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8.xml" ContentType="application/vnd.openxmlformats-officedocument.presentationml.tags+xml"/>
  <Override PartName="/ppt/notesSlides/notesSlide12.xml" ContentType="application/vnd.openxmlformats-officedocument.presentationml.notesSlide+xml"/>
  <Override PartName="/ppt/tags/tag9.xml" ContentType="application/vnd.openxmlformats-officedocument.presentationml.tags+xml"/>
  <Override PartName="/ppt/notesSlides/notesSlide13.xml" ContentType="application/vnd.openxmlformats-officedocument.presentationml.notesSlide+xml"/>
  <Override PartName="/ppt/tags/tag10.xml" ContentType="application/vnd.openxmlformats-officedocument.presentationml.tags+xml"/>
  <Override PartName="/ppt/notesSlides/notesSlide14.xml" ContentType="application/vnd.openxmlformats-officedocument.presentationml.notesSlide+xml"/>
  <Override PartName="/ppt/tags/tag11.xml" ContentType="application/vnd.openxmlformats-officedocument.presentationml.tags+xml"/>
  <Override PartName="/ppt/notesSlides/notesSlide15.xml" ContentType="application/vnd.openxmlformats-officedocument.presentationml.notesSlide+xml"/>
  <Override PartName="/ppt/tags/tag12.xml" ContentType="application/vnd.openxmlformats-officedocument.presentationml.tags+xml"/>
  <Override PartName="/ppt/notesSlides/notesSlide16.xml" ContentType="application/vnd.openxmlformats-officedocument.presentationml.notesSlide+xml"/>
  <Override PartName="/ppt/tags/tag13.xml" ContentType="application/vnd.openxmlformats-officedocument.presentationml.tags+xml"/>
  <Override PartName="/ppt/notesSlides/notesSlide17.xml" ContentType="application/vnd.openxmlformats-officedocument.presentationml.notesSlide+xml"/>
  <Override PartName="/ppt/tags/tag14.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5.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6.xml" ContentType="application/vnd.openxmlformats-officedocument.presentationml.tags+xml"/>
  <Override PartName="/ppt/notesSlides/notesSlide24.xml" ContentType="application/vnd.openxmlformats-officedocument.presentationml.notesSlide+xml"/>
  <Override PartName="/ppt/tags/tag17.xml" ContentType="application/vnd.openxmlformats-officedocument.presentationml.tags+xml"/>
  <Override PartName="/ppt/notesSlides/notesSlide25.xml" ContentType="application/vnd.openxmlformats-officedocument.presentationml.notesSlide+xml"/>
  <Override PartName="/ppt/tags/tag18.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19.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71" r:id="rId2"/>
    <p:sldId id="342" r:id="rId3"/>
    <p:sldId id="369" r:id="rId4"/>
    <p:sldId id="343" r:id="rId5"/>
    <p:sldId id="333" r:id="rId6"/>
    <p:sldId id="351" r:id="rId7"/>
    <p:sldId id="357" r:id="rId8"/>
    <p:sldId id="330" r:id="rId9"/>
    <p:sldId id="331" r:id="rId10"/>
    <p:sldId id="364" r:id="rId11"/>
    <p:sldId id="365" r:id="rId12"/>
    <p:sldId id="366" r:id="rId13"/>
    <p:sldId id="317" r:id="rId14"/>
    <p:sldId id="334" r:id="rId15"/>
    <p:sldId id="335" r:id="rId16"/>
    <p:sldId id="336" r:id="rId17"/>
    <p:sldId id="337" r:id="rId18"/>
    <p:sldId id="344" r:id="rId19"/>
    <p:sldId id="346" r:id="rId20"/>
    <p:sldId id="329" r:id="rId21"/>
    <p:sldId id="368" r:id="rId22"/>
    <p:sldId id="350" r:id="rId23"/>
    <p:sldId id="397" r:id="rId24"/>
    <p:sldId id="403" r:id="rId25"/>
    <p:sldId id="299" r:id="rId26"/>
    <p:sldId id="298" r:id="rId27"/>
    <p:sldId id="404" r:id="rId28"/>
    <p:sldId id="311" r:id="rId29"/>
    <p:sldId id="394" r:id="rId30"/>
    <p:sldId id="347" r:id="rId31"/>
    <p:sldId id="398" r:id="rId32"/>
    <p:sldId id="348" r:id="rId33"/>
    <p:sldId id="318" r:id="rId34"/>
    <p:sldId id="361" r:id="rId35"/>
    <p:sldId id="362" r:id="rId36"/>
    <p:sldId id="319" r:id="rId37"/>
  </p:sldIdLst>
  <p:sldSz cx="9144000" cy="6858000" type="screen4x3"/>
  <p:notesSz cx="6858000" cy="9144000"/>
  <p:custDataLst>
    <p:tags r:id="rId39"/>
  </p:custDataLst>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a:srgbClr val="00B000"/>
    <a:srgbClr val="0E9611"/>
    <a:srgbClr val="009900"/>
    <a:srgbClr val="00B021"/>
    <a:srgbClr val="28B000"/>
    <a:srgbClr val="C3D6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2145" autoAdjust="0"/>
  </p:normalViewPr>
  <p:slideViewPr>
    <p:cSldViewPr>
      <p:cViewPr varScale="1">
        <p:scale>
          <a:sx n="100" d="100"/>
          <a:sy n="100" d="100"/>
        </p:scale>
        <p:origin x="-294" y="-102"/>
      </p:cViewPr>
      <p:guideLst>
        <p:guide orient="horz" pos="2160"/>
        <p:guide pos="2880"/>
      </p:guideLst>
    </p:cSldViewPr>
  </p:slideViewPr>
  <p:outlineViewPr>
    <p:cViewPr>
      <p:scale>
        <a:sx n="33" d="100"/>
        <a:sy n="33" d="100"/>
      </p:scale>
      <p:origin x="0" y="-20136"/>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7AC0616-A9FE-4F9D-9608-95D3966FEB4C}" type="datetimeFigureOut">
              <a:rPr lang="cs-CZ"/>
              <a:pPr>
                <a:defRPr/>
              </a:pPr>
              <a:t>7.1.2019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F4CBBC7-7E7A-4186-86E2-83906555EDB9}" type="slidenum">
              <a:rPr lang="cs-CZ"/>
              <a:pPr>
                <a:defRPr/>
              </a:pPr>
              <a:t>‹#›</a:t>
            </a:fld>
            <a:endParaRPr lang="cs-CZ"/>
          </a:p>
        </p:txBody>
      </p:sp>
    </p:spTree>
    <p:extLst>
      <p:ext uri="{BB962C8B-B14F-4D97-AF65-F5344CB8AC3E}">
        <p14:creationId xmlns:p14="http://schemas.microsoft.com/office/powerpoint/2010/main" val="13069409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9F4CBBC7-7E7A-4186-86E2-83906555EDB9}" type="slidenum">
              <a:rPr lang="cs-CZ" smtClean="0"/>
              <a:pPr>
                <a:defRPr/>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FD25DD6B-EBB5-4936-A6E4-D23383E5A549}" type="slidenum">
              <a:rPr lang="cs-CZ" smtClean="0"/>
              <a:pPr/>
              <a:t>11</a:t>
            </a:fld>
            <a:endParaRPr lang="cs-CZ"/>
          </a:p>
        </p:txBody>
      </p:sp>
    </p:spTree>
    <p:extLst>
      <p:ext uri="{BB962C8B-B14F-4D97-AF65-F5344CB8AC3E}">
        <p14:creationId xmlns:p14="http://schemas.microsoft.com/office/powerpoint/2010/main" val="2776583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FD25DD6B-EBB5-4936-A6E4-D23383E5A549}" type="slidenum">
              <a:rPr lang="cs-CZ" smtClean="0"/>
              <a:pPr/>
              <a:t>12</a:t>
            </a:fld>
            <a:endParaRPr lang="cs-CZ"/>
          </a:p>
        </p:txBody>
      </p:sp>
    </p:spTree>
    <p:extLst>
      <p:ext uri="{BB962C8B-B14F-4D97-AF65-F5344CB8AC3E}">
        <p14:creationId xmlns:p14="http://schemas.microsoft.com/office/powerpoint/2010/main" val="1290278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9F4CBBC7-7E7A-4186-86E2-83906555EDB9}" type="slidenum">
              <a:rPr lang="cs-CZ" smtClean="0"/>
              <a:pPr>
                <a:defRPr/>
              </a:pPr>
              <a:t>13</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obrázek snímku 1"/>
          <p:cNvSpPr>
            <a:spLocks noGrp="1" noRot="1" noChangeAspect="1" noTextEdit="1"/>
          </p:cNvSpPr>
          <p:nvPr>
            <p:ph type="sldImg"/>
          </p:nvPr>
        </p:nvSpPr>
        <p:spPr>
          <a:ln/>
        </p:spPr>
      </p:sp>
      <p:sp>
        <p:nvSpPr>
          <p:cNvPr id="115715" name="Zástupný symbol pro poznámky 2"/>
          <p:cNvSpPr>
            <a:spLocks noGrp="1"/>
          </p:cNvSpPr>
          <p:nvPr>
            <p:ph type="body" idx="1"/>
          </p:nvPr>
        </p:nvSpPr>
        <p:spPr>
          <a:noFill/>
          <a:ln/>
        </p:spPr>
        <p:txBody>
          <a:bodyPr/>
          <a:lstStyle/>
          <a:p>
            <a:endParaRPr lang="cs-CZ"/>
          </a:p>
        </p:txBody>
      </p:sp>
      <p:sp>
        <p:nvSpPr>
          <p:cNvPr id="115716"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eaLnBrk="0" hangingPunct="0"/>
            <a:fld id="{4338F422-C3E0-4225-9287-7F72C3EFD73A}" type="slidenum">
              <a:rPr lang="cs-CZ" sz="1200">
                <a:latin typeface="Times New Roman" pitchFamily="18" charset="0"/>
              </a:rPr>
              <a:pPr algn="r" eaLnBrk="0" hangingPunct="0"/>
              <a:t>14</a:t>
            </a:fld>
            <a:endParaRPr lang="cs-CZ" sz="12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obrázek snímku 1"/>
          <p:cNvSpPr>
            <a:spLocks noGrp="1" noRot="1" noChangeAspect="1" noTextEdit="1"/>
          </p:cNvSpPr>
          <p:nvPr>
            <p:ph type="sldImg"/>
          </p:nvPr>
        </p:nvSpPr>
        <p:spPr>
          <a:ln/>
        </p:spPr>
      </p:sp>
      <p:sp>
        <p:nvSpPr>
          <p:cNvPr id="117763" name="Zástupný symbol pro poznámky 2"/>
          <p:cNvSpPr>
            <a:spLocks noGrp="1"/>
          </p:cNvSpPr>
          <p:nvPr>
            <p:ph type="body" idx="1"/>
          </p:nvPr>
        </p:nvSpPr>
        <p:spPr>
          <a:noFill/>
          <a:ln/>
        </p:spPr>
        <p:txBody>
          <a:bodyPr/>
          <a:lstStyle/>
          <a:p>
            <a:endParaRPr lang="cs-CZ"/>
          </a:p>
        </p:txBody>
      </p:sp>
      <p:sp>
        <p:nvSpPr>
          <p:cNvPr id="11776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eaLnBrk="0" hangingPunct="0"/>
            <a:fld id="{E1DD8C9A-4746-4EE2-AA43-68907335D906}" type="slidenum">
              <a:rPr lang="cs-CZ" sz="1200">
                <a:latin typeface="Times New Roman" pitchFamily="18" charset="0"/>
              </a:rPr>
              <a:pPr algn="r" eaLnBrk="0" hangingPunct="0"/>
              <a:t>15</a:t>
            </a:fld>
            <a:endParaRPr lang="cs-CZ" sz="120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Zástupný symbol pro obrázek snímku 1"/>
          <p:cNvSpPr>
            <a:spLocks noGrp="1" noRot="1" noChangeAspect="1" noTextEdit="1"/>
          </p:cNvSpPr>
          <p:nvPr>
            <p:ph type="sldImg"/>
          </p:nvPr>
        </p:nvSpPr>
        <p:spPr>
          <a:ln/>
        </p:spPr>
      </p:sp>
      <p:sp>
        <p:nvSpPr>
          <p:cNvPr id="123907" name="Zástupný symbol pro poznámky 2"/>
          <p:cNvSpPr>
            <a:spLocks noGrp="1"/>
          </p:cNvSpPr>
          <p:nvPr>
            <p:ph type="body" idx="1"/>
          </p:nvPr>
        </p:nvSpPr>
        <p:spPr>
          <a:noFill/>
          <a:ln/>
        </p:spPr>
        <p:txBody>
          <a:bodyPr/>
          <a:lstStyle/>
          <a:p>
            <a:endParaRPr lang="cs-CZ"/>
          </a:p>
        </p:txBody>
      </p:sp>
      <p:sp>
        <p:nvSpPr>
          <p:cNvPr id="123908" name="Zástupný symbol pro číslo snímku 3"/>
          <p:cNvSpPr>
            <a:spLocks noGrp="1"/>
          </p:cNvSpPr>
          <p:nvPr>
            <p:ph type="sldNum" sz="quarter" idx="5"/>
          </p:nvPr>
        </p:nvSpPr>
        <p:spPr>
          <a:noFill/>
        </p:spPr>
        <p:txBody>
          <a:bodyPr/>
          <a:lstStyle/>
          <a:p>
            <a:fld id="{58EEE03B-15BE-4EA2-84F2-3704C0756597}" type="slidenum">
              <a:rPr lang="cs-CZ" smtClean="0"/>
              <a:pPr/>
              <a:t>16</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obrázek snímku 1"/>
          <p:cNvSpPr>
            <a:spLocks noGrp="1" noRot="1" noChangeAspect="1" noTextEdit="1"/>
          </p:cNvSpPr>
          <p:nvPr>
            <p:ph type="sldImg"/>
          </p:nvPr>
        </p:nvSpPr>
        <p:spPr>
          <a:ln/>
        </p:spPr>
      </p:sp>
      <p:sp>
        <p:nvSpPr>
          <p:cNvPr id="142339" name="Zástupný symbol pro poznámky 2"/>
          <p:cNvSpPr>
            <a:spLocks noGrp="1"/>
          </p:cNvSpPr>
          <p:nvPr>
            <p:ph type="body" idx="1"/>
          </p:nvPr>
        </p:nvSpPr>
        <p:spPr>
          <a:noFill/>
          <a:ln/>
        </p:spPr>
        <p:txBody>
          <a:bodyPr/>
          <a:lstStyle/>
          <a:p>
            <a:endParaRPr lang="cs-CZ"/>
          </a:p>
        </p:txBody>
      </p:sp>
      <p:sp>
        <p:nvSpPr>
          <p:cNvPr id="142340" name="Zástupný symbol pro číslo snímku 3"/>
          <p:cNvSpPr>
            <a:spLocks noGrp="1"/>
          </p:cNvSpPr>
          <p:nvPr>
            <p:ph type="sldNum" sz="quarter" idx="5"/>
          </p:nvPr>
        </p:nvSpPr>
        <p:spPr>
          <a:noFill/>
        </p:spPr>
        <p:txBody>
          <a:bodyPr/>
          <a:lstStyle/>
          <a:p>
            <a:fld id="{135E6F7B-801F-42C8-82C5-4DAB90311CD9}" type="slidenum">
              <a:rPr lang="cs-CZ" smtClean="0"/>
              <a:pPr/>
              <a:t>17</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C87DC9-FB4B-495E-A1D7-536AEA79BE02}" type="slidenum">
              <a:rPr lang="cs-CZ" smtClean="0">
                <a:latin typeface="Arial" charset="0"/>
              </a:rPr>
              <a:pPr fontAlgn="base">
                <a:spcBef>
                  <a:spcPct val="0"/>
                </a:spcBef>
                <a:spcAft>
                  <a:spcPct val="0"/>
                </a:spcAft>
              </a:pPr>
              <a:t>18</a:t>
            </a:fld>
            <a:endParaRPr lang="cs-CZ">
              <a:latin typeface="Arial" charset="0"/>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r>
              <a:rPr lang="sk-SK"/>
              <a:t>Kardiovaskulárne anomálie okolo 40% -Atrioventrikulárny kanál</a:t>
            </a:r>
          </a:p>
          <a:p>
            <a:pPr eaLnBrk="1" hangingPunct="1"/>
            <a:r>
              <a:rPr lang="sk-SK"/>
              <a:t>Tracheoesofageálna fistula, pylorická stenóza , duodenálna atrézia 8%</a:t>
            </a:r>
          </a:p>
          <a:p>
            <a:pPr eaLnBrk="1" hangingPunct="1"/>
            <a:r>
              <a:rPr lang="sk-SK"/>
              <a:t>Hematologické-polycytemia, akútna lymfoblastická leukémia  má zvýšený výskyt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7A555D0-943E-4E1E-9E22-6A9C0E2408F7}" type="slidenum">
              <a:rPr lang="cs-CZ" smtClean="0">
                <a:latin typeface="Arial" charset="0"/>
              </a:rPr>
              <a:pPr fontAlgn="base">
                <a:spcBef>
                  <a:spcPct val="0"/>
                </a:spcBef>
                <a:spcAft>
                  <a:spcPct val="0"/>
                </a:spcAft>
              </a:pPr>
              <a:t>19</a:t>
            </a:fld>
            <a:endParaRPr lang="cs-CZ">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p>
        </p:txBody>
      </p:sp>
      <p:sp>
        <p:nvSpPr>
          <p:cNvPr id="4" name="Zástupný symbol pro číslo snímku 3"/>
          <p:cNvSpPr>
            <a:spLocks noGrp="1"/>
          </p:cNvSpPr>
          <p:nvPr>
            <p:ph type="sldNum" sz="quarter" idx="5"/>
          </p:nvPr>
        </p:nvSpPr>
        <p:spPr/>
        <p:txBody>
          <a:bodyPr/>
          <a:lstStyle/>
          <a:p>
            <a:pPr>
              <a:defRPr/>
            </a:pPr>
            <a:fld id="{6B80F148-09CB-4E69-A87C-A1931FE54B5D}" type="slidenum">
              <a:rPr lang="cs-CZ" smtClean="0"/>
              <a:pPr>
                <a:defRPr/>
              </a:pPr>
              <a:t>20</a:t>
            </a:fld>
            <a:endParaRPr lang="cs-CZ"/>
          </a:p>
        </p:txBody>
      </p:sp>
    </p:spTree>
    <p:extLst>
      <p:ext uri="{BB962C8B-B14F-4D97-AF65-F5344CB8AC3E}">
        <p14:creationId xmlns:p14="http://schemas.microsoft.com/office/powerpoint/2010/main" val="215583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65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17412"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AF23D9-7718-4ABE-AC9D-D30C0D8D8F50}" type="slidenum">
              <a:rPr lang="cs-CZ" smtClean="0"/>
              <a:pPr fontAlgn="base">
                <a:spcBef>
                  <a:spcPct val="0"/>
                </a:spcBef>
                <a:spcAft>
                  <a:spcPct val="0"/>
                </a:spcAft>
                <a:defRPr/>
              </a:pPr>
              <a:t>2</a:t>
            </a:fld>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p>
        </p:txBody>
      </p:sp>
      <p:sp>
        <p:nvSpPr>
          <p:cNvPr id="4" name="Zástupný symbol pro číslo snímku 3"/>
          <p:cNvSpPr>
            <a:spLocks noGrp="1"/>
          </p:cNvSpPr>
          <p:nvPr>
            <p:ph type="sldNum" sz="quarter" idx="5"/>
          </p:nvPr>
        </p:nvSpPr>
        <p:spPr/>
        <p:txBody>
          <a:bodyPr/>
          <a:lstStyle/>
          <a:p>
            <a:pPr>
              <a:defRPr/>
            </a:pPr>
            <a:fld id="{0C268028-58DD-4E4E-887A-0328B5A52B53}" type="slidenum">
              <a:rPr lang="cs-CZ" smtClean="0"/>
              <a:pPr>
                <a:defRPr/>
              </a:pPr>
              <a:t>21</a:t>
            </a:fld>
            <a:endParaRPr lang="cs-CZ"/>
          </a:p>
        </p:txBody>
      </p:sp>
    </p:spTree>
    <p:extLst>
      <p:ext uri="{BB962C8B-B14F-4D97-AF65-F5344CB8AC3E}">
        <p14:creationId xmlns:p14="http://schemas.microsoft.com/office/powerpoint/2010/main" val="2280080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Zástupný symbol pro obrázek snímku 1"/>
          <p:cNvSpPr>
            <a:spLocks noGrp="1" noRot="1" noChangeAspect="1" noTextEdit="1"/>
          </p:cNvSpPr>
          <p:nvPr>
            <p:ph type="sldImg"/>
          </p:nvPr>
        </p:nvSpPr>
        <p:spPr>
          <a:ln/>
        </p:spPr>
      </p:sp>
      <p:sp>
        <p:nvSpPr>
          <p:cNvPr id="154627" name="Zástupný symbol pro poznámky 2"/>
          <p:cNvSpPr>
            <a:spLocks noGrp="1"/>
          </p:cNvSpPr>
          <p:nvPr>
            <p:ph type="body" idx="1"/>
          </p:nvPr>
        </p:nvSpPr>
        <p:spPr>
          <a:noFill/>
          <a:ln/>
        </p:spPr>
        <p:txBody>
          <a:bodyPr/>
          <a:lstStyle/>
          <a:p>
            <a:pPr eaLnBrk="1" hangingPunct="1">
              <a:spcBef>
                <a:spcPct val="0"/>
              </a:spcBef>
            </a:pPr>
            <a:endParaRPr lang="cs-CZ"/>
          </a:p>
        </p:txBody>
      </p:sp>
      <p:sp>
        <p:nvSpPr>
          <p:cNvPr id="154628"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eaLnBrk="0" hangingPunct="0"/>
            <a:fld id="{1C38D384-D2B4-4FCD-9BD7-EDD660B268B4}" type="slidenum">
              <a:rPr lang="cs-CZ" sz="1200">
                <a:latin typeface="Comic Sans MS" pitchFamily="66" charset="0"/>
              </a:rPr>
              <a:pPr algn="r" eaLnBrk="0" hangingPunct="0"/>
              <a:t>22</a:t>
            </a:fld>
            <a:endParaRPr lang="cs-CZ" sz="1200">
              <a:latin typeface="Comic Sans MS" pitchFamily="66"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44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defTabSz="914400"/>
            <a:endParaRPr lang="cs-CZ"/>
          </a:p>
        </p:txBody>
      </p:sp>
      <p:sp>
        <p:nvSpPr>
          <p:cNvPr id="4" name="Zástupný symbol pro číslo snímku 3"/>
          <p:cNvSpPr txBox="1">
            <a:spLocks noGrp="1"/>
          </p:cNvSpPr>
          <p:nvPr/>
        </p:nvSpPr>
        <p:spPr>
          <a:xfrm>
            <a:off x="3884613" y="8685213"/>
            <a:ext cx="2971800" cy="457200"/>
          </a:xfrm>
          <a:prstGeom prst="rect">
            <a:avLst/>
          </a:prstGeom>
          <a:noFill/>
        </p:spPr>
        <p:txBody>
          <a:bodyPr anchor="b"/>
          <a:lstStyle/>
          <a:p>
            <a:pPr algn="r" defTabSz="914400" fontAlgn="auto">
              <a:spcBef>
                <a:spcPts val="0"/>
              </a:spcBef>
              <a:spcAft>
                <a:spcPts val="0"/>
              </a:spcAft>
              <a:defRPr/>
            </a:pPr>
            <a:fld id="{DB016C6D-5109-4845-B128-843CBB1CEF34}" type="slidenum">
              <a:rPr lang="cs-CZ" sz="1200">
                <a:latin typeface="+mn-lt"/>
              </a:rPr>
              <a:pPr algn="r" defTabSz="914400" fontAlgn="auto">
                <a:spcBef>
                  <a:spcPts val="0"/>
                </a:spcBef>
                <a:spcAft>
                  <a:spcPts val="0"/>
                </a:spcAft>
                <a:defRPr/>
              </a:pPr>
              <a:t>28</a:t>
            </a:fld>
            <a:endParaRPr lang="cs-CZ" sz="1200">
              <a:latin typeface="+mn-lt"/>
            </a:endParaRPr>
          </a:p>
        </p:txBody>
      </p:sp>
    </p:spTree>
    <p:extLst>
      <p:ext uri="{BB962C8B-B14F-4D97-AF65-F5344CB8AC3E}">
        <p14:creationId xmlns:p14="http://schemas.microsoft.com/office/powerpoint/2010/main" val="21081037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Zástupný symbol pro obrázek snímku 1">
            <a:extLst>
              <a:ext uri="{FF2B5EF4-FFF2-40B4-BE49-F238E27FC236}">
                <a16:creationId xmlns:a16="http://schemas.microsoft.com/office/drawing/2014/main" xmlns="" id="{C41C9A47-F3C6-4BDF-B592-9D5CC74333B6}"/>
              </a:ext>
            </a:extLst>
          </p:cNvPr>
          <p:cNvSpPr>
            <a:spLocks noGrp="1" noRot="1" noChangeAspect="1" noTextEdit="1"/>
          </p:cNvSpPr>
          <p:nvPr>
            <p:ph type="sldImg"/>
          </p:nvPr>
        </p:nvSpPr>
        <p:spPr>
          <a:ln/>
        </p:spPr>
      </p:sp>
      <p:sp>
        <p:nvSpPr>
          <p:cNvPr id="157699" name="Zástupný symbol pro poznámky 2">
            <a:extLst>
              <a:ext uri="{FF2B5EF4-FFF2-40B4-BE49-F238E27FC236}">
                <a16:creationId xmlns:a16="http://schemas.microsoft.com/office/drawing/2014/main" xmlns="" id="{CB5D6B4F-4223-4FD3-980D-44E4B61614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ltLang="cs-CZ">
              <a:latin typeface="Arial" panose="020B0604020202020204" pitchFamily="34" charset="0"/>
            </a:endParaRPr>
          </a:p>
        </p:txBody>
      </p:sp>
      <p:sp>
        <p:nvSpPr>
          <p:cNvPr id="157700" name="Zástupný symbol pro číslo snímku 3">
            <a:extLst>
              <a:ext uri="{FF2B5EF4-FFF2-40B4-BE49-F238E27FC236}">
                <a16:creationId xmlns:a16="http://schemas.microsoft.com/office/drawing/2014/main" xmlns="" id="{E2053E06-8817-4E05-911F-340E9769AFF4}"/>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fld id="{9CC004D2-5F0F-476E-BBCB-2A2A8458A7F8}" type="slidenum">
              <a:rPr lang="cs-CZ" altLang="cs-CZ" sz="1200">
                <a:latin typeface="Comic Sans MS" panose="030F0702030302020204" pitchFamily="66" charset="0"/>
              </a:rPr>
              <a:pPr algn="r"/>
              <a:t>29</a:t>
            </a:fld>
            <a:endParaRPr lang="cs-CZ" altLang="cs-CZ" sz="1200">
              <a:latin typeface="Comic Sans MS" panose="030F0702030302020204" pitchFamily="66"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p>
        </p:txBody>
      </p:sp>
      <p:sp>
        <p:nvSpPr>
          <p:cNvPr id="4" name="Zástupný symbol pro číslo snímku 3"/>
          <p:cNvSpPr>
            <a:spLocks noGrp="1"/>
          </p:cNvSpPr>
          <p:nvPr>
            <p:ph type="sldNum" sz="quarter" idx="5"/>
          </p:nvPr>
        </p:nvSpPr>
        <p:spPr/>
        <p:txBody>
          <a:bodyPr/>
          <a:lstStyle/>
          <a:p>
            <a:pPr>
              <a:defRPr/>
            </a:pPr>
            <a:fld id="{970DBF9D-B87A-4854-A936-83C42BCDB99C}" type="slidenum">
              <a:rPr lang="cs-CZ" smtClean="0"/>
              <a:pPr>
                <a:defRPr/>
              </a:pPr>
              <a:t>30</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83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21508"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4CA46B-BA86-4822-8E09-18B8A5563EB4}" type="slidenum">
              <a:rPr lang="cs-CZ" smtClean="0"/>
              <a:pPr fontAlgn="base">
                <a:spcBef>
                  <a:spcPct val="0"/>
                </a:spcBef>
                <a:spcAft>
                  <a:spcPct val="0"/>
                </a:spcAft>
                <a:defRPr/>
              </a:pPr>
              <a:t>32</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9F4CBBC7-7E7A-4186-86E2-83906555EDB9}" type="slidenum">
              <a:rPr lang="cs-CZ" smtClean="0"/>
              <a:pPr>
                <a:defRPr/>
              </a:pPr>
              <a:t>33</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defTabSz="914400" eaLnBrk="1" hangingPunct="1">
              <a:spcBef>
                <a:spcPct val="0"/>
              </a:spcBef>
            </a:pPr>
            <a:endParaRPr lang="cs-CZ"/>
          </a:p>
        </p:txBody>
      </p:sp>
      <p:sp>
        <p:nvSpPr>
          <p:cNvPr id="101379" name="Zástupný symbol pro číslo snímku 3"/>
          <p:cNvSpPr txBox="1">
            <a:spLocks noGrp="1"/>
          </p:cNvSpPr>
          <p:nvPr/>
        </p:nvSpPr>
        <p:spPr bwMode="auto">
          <a:xfrm>
            <a:off x="3884613" y="8685213"/>
            <a:ext cx="2971800" cy="457200"/>
          </a:xfrm>
          <a:prstGeom prst="rect">
            <a:avLst/>
          </a:prstGeom>
          <a:noFill/>
          <a:ln>
            <a:miter lim="800000"/>
            <a:headEnd/>
            <a:tailEnd/>
          </a:ln>
        </p:spPr>
        <p:txBody>
          <a:bodyPr anchor="b"/>
          <a:lstStyle/>
          <a:p>
            <a:pPr algn="r" defTabSz="914400">
              <a:defRPr/>
            </a:pPr>
            <a:fld id="{AEA20348-BF13-4ACE-AA02-5860D7A9CA0A}" type="slidenum">
              <a:rPr lang="cs-CZ" sz="1200">
                <a:latin typeface="+mn-lt"/>
              </a:rPr>
              <a:pPr algn="r" defTabSz="914400">
                <a:defRPr/>
              </a:pPr>
              <a:t>34</a:t>
            </a:fld>
            <a:endParaRPr lang="cs-CZ" sz="1200">
              <a:latin typeface="+mn-lt"/>
            </a:endParaRPr>
          </a:p>
        </p:txBody>
      </p:sp>
    </p:spTree>
    <p:extLst>
      <p:ext uri="{BB962C8B-B14F-4D97-AF65-F5344CB8AC3E}">
        <p14:creationId xmlns:p14="http://schemas.microsoft.com/office/powerpoint/2010/main" val="8185982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9F4CBBC7-7E7A-4186-86E2-83906555EDB9}" type="slidenum">
              <a:rPr lang="cs-CZ" smtClean="0"/>
              <a:pPr>
                <a:defRPr/>
              </a:pPr>
              <a:t>36</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75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p>
        </p:txBody>
      </p:sp>
      <p:sp>
        <p:nvSpPr>
          <p:cNvPr id="17412"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37C64E-1494-42DA-A976-EFC182DB567D}" type="slidenum">
              <a:rPr lang="cs-CZ" smtClean="0"/>
              <a:pPr fontAlgn="base">
                <a:spcBef>
                  <a:spcPct val="0"/>
                </a:spcBef>
                <a:spcAft>
                  <a:spcPct val="0"/>
                </a:spcAft>
                <a:defRPr/>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obrázek snímku 1"/>
          <p:cNvSpPr>
            <a:spLocks noGrp="1" noRot="1" noChangeAspect="1" noTextEdit="1"/>
          </p:cNvSpPr>
          <p:nvPr>
            <p:ph type="sldImg"/>
          </p:nvPr>
        </p:nvSpPr>
        <p:spPr>
          <a:ln/>
        </p:spPr>
      </p:sp>
      <p:sp>
        <p:nvSpPr>
          <p:cNvPr id="111619" name="Zástupný symbol pro poznámky 2"/>
          <p:cNvSpPr>
            <a:spLocks noGrp="1"/>
          </p:cNvSpPr>
          <p:nvPr>
            <p:ph type="body" idx="1"/>
          </p:nvPr>
        </p:nvSpPr>
        <p:spPr>
          <a:noFill/>
          <a:ln/>
        </p:spPr>
        <p:txBody>
          <a:bodyPr lIns="91431" tIns="45716" rIns="91431" bIns="45716"/>
          <a:lstStyle/>
          <a:p>
            <a:endParaRPr lang="cs-CZ"/>
          </a:p>
        </p:txBody>
      </p:sp>
      <p:sp>
        <p:nvSpPr>
          <p:cNvPr id="111620"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algn="r" defTabSz="844550"/>
            <a:fld id="{F9BF9FDA-FE85-45CD-B46B-2465E50A020B}" type="slidenum">
              <a:rPr lang="cs-CZ" sz="1200"/>
              <a:pPr algn="r" defTabSz="844550"/>
              <a:t>5</a:t>
            </a:fld>
            <a:endParaRPr lang="cs-CZ"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A9820C22-4784-423D-8E20-A980B083A135}" type="slidenum">
              <a:rPr lang="fr-FR" smtClean="0"/>
              <a:pPr>
                <a:defRPr/>
              </a:pPr>
              <a:t>6</a:t>
            </a:fld>
            <a:endParaRPr lang="fr-FR"/>
          </a:p>
        </p:txBody>
      </p:sp>
    </p:spTree>
    <p:extLst>
      <p:ext uri="{BB962C8B-B14F-4D97-AF65-F5344CB8AC3E}">
        <p14:creationId xmlns:p14="http://schemas.microsoft.com/office/powerpoint/2010/main" val="2855688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A9820C22-4784-423D-8E20-A980B083A135}" type="slidenum">
              <a:rPr lang="fr-FR" smtClean="0"/>
              <a:pPr>
                <a:defRPr/>
              </a:pPr>
              <a:t>7</a:t>
            </a:fld>
            <a:endParaRPr lang="fr-FR"/>
          </a:p>
        </p:txBody>
      </p:sp>
    </p:spTree>
    <p:extLst>
      <p:ext uri="{BB962C8B-B14F-4D97-AF65-F5344CB8AC3E}">
        <p14:creationId xmlns:p14="http://schemas.microsoft.com/office/powerpoint/2010/main" val="2856755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obrázek snímku 1"/>
          <p:cNvSpPr>
            <a:spLocks noGrp="1" noRot="1" noChangeAspect="1" noTextEdit="1"/>
          </p:cNvSpPr>
          <p:nvPr>
            <p:ph type="sldImg"/>
          </p:nvPr>
        </p:nvSpPr>
        <p:spPr>
          <a:ln/>
        </p:spPr>
      </p:sp>
      <p:sp>
        <p:nvSpPr>
          <p:cNvPr id="108547" name="Zástupný symbol pro poznámky 2"/>
          <p:cNvSpPr>
            <a:spLocks noGrp="1"/>
          </p:cNvSpPr>
          <p:nvPr>
            <p:ph type="body" idx="1"/>
          </p:nvPr>
        </p:nvSpPr>
        <p:spPr>
          <a:noFill/>
          <a:ln/>
        </p:spPr>
        <p:txBody>
          <a:bodyPr/>
          <a:lstStyle/>
          <a:p>
            <a:endParaRPr lang="cs-CZ"/>
          </a:p>
        </p:txBody>
      </p:sp>
      <p:sp>
        <p:nvSpPr>
          <p:cNvPr id="108548"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BEC585E-529A-4CFA-AFA2-2CBEFA3911A7}" type="slidenum">
              <a:rPr lang="cs-CZ" sz="1200"/>
              <a:pPr algn="r"/>
              <a:t>8</a:t>
            </a:fld>
            <a:endParaRPr lang="cs-CZ"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obrázek snímku 1"/>
          <p:cNvSpPr>
            <a:spLocks noGrp="1" noRot="1" noChangeAspect="1" noTextEdit="1"/>
          </p:cNvSpPr>
          <p:nvPr>
            <p:ph type="sldImg"/>
          </p:nvPr>
        </p:nvSpPr>
        <p:spPr>
          <a:ln/>
        </p:spPr>
      </p:sp>
      <p:sp>
        <p:nvSpPr>
          <p:cNvPr id="109571" name="Zástupný symbol pro poznámky 2"/>
          <p:cNvSpPr>
            <a:spLocks noGrp="1"/>
          </p:cNvSpPr>
          <p:nvPr>
            <p:ph type="body" idx="1"/>
          </p:nvPr>
        </p:nvSpPr>
        <p:spPr>
          <a:noFill/>
          <a:ln/>
        </p:spPr>
        <p:txBody>
          <a:bodyPr/>
          <a:lstStyle/>
          <a:p>
            <a:endParaRPr lang="cs-CZ"/>
          </a:p>
        </p:txBody>
      </p:sp>
      <p:sp>
        <p:nvSpPr>
          <p:cNvPr id="109572"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88C2A74-6A14-4AD1-9D31-903511588F36}" type="slidenum">
              <a:rPr lang="cs-CZ" sz="1200"/>
              <a:pPr algn="r"/>
              <a:t>9</a:t>
            </a:fld>
            <a:endParaRPr lang="cs-CZ"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FD25DD6B-EBB5-4936-A6E4-D23383E5A549}" type="slidenum">
              <a:rPr lang="cs-CZ" smtClean="0"/>
              <a:pPr/>
              <a:t>10</a:t>
            </a:fld>
            <a:endParaRPr lang="cs-CZ"/>
          </a:p>
        </p:txBody>
      </p:sp>
    </p:spTree>
    <p:extLst>
      <p:ext uri="{BB962C8B-B14F-4D97-AF65-F5344CB8AC3E}">
        <p14:creationId xmlns:p14="http://schemas.microsoft.com/office/powerpoint/2010/main" val="11557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8A4D4E82-5B4E-4124-B926-A38C2550B00E}" type="datetimeFigureOut">
              <a:rPr lang="cs-CZ"/>
              <a:pPr>
                <a:defRPr/>
              </a:pPr>
              <a:t>7.1.2019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8281F5D-0762-4098-ACD2-B612CEA52012}"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7749065-968D-4321-A88B-557E07EE27C8}" type="datetimeFigureOut">
              <a:rPr lang="cs-CZ"/>
              <a:pPr>
                <a:defRPr/>
              </a:pPr>
              <a:t>7.1.2019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932782B-FAF4-4285-AA67-F9BDF7C29DD2}"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B052A11-4460-48F0-B012-04A94F6A05F1}" type="datetimeFigureOut">
              <a:rPr lang="cs-CZ"/>
              <a:pPr>
                <a:defRPr/>
              </a:pPr>
              <a:t>7.1.2019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C032D60-8604-40B8-9FF3-4720F4A8948F}"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2ED62F4-E5A1-44C7-92F3-F49B9C4F4169}" type="datetimeFigureOut">
              <a:rPr lang="cs-CZ"/>
              <a:pPr>
                <a:defRPr/>
              </a:pPr>
              <a:t>7.1.2019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BCAF524-7A81-46B2-AA2B-BB448B8A1DF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03E15E-9C27-4F5E-BD20-2CCC9F13BB79}" type="datetimeFigureOut">
              <a:rPr lang="cs-CZ"/>
              <a:pPr>
                <a:defRPr/>
              </a:pPr>
              <a:t>7.1.2019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6FFCC69-B988-422A-BBFE-D3EB7B4BF0BE}"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FE89F4CE-6A35-4AD5-971A-380805759E14}" type="datetimeFigureOut">
              <a:rPr lang="cs-CZ"/>
              <a:pPr>
                <a:defRPr/>
              </a:pPr>
              <a:t>7.1.2019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062AACF-A9A4-45A6-883A-4F2EDEF35B0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98B49314-523D-4BEF-8265-13A6BFBD135B}" type="datetimeFigureOut">
              <a:rPr lang="cs-CZ"/>
              <a:pPr>
                <a:defRPr/>
              </a:pPr>
              <a:t>7.1.2019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53B84B1D-2092-430C-9411-8C9E1170AB57}"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fld id="{0C2B590E-81E2-4790-B580-46CE25DFC46F}" type="datetimeFigureOut">
              <a:rPr lang="cs-CZ"/>
              <a:pPr>
                <a:defRPr/>
              </a:pPr>
              <a:t>7.1.2019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31D6C53F-F40C-48EE-B4B5-DC06AC4DAFF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226EE9A7-C54A-4F26-805E-D3BBABB22A9E}" type="datetimeFigureOut">
              <a:rPr lang="cs-CZ"/>
              <a:pPr>
                <a:defRPr/>
              </a:pPr>
              <a:t>7.1.2019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0E87BB51-7020-4818-9049-65E8E40C110C}"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7B68CFB-3CDB-4AD0-A8EF-8AB2E57D39F8}" type="datetimeFigureOut">
              <a:rPr lang="cs-CZ"/>
              <a:pPr>
                <a:defRPr/>
              </a:pPr>
              <a:t>7.1.2019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34CE3D2-FE6E-4042-A63C-7FDB0B52642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6B3A613D-C274-4A04-98C4-26AAED579BA3}" type="datetimeFigureOut">
              <a:rPr lang="cs-CZ"/>
              <a:pPr>
                <a:defRPr/>
              </a:pPr>
              <a:t>7.1.2019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8FFB65B-62C4-40D4-8BC3-7BDAF9B96E8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7000"/>
            <a:lum/>
          </a:blip>
          <a:srcRect/>
          <a:stretch>
            <a:fillRect l="-65000" r="-67000"/>
          </a:stretch>
        </a:blip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A31AD3D-F8BA-44D2-8179-F140BD608038}" type="datetimeFigureOut">
              <a:rPr lang="cs-CZ"/>
              <a:pPr>
                <a:defRPr/>
              </a:pPr>
              <a:t>7.1.2019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3BD4E9E-B986-4AF6-A30A-E78FBE5C6F3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548680"/>
            <a:ext cx="7846640" cy="3433936"/>
          </a:xfrm>
        </p:spPr>
        <p:txBody>
          <a:bodyPr/>
          <a:lstStyle/>
          <a:p>
            <a:r>
              <a:rPr lang="cs-CZ" sz="3600" b="1" dirty="0">
                <a:solidFill>
                  <a:srgbClr val="006600"/>
                </a:solidFill>
              </a:rPr>
              <a:t>Lékařská genetika</a:t>
            </a:r>
            <a:br>
              <a:rPr lang="cs-CZ" sz="3600" b="1" dirty="0">
                <a:solidFill>
                  <a:srgbClr val="006600"/>
                </a:solidFill>
              </a:rPr>
            </a:br>
            <a:r>
              <a:rPr lang="cs-CZ" sz="3600" b="1" dirty="0">
                <a:solidFill>
                  <a:srgbClr val="006600"/>
                </a:solidFill>
              </a:rPr>
              <a:t>Genetické poradenství</a:t>
            </a:r>
            <a:endParaRPr lang="cs-CZ" sz="2400" dirty="0">
              <a:solidFill>
                <a:srgbClr val="006600"/>
              </a:solidFill>
            </a:endParaRPr>
          </a:p>
        </p:txBody>
      </p:sp>
      <p:sp>
        <p:nvSpPr>
          <p:cNvPr id="3" name="Podnadpis 2"/>
          <p:cNvSpPr>
            <a:spLocks noGrp="1"/>
          </p:cNvSpPr>
          <p:nvPr>
            <p:ph type="subTitle" idx="1"/>
          </p:nvPr>
        </p:nvSpPr>
        <p:spPr>
          <a:xfrm>
            <a:off x="1187624" y="5517232"/>
            <a:ext cx="6400800" cy="1129680"/>
          </a:xfrm>
        </p:spPr>
        <p:txBody>
          <a:bodyPr/>
          <a:lstStyle/>
          <a:p>
            <a:r>
              <a:rPr lang="cs-CZ" b="1" dirty="0" smtClean="0">
                <a:solidFill>
                  <a:schemeClr val="tx1"/>
                </a:solidFill>
              </a:rPr>
              <a:t>2019</a:t>
            </a:r>
            <a:endParaRPr lang="cs-CZ" b="1" dirty="0">
              <a:solidFill>
                <a:schemeClr val="tx1"/>
              </a:solidFill>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43000" y="476672"/>
            <a:ext cx="6858000" cy="1062118"/>
          </a:xfrm>
        </p:spPr>
        <p:txBody>
          <a:bodyPr>
            <a:noAutofit/>
          </a:bodyPr>
          <a:lstStyle/>
          <a:p>
            <a:r>
              <a:rPr lang="cs-CZ" sz="3200" b="1" dirty="0">
                <a:solidFill>
                  <a:srgbClr val="006600"/>
                </a:solidFill>
                <a:latin typeface="+mn-lt"/>
              </a:rPr>
              <a:t>Geneticky podmíněná onemocnění</a:t>
            </a:r>
          </a:p>
        </p:txBody>
      </p:sp>
      <p:sp>
        <p:nvSpPr>
          <p:cNvPr id="3" name="Zástupný symbol pro obsah 2"/>
          <p:cNvSpPr>
            <a:spLocks noGrp="1"/>
          </p:cNvSpPr>
          <p:nvPr>
            <p:ph idx="1"/>
          </p:nvPr>
        </p:nvSpPr>
        <p:spPr>
          <a:xfrm>
            <a:off x="467544" y="1412776"/>
            <a:ext cx="7200800" cy="4896544"/>
          </a:xfrm>
        </p:spPr>
        <p:txBody>
          <a:bodyPr>
            <a:normAutofit fontScale="85000" lnSpcReduction="20000"/>
          </a:bodyPr>
          <a:lstStyle/>
          <a:p>
            <a:r>
              <a:rPr lang="cs-CZ" sz="3800" b="1" u="sng" dirty="0">
                <a:solidFill>
                  <a:srgbClr val="C00000"/>
                </a:solidFill>
              </a:rPr>
              <a:t>Chromozomové</a:t>
            </a:r>
            <a:endParaRPr lang="cs-CZ" sz="3800" b="1" dirty="0">
              <a:solidFill>
                <a:srgbClr val="C00000"/>
              </a:solidFill>
            </a:endParaRPr>
          </a:p>
          <a:p>
            <a:r>
              <a:rPr lang="cs-CZ" sz="3800" b="1" dirty="0"/>
              <a:t>Stavy způsobeny změnou počtu nebo struktury chromozomů </a:t>
            </a:r>
            <a:br>
              <a:rPr lang="cs-CZ" sz="3800" b="1" dirty="0"/>
            </a:br>
            <a:r>
              <a:rPr lang="cs-CZ" sz="3800" b="1" dirty="0"/>
              <a:t>(chromozomovou aberací) </a:t>
            </a:r>
            <a:endParaRPr lang="cs-CZ" sz="3800" b="1" dirty="0" smtClean="0"/>
          </a:p>
          <a:p>
            <a:endParaRPr lang="cs-CZ" sz="3800" b="1" dirty="0"/>
          </a:p>
          <a:p>
            <a:r>
              <a:rPr lang="cs-CZ" sz="3800" b="1" dirty="0" smtClean="0"/>
              <a:t>Často </a:t>
            </a:r>
            <a:r>
              <a:rPr lang="cs-CZ" sz="3800" b="1" dirty="0"/>
              <a:t>se vyskytují jako ojedinělá – náhodná onemocnění (sporadicky</a:t>
            </a:r>
            <a:r>
              <a:rPr lang="cs-CZ" sz="3800" b="1" dirty="0" smtClean="0"/>
              <a:t>)</a:t>
            </a:r>
          </a:p>
          <a:p>
            <a:endParaRPr lang="cs-CZ" sz="3800" b="1" dirty="0"/>
          </a:p>
          <a:p>
            <a:r>
              <a:rPr lang="cs-CZ" sz="3800" b="1" dirty="0" smtClean="0"/>
              <a:t>Někdy </a:t>
            </a:r>
            <a:r>
              <a:rPr lang="cs-CZ" sz="3800" b="1" dirty="0"/>
              <a:t>vidíme opakovaný výskyt </a:t>
            </a:r>
            <a:r>
              <a:rPr lang="cs-CZ" sz="3800" b="1" dirty="0" smtClean="0"/>
              <a:t>v </a:t>
            </a:r>
            <a:r>
              <a:rPr lang="cs-CZ" sz="3800" b="1" dirty="0"/>
              <a:t>rodině</a:t>
            </a:r>
          </a:p>
          <a:p>
            <a:endParaRPr lang="cs-CZ" dirty="0"/>
          </a:p>
        </p:txBody>
      </p:sp>
    </p:spTree>
    <p:extLst>
      <p:ext uri="{BB962C8B-B14F-4D97-AF65-F5344CB8AC3E}">
        <p14:creationId xmlns:p14="http://schemas.microsoft.com/office/powerpoint/2010/main" val="2204109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9" y="476672"/>
            <a:ext cx="6065490" cy="1062118"/>
          </a:xfrm>
        </p:spPr>
        <p:txBody>
          <a:bodyPr>
            <a:noAutofit/>
          </a:bodyPr>
          <a:lstStyle/>
          <a:p>
            <a:r>
              <a:rPr lang="cs-CZ" sz="3200" b="1" dirty="0">
                <a:solidFill>
                  <a:srgbClr val="006600"/>
                </a:solidFill>
                <a:latin typeface="+mn-lt"/>
              </a:rPr>
              <a:t>Geneticky podmíněná onemocnění</a:t>
            </a:r>
          </a:p>
        </p:txBody>
      </p:sp>
      <p:sp>
        <p:nvSpPr>
          <p:cNvPr id="3" name="Zástupný symbol pro obsah 2"/>
          <p:cNvSpPr>
            <a:spLocks noGrp="1"/>
          </p:cNvSpPr>
          <p:nvPr>
            <p:ph idx="1"/>
          </p:nvPr>
        </p:nvSpPr>
        <p:spPr>
          <a:xfrm>
            <a:off x="611560" y="1646802"/>
            <a:ext cx="7416823" cy="4212468"/>
          </a:xfrm>
        </p:spPr>
        <p:txBody>
          <a:bodyPr>
            <a:normAutofit/>
          </a:bodyPr>
          <a:lstStyle/>
          <a:p>
            <a:r>
              <a:rPr lang="cs-CZ" b="1" u="sng" dirty="0" err="1">
                <a:solidFill>
                  <a:srgbClr val="C00000"/>
                </a:solidFill>
              </a:rPr>
              <a:t>Monogenní</a:t>
            </a:r>
            <a:r>
              <a:rPr lang="cs-CZ" b="1" u="sng" dirty="0">
                <a:solidFill>
                  <a:srgbClr val="C00000"/>
                </a:solidFill>
              </a:rPr>
              <a:t> </a:t>
            </a:r>
          </a:p>
          <a:p>
            <a:r>
              <a:rPr lang="cs-CZ" b="1" dirty="0" err="1"/>
              <a:t>mendelovsky</a:t>
            </a:r>
            <a:r>
              <a:rPr lang="cs-CZ" b="1" dirty="0"/>
              <a:t> dědičné nemoci, které jsou způsobeny sekvenční variantou             (změnou - mutací) jednoho genu</a:t>
            </a:r>
          </a:p>
        </p:txBody>
      </p:sp>
    </p:spTree>
    <p:extLst>
      <p:ext uri="{BB962C8B-B14F-4D97-AF65-F5344CB8AC3E}">
        <p14:creationId xmlns:p14="http://schemas.microsoft.com/office/powerpoint/2010/main" val="2715806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4563" y="116632"/>
            <a:ext cx="6816437" cy="1422158"/>
          </a:xfrm>
        </p:spPr>
        <p:txBody>
          <a:bodyPr>
            <a:noAutofit/>
          </a:bodyPr>
          <a:lstStyle/>
          <a:p>
            <a:r>
              <a:rPr lang="cs-CZ" sz="3200" b="1" dirty="0">
                <a:solidFill>
                  <a:srgbClr val="006600"/>
                </a:solidFill>
                <a:latin typeface="+mn-lt"/>
              </a:rPr>
              <a:t>Geneticky podmíněná onemocnění</a:t>
            </a:r>
          </a:p>
        </p:txBody>
      </p:sp>
      <p:sp>
        <p:nvSpPr>
          <p:cNvPr id="3" name="Zástupný symbol pro obsah 2"/>
          <p:cNvSpPr>
            <a:spLocks noGrp="1"/>
          </p:cNvSpPr>
          <p:nvPr>
            <p:ph idx="1"/>
          </p:nvPr>
        </p:nvSpPr>
        <p:spPr>
          <a:xfrm>
            <a:off x="467544" y="1052736"/>
            <a:ext cx="7920880" cy="5670630"/>
          </a:xfrm>
        </p:spPr>
        <p:txBody>
          <a:bodyPr>
            <a:normAutofit fontScale="55000" lnSpcReduction="20000"/>
          </a:bodyPr>
          <a:lstStyle/>
          <a:p>
            <a:r>
              <a:rPr lang="cs-CZ" sz="4400" b="1" u="sng" dirty="0">
                <a:solidFill>
                  <a:srgbClr val="C00000"/>
                </a:solidFill>
              </a:rPr>
              <a:t>Choroby s komplexní dědičností </a:t>
            </a:r>
            <a:r>
              <a:rPr lang="cs-CZ" sz="4400" b="1" dirty="0">
                <a:solidFill>
                  <a:srgbClr val="C00000"/>
                </a:solidFill>
              </a:rPr>
              <a:t>(multifaktoriální – polygenní)</a:t>
            </a:r>
            <a:r>
              <a:rPr lang="cs-CZ" sz="4400" b="1" u="sng" dirty="0">
                <a:solidFill>
                  <a:srgbClr val="C00000"/>
                </a:solidFill>
              </a:rPr>
              <a:t/>
            </a:r>
            <a:br>
              <a:rPr lang="cs-CZ" sz="4400" b="1" u="sng" dirty="0">
                <a:solidFill>
                  <a:srgbClr val="C00000"/>
                </a:solidFill>
              </a:rPr>
            </a:br>
            <a:endParaRPr lang="cs-CZ" sz="4400" b="1" u="sng" dirty="0">
              <a:solidFill>
                <a:srgbClr val="C00000"/>
              </a:solidFill>
            </a:endParaRPr>
          </a:p>
          <a:p>
            <a:r>
              <a:rPr lang="cs-CZ" sz="4400" b="1" dirty="0"/>
              <a:t>uplatňuje vliv více genů a jejich </a:t>
            </a:r>
            <a:r>
              <a:rPr lang="cs-CZ" sz="4400" b="1" dirty="0" smtClean="0"/>
              <a:t>interakce </a:t>
            </a:r>
            <a:r>
              <a:rPr lang="cs-CZ" sz="4400" b="1" dirty="0"/>
              <a:t>spolu s vlivem vnějšího </a:t>
            </a:r>
            <a:r>
              <a:rPr lang="cs-CZ" sz="4400" b="1" dirty="0" smtClean="0"/>
              <a:t>prostředí</a:t>
            </a:r>
            <a:endParaRPr lang="cs-CZ" sz="4400" b="1" dirty="0"/>
          </a:p>
          <a:p>
            <a:endParaRPr lang="cs-CZ" sz="4400" b="1" dirty="0">
              <a:solidFill>
                <a:srgbClr val="C00000"/>
              </a:solidFill>
            </a:endParaRPr>
          </a:p>
          <a:p>
            <a:r>
              <a:rPr lang="cs-CZ" sz="4400" b="1" dirty="0"/>
              <a:t>Existuje nějaká dědičná dispozice </a:t>
            </a:r>
            <a:r>
              <a:rPr lang="cs-CZ" sz="4400" b="1" dirty="0" smtClean="0"/>
              <a:t>k </a:t>
            </a:r>
            <a:r>
              <a:rPr lang="cs-CZ" sz="4400" b="1" dirty="0"/>
              <a:t>onemocnění, které se může v rodině občas </a:t>
            </a:r>
            <a:r>
              <a:rPr lang="cs-CZ" sz="4400" b="1" dirty="0" smtClean="0"/>
              <a:t>opakovat</a:t>
            </a:r>
          </a:p>
          <a:p>
            <a:endParaRPr lang="cs-CZ" sz="4400" b="1" dirty="0"/>
          </a:p>
          <a:p>
            <a:r>
              <a:rPr lang="cs-CZ" sz="4400" b="1" dirty="0"/>
              <a:t>Riziko opakování v rodině je obvykle nízké, </a:t>
            </a:r>
            <a:r>
              <a:rPr lang="cs-CZ" sz="4400" b="1" dirty="0" smtClean="0"/>
              <a:t>je </a:t>
            </a:r>
            <a:r>
              <a:rPr lang="cs-CZ" sz="4400" b="1" dirty="0"/>
              <a:t>odhadováno dle empirického rizika, </a:t>
            </a:r>
            <a:r>
              <a:rPr lang="cs-CZ" sz="4400" b="1" dirty="0" smtClean="0"/>
              <a:t>dle </a:t>
            </a:r>
            <a:r>
              <a:rPr lang="cs-CZ" sz="4400" b="1" dirty="0"/>
              <a:t>populačního výskytu nemoci </a:t>
            </a:r>
            <a:br>
              <a:rPr lang="cs-CZ" sz="4400" b="1" dirty="0"/>
            </a:br>
            <a:r>
              <a:rPr lang="cs-CZ" sz="4400" b="1" dirty="0"/>
              <a:t>a výskytu nemoci v </a:t>
            </a:r>
            <a:r>
              <a:rPr lang="cs-CZ" sz="4400" b="1" dirty="0" smtClean="0"/>
              <a:t>rodině</a:t>
            </a:r>
          </a:p>
          <a:p>
            <a:endParaRPr lang="cs-CZ" sz="4400" b="1" dirty="0"/>
          </a:p>
          <a:p>
            <a:r>
              <a:rPr lang="cs-CZ" sz="4400" b="1" dirty="0">
                <a:solidFill>
                  <a:srgbClr val="C00000"/>
                </a:solidFill>
              </a:rPr>
              <a:t>Obvykle máme </a:t>
            </a:r>
            <a:r>
              <a:rPr lang="cs-CZ" sz="4400" b="1" dirty="0" smtClean="0">
                <a:solidFill>
                  <a:srgbClr val="C00000"/>
                </a:solidFill>
              </a:rPr>
              <a:t>málo / žádná </a:t>
            </a:r>
            <a:r>
              <a:rPr lang="cs-CZ" sz="4400" b="1" dirty="0">
                <a:solidFill>
                  <a:srgbClr val="C00000"/>
                </a:solidFill>
              </a:rPr>
              <a:t>použitelná diagnostická genetická laboratorní vyšetření</a:t>
            </a:r>
          </a:p>
          <a:p>
            <a:endParaRPr lang="cs-CZ" b="1" dirty="0">
              <a:solidFill>
                <a:srgbClr val="C00000"/>
              </a:solidFill>
            </a:endParaRPr>
          </a:p>
          <a:p>
            <a:endParaRPr lang="cs-CZ" dirty="0"/>
          </a:p>
        </p:txBody>
      </p:sp>
    </p:spTree>
    <p:extLst>
      <p:ext uri="{BB962C8B-B14F-4D97-AF65-F5344CB8AC3E}">
        <p14:creationId xmlns:p14="http://schemas.microsoft.com/office/powerpoint/2010/main" val="3902971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solidFill>
                  <a:srgbClr val="006600"/>
                </a:solidFill>
              </a:rPr>
              <a:t>Doporučení  ke genetickému vyšetření </a:t>
            </a:r>
          </a:p>
        </p:txBody>
      </p:sp>
      <p:sp>
        <p:nvSpPr>
          <p:cNvPr id="3" name="Zástupný symbol pro obsah 2"/>
          <p:cNvSpPr>
            <a:spLocks noGrp="1"/>
          </p:cNvSpPr>
          <p:nvPr>
            <p:ph idx="1"/>
          </p:nvPr>
        </p:nvSpPr>
        <p:spPr/>
        <p:txBody>
          <a:bodyPr/>
          <a:lstStyle/>
          <a:p>
            <a:pPr eaLnBrk="1" hangingPunct="1"/>
            <a:r>
              <a:rPr lang="cs-CZ" sz="2800" b="1" dirty="0">
                <a:latin typeface="Calibri" pitchFamily="34" charset="0"/>
              </a:rPr>
              <a:t>rodiny s výskytem dědičného onemocnění, chromosomové aberace, vývojové vady</a:t>
            </a:r>
          </a:p>
          <a:p>
            <a:pPr eaLnBrk="1" hangingPunct="1"/>
            <a:r>
              <a:rPr lang="cs-CZ" sz="2800" b="1" dirty="0">
                <a:latin typeface="Calibri" pitchFamily="34" charset="0"/>
              </a:rPr>
              <a:t>páry léčené pro poruchy reprodukce</a:t>
            </a:r>
          </a:p>
          <a:p>
            <a:pPr eaLnBrk="1" hangingPunct="1"/>
            <a:r>
              <a:rPr lang="cs-CZ" sz="2800" b="1" dirty="0">
                <a:latin typeface="Calibri" pitchFamily="34" charset="0"/>
              </a:rPr>
              <a:t>těhotné ženy se zvýšeným rizikem postižení plodu</a:t>
            </a:r>
          </a:p>
          <a:p>
            <a:pPr eaLnBrk="1" hangingPunct="1"/>
            <a:r>
              <a:rPr lang="cs-CZ" sz="2800" b="1" dirty="0">
                <a:latin typeface="Calibri" pitchFamily="34" charset="0"/>
              </a:rPr>
              <a:t>příbuzenské páry</a:t>
            </a:r>
          </a:p>
          <a:p>
            <a:pPr eaLnBrk="1" hangingPunct="1"/>
            <a:r>
              <a:rPr lang="cs-CZ" sz="2800" b="1" dirty="0">
                <a:latin typeface="Calibri" pitchFamily="34" charset="0"/>
              </a:rPr>
              <a:t>osoby se zvýšeným rizikem indukovaných mutací (vliv zevního prostředí)</a:t>
            </a:r>
          </a:p>
          <a:p>
            <a:pPr eaLnBrk="1" hangingPunct="1"/>
            <a:r>
              <a:rPr lang="cs-CZ" sz="2800" b="1" dirty="0">
                <a:latin typeface="Calibri" pitchFamily="34" charset="0"/>
              </a:rPr>
              <a:t>dárci gamet</a:t>
            </a:r>
          </a:p>
          <a:p>
            <a:pPr eaLnBrk="1" hangingPunct="1"/>
            <a:r>
              <a:rPr lang="cs-CZ" sz="2800" b="1" dirty="0">
                <a:latin typeface="Calibri" pitchFamily="34" charset="0"/>
              </a:rPr>
              <a:t>pacienti s onkologickým onemocněním</a:t>
            </a:r>
            <a:endParaRPr lang="cs-CZ" sz="2800" dirty="0">
              <a:latin typeface="Calibri" pitchFamily="34" charset="0"/>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5800" y="260350"/>
            <a:ext cx="7772400" cy="1492250"/>
          </a:xfrm>
        </p:spPr>
        <p:txBody>
          <a:bodyPr/>
          <a:lstStyle/>
          <a:p>
            <a:r>
              <a:rPr lang="en-US" b="1" dirty="0" err="1">
                <a:solidFill>
                  <a:srgbClr val="006600"/>
                </a:solidFill>
                <a:latin typeface="Calibri" pitchFamily="34" charset="0"/>
              </a:rPr>
              <a:t>Genetická</a:t>
            </a:r>
            <a:r>
              <a:rPr lang="en-US" b="1" dirty="0">
                <a:solidFill>
                  <a:srgbClr val="006600"/>
                </a:solidFill>
                <a:latin typeface="Calibri" pitchFamily="34" charset="0"/>
              </a:rPr>
              <a:t> </a:t>
            </a:r>
            <a:r>
              <a:rPr lang="en-US" b="1" dirty="0" err="1">
                <a:solidFill>
                  <a:srgbClr val="006600"/>
                </a:solidFill>
                <a:latin typeface="Calibri" pitchFamily="34" charset="0"/>
              </a:rPr>
              <a:t>konzultace</a:t>
            </a:r>
            <a:r>
              <a:rPr lang="en-US" b="1" dirty="0">
                <a:solidFill>
                  <a:srgbClr val="006600"/>
                </a:solidFill>
                <a:latin typeface="Calibri" pitchFamily="34" charset="0"/>
              </a:rPr>
              <a:t>  </a:t>
            </a:r>
            <a:r>
              <a:rPr lang="en-US" b="1" dirty="0" err="1">
                <a:solidFill>
                  <a:srgbClr val="006600"/>
                </a:solidFill>
                <a:latin typeface="Calibri" pitchFamily="34" charset="0"/>
              </a:rPr>
              <a:t>Shormáždění</a:t>
            </a:r>
            <a:r>
              <a:rPr lang="en-US" b="1" dirty="0">
                <a:solidFill>
                  <a:srgbClr val="006600"/>
                </a:solidFill>
                <a:latin typeface="Calibri" pitchFamily="34" charset="0"/>
              </a:rPr>
              <a:t> </a:t>
            </a:r>
            <a:r>
              <a:rPr lang="en-US" b="1" dirty="0" err="1">
                <a:solidFill>
                  <a:srgbClr val="006600"/>
                </a:solidFill>
                <a:latin typeface="Calibri" pitchFamily="34" charset="0"/>
              </a:rPr>
              <a:t>informací</a:t>
            </a:r>
            <a:endParaRPr lang="en-US" dirty="0">
              <a:solidFill>
                <a:srgbClr val="006600"/>
              </a:solidFill>
              <a:latin typeface="Calibri" pitchFamily="34" charset="0"/>
            </a:endParaRPr>
          </a:p>
        </p:txBody>
      </p:sp>
      <p:sp>
        <p:nvSpPr>
          <p:cNvPr id="23555" name="Rectangle 3"/>
          <p:cNvSpPr>
            <a:spLocks noGrp="1" noChangeArrowheads="1"/>
          </p:cNvSpPr>
          <p:nvPr>
            <p:ph type="body" sz="half" idx="4294967295"/>
          </p:nvPr>
        </p:nvSpPr>
        <p:spPr>
          <a:xfrm>
            <a:off x="251520" y="1981200"/>
            <a:ext cx="8496944" cy="4544144"/>
          </a:xfrm>
        </p:spPr>
        <p:txBody>
          <a:bodyPr/>
          <a:lstStyle/>
          <a:p>
            <a:r>
              <a:rPr lang="en-US" b="1" dirty="0" err="1">
                <a:solidFill>
                  <a:srgbClr val="000000"/>
                </a:solidFill>
                <a:latin typeface="Calibri" pitchFamily="34" charset="0"/>
              </a:rPr>
              <a:t>Osobní</a:t>
            </a:r>
            <a:r>
              <a:rPr lang="en-US" b="1" dirty="0">
                <a:solidFill>
                  <a:srgbClr val="000000"/>
                </a:solidFill>
                <a:latin typeface="Calibri" pitchFamily="34" charset="0"/>
              </a:rPr>
              <a:t> </a:t>
            </a:r>
            <a:r>
              <a:rPr lang="en-US" b="1" dirty="0" err="1">
                <a:solidFill>
                  <a:srgbClr val="000000"/>
                </a:solidFill>
                <a:latin typeface="Calibri" pitchFamily="34" charset="0"/>
              </a:rPr>
              <a:t>anamnesa</a:t>
            </a:r>
            <a:endParaRPr lang="en-US" b="1" dirty="0">
              <a:solidFill>
                <a:srgbClr val="000000"/>
              </a:solidFill>
              <a:latin typeface="Calibri" pitchFamily="34" charset="0"/>
            </a:endParaRPr>
          </a:p>
          <a:p>
            <a:r>
              <a:rPr lang="en-US" b="1" dirty="0" err="1">
                <a:solidFill>
                  <a:srgbClr val="000000"/>
                </a:solidFill>
                <a:latin typeface="Calibri" pitchFamily="34" charset="0"/>
              </a:rPr>
              <a:t>Rodinná</a:t>
            </a:r>
            <a:r>
              <a:rPr lang="en-US" b="1" dirty="0">
                <a:solidFill>
                  <a:srgbClr val="000000"/>
                </a:solidFill>
                <a:latin typeface="Calibri" pitchFamily="34" charset="0"/>
              </a:rPr>
              <a:t> </a:t>
            </a:r>
            <a:r>
              <a:rPr lang="en-US" b="1" dirty="0" err="1">
                <a:solidFill>
                  <a:srgbClr val="000000"/>
                </a:solidFill>
                <a:latin typeface="Calibri" pitchFamily="34" charset="0"/>
              </a:rPr>
              <a:t>anamnesa</a:t>
            </a:r>
            <a:endParaRPr lang="en-US" b="1" dirty="0">
              <a:solidFill>
                <a:srgbClr val="000000"/>
              </a:solidFill>
              <a:latin typeface="Calibri" pitchFamily="34" charset="0"/>
            </a:endParaRPr>
          </a:p>
          <a:p>
            <a:r>
              <a:rPr lang="en-US" b="1" dirty="0" err="1">
                <a:solidFill>
                  <a:srgbClr val="000000"/>
                </a:solidFill>
                <a:latin typeface="Calibri" pitchFamily="34" charset="0"/>
              </a:rPr>
              <a:t>Genealogické</a:t>
            </a:r>
            <a:r>
              <a:rPr lang="en-US" b="1" dirty="0">
                <a:solidFill>
                  <a:srgbClr val="000000"/>
                </a:solidFill>
                <a:latin typeface="Calibri" pitchFamily="34" charset="0"/>
              </a:rPr>
              <a:t> </a:t>
            </a:r>
            <a:r>
              <a:rPr lang="en-US" b="1" dirty="0" err="1">
                <a:solidFill>
                  <a:srgbClr val="000000"/>
                </a:solidFill>
                <a:latin typeface="Calibri" pitchFamily="34" charset="0"/>
              </a:rPr>
              <a:t>vyšetření</a:t>
            </a:r>
            <a:r>
              <a:rPr lang="en-US" b="1" dirty="0">
                <a:solidFill>
                  <a:srgbClr val="000000"/>
                </a:solidFill>
                <a:latin typeface="Calibri" pitchFamily="34" charset="0"/>
              </a:rPr>
              <a:t>, </a:t>
            </a:r>
            <a:r>
              <a:rPr lang="en-US" b="1" dirty="0" err="1">
                <a:solidFill>
                  <a:srgbClr val="000000"/>
                </a:solidFill>
                <a:latin typeface="Calibri" pitchFamily="34" charset="0"/>
              </a:rPr>
              <a:t>sestavení</a:t>
            </a:r>
            <a:r>
              <a:rPr lang="en-US" b="1" dirty="0">
                <a:solidFill>
                  <a:srgbClr val="000000"/>
                </a:solidFill>
                <a:latin typeface="Calibri" pitchFamily="34" charset="0"/>
              </a:rPr>
              <a:t>  </a:t>
            </a:r>
            <a:r>
              <a:rPr lang="en-US" b="1" dirty="0" err="1">
                <a:solidFill>
                  <a:srgbClr val="000000"/>
                </a:solidFill>
                <a:latin typeface="Calibri" pitchFamily="34" charset="0"/>
              </a:rPr>
              <a:t>minimálně</a:t>
            </a:r>
            <a:r>
              <a:rPr lang="en-US" b="1" dirty="0">
                <a:solidFill>
                  <a:srgbClr val="000000"/>
                </a:solidFill>
                <a:latin typeface="Calibri" pitchFamily="34" charset="0"/>
              </a:rPr>
              <a:t> </a:t>
            </a:r>
            <a:r>
              <a:rPr lang="en-US" b="1" dirty="0" err="1">
                <a:solidFill>
                  <a:srgbClr val="000000"/>
                </a:solidFill>
                <a:latin typeface="Calibri" pitchFamily="34" charset="0"/>
              </a:rPr>
              <a:t>třígeneračního</a:t>
            </a:r>
            <a:r>
              <a:rPr lang="en-US" b="1" dirty="0">
                <a:solidFill>
                  <a:srgbClr val="000000"/>
                </a:solidFill>
                <a:latin typeface="Calibri" pitchFamily="34" charset="0"/>
              </a:rPr>
              <a:t> </a:t>
            </a:r>
            <a:r>
              <a:rPr lang="en-US" b="1" dirty="0" err="1">
                <a:solidFill>
                  <a:srgbClr val="000000"/>
                </a:solidFill>
                <a:latin typeface="Calibri" pitchFamily="34" charset="0"/>
              </a:rPr>
              <a:t>rodokmenu</a:t>
            </a:r>
            <a:endParaRPr lang="en-US" b="1" dirty="0">
              <a:solidFill>
                <a:srgbClr val="000000"/>
              </a:solidFill>
              <a:latin typeface="Calibri" pitchFamily="34" charset="0"/>
            </a:endParaRPr>
          </a:p>
          <a:p>
            <a:r>
              <a:rPr lang="en-US" b="1" dirty="0" err="1">
                <a:solidFill>
                  <a:srgbClr val="000000"/>
                </a:solidFill>
                <a:latin typeface="Calibri" pitchFamily="34" charset="0"/>
              </a:rPr>
              <a:t>Etnické</a:t>
            </a:r>
            <a:r>
              <a:rPr lang="en-US" b="1" dirty="0">
                <a:solidFill>
                  <a:srgbClr val="000000"/>
                </a:solidFill>
                <a:latin typeface="Calibri" pitchFamily="34" charset="0"/>
              </a:rPr>
              <a:t> </a:t>
            </a:r>
            <a:r>
              <a:rPr lang="en-US" b="1" dirty="0" err="1">
                <a:solidFill>
                  <a:srgbClr val="000000"/>
                </a:solidFill>
                <a:latin typeface="Calibri" pitchFamily="34" charset="0"/>
              </a:rPr>
              <a:t>informace</a:t>
            </a:r>
            <a:endParaRPr lang="en-US" b="1" dirty="0">
              <a:solidFill>
                <a:srgbClr val="000000"/>
              </a:solidFill>
              <a:latin typeface="Calibri" pitchFamily="34" charset="0"/>
            </a:endParaRPr>
          </a:p>
          <a:p>
            <a:r>
              <a:rPr lang="en-US" b="1" dirty="0" err="1">
                <a:solidFill>
                  <a:srgbClr val="000000"/>
                </a:solidFill>
                <a:latin typeface="Calibri" pitchFamily="34" charset="0"/>
              </a:rPr>
              <a:t>Konsanquinita</a:t>
            </a:r>
            <a:endParaRPr lang="en-US" b="1" dirty="0">
              <a:solidFill>
                <a:srgbClr val="000000"/>
              </a:solidFill>
              <a:latin typeface="Calibri" pitchFamily="34" charset="0"/>
            </a:endParaRPr>
          </a:p>
          <a:p>
            <a:r>
              <a:rPr lang="en-US" b="1" dirty="0" err="1">
                <a:solidFill>
                  <a:srgbClr val="000000"/>
                </a:solidFill>
                <a:latin typeface="Calibri" pitchFamily="34" charset="0"/>
              </a:rPr>
              <a:t>Nonpaternita</a:t>
            </a:r>
            <a:endParaRPr lang="en-US" b="1" dirty="0">
              <a:solidFill>
                <a:srgbClr val="000000"/>
              </a:solidFill>
              <a:latin typeface="Calibri" pitchFamily="34" charset="0"/>
            </a:endParaRP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685800" y="0"/>
            <a:ext cx="8458200" cy="1219200"/>
          </a:xfrm>
        </p:spPr>
        <p:txBody>
          <a:bodyPr/>
          <a:lstStyle/>
          <a:p>
            <a:r>
              <a:rPr lang="cs-CZ" sz="3600" b="1" dirty="0" err="1">
                <a:solidFill>
                  <a:srgbClr val="006600"/>
                </a:solidFill>
                <a:latin typeface="Calibri" pitchFamily="34" charset="0"/>
              </a:rPr>
              <a:t>Klinickog</a:t>
            </a:r>
            <a:r>
              <a:rPr lang="en-US" sz="3600" b="1" dirty="0" err="1">
                <a:solidFill>
                  <a:srgbClr val="006600"/>
                </a:solidFill>
                <a:latin typeface="Calibri" pitchFamily="34" charset="0"/>
              </a:rPr>
              <a:t>enetické</a:t>
            </a:r>
            <a:r>
              <a:rPr lang="en-US" sz="3600" b="1" dirty="0">
                <a:solidFill>
                  <a:srgbClr val="006600"/>
                </a:solidFill>
                <a:latin typeface="Calibri" pitchFamily="34" charset="0"/>
              </a:rPr>
              <a:t> </a:t>
            </a:r>
            <a:r>
              <a:rPr lang="en-US" sz="3600" b="1" dirty="0" err="1">
                <a:solidFill>
                  <a:srgbClr val="006600"/>
                </a:solidFill>
                <a:latin typeface="Calibri" pitchFamily="34" charset="0"/>
              </a:rPr>
              <a:t>vyšetření</a:t>
            </a:r>
            <a:endParaRPr lang="en-US" sz="3600" dirty="0">
              <a:solidFill>
                <a:srgbClr val="006600"/>
              </a:solidFill>
              <a:latin typeface="Calibri" pitchFamily="34" charset="0"/>
            </a:endParaRPr>
          </a:p>
        </p:txBody>
      </p:sp>
      <p:sp>
        <p:nvSpPr>
          <p:cNvPr id="25603" name="Rectangle 3"/>
          <p:cNvSpPr>
            <a:spLocks noGrp="1" noChangeArrowheads="1"/>
          </p:cNvSpPr>
          <p:nvPr>
            <p:ph type="body" idx="4294967295"/>
          </p:nvPr>
        </p:nvSpPr>
        <p:spPr>
          <a:xfrm>
            <a:off x="152400" y="2060575"/>
            <a:ext cx="8382000" cy="4416425"/>
          </a:xfrm>
        </p:spPr>
        <p:txBody>
          <a:bodyPr/>
          <a:lstStyle/>
          <a:p>
            <a:r>
              <a:rPr lang="en-US" b="1" dirty="0" err="1">
                <a:solidFill>
                  <a:srgbClr val="000000"/>
                </a:solidFill>
                <a:latin typeface="Calibri" pitchFamily="34" charset="0"/>
              </a:rPr>
              <a:t>Somatické</a:t>
            </a:r>
            <a:r>
              <a:rPr lang="en-US" b="1" dirty="0">
                <a:solidFill>
                  <a:srgbClr val="000000"/>
                </a:solidFill>
                <a:latin typeface="Calibri" pitchFamily="34" charset="0"/>
              </a:rPr>
              <a:t> </a:t>
            </a:r>
            <a:r>
              <a:rPr lang="en-US" b="1" dirty="0" err="1">
                <a:solidFill>
                  <a:srgbClr val="000000"/>
                </a:solidFill>
                <a:latin typeface="Calibri" pitchFamily="34" charset="0"/>
              </a:rPr>
              <a:t>odchylky</a:t>
            </a:r>
            <a:r>
              <a:rPr lang="en-US" b="1" dirty="0">
                <a:solidFill>
                  <a:srgbClr val="000000"/>
                </a:solidFill>
                <a:latin typeface="Calibri" pitchFamily="34" charset="0"/>
              </a:rPr>
              <a:t> - </a:t>
            </a:r>
            <a:r>
              <a:rPr lang="en-US" b="1" dirty="0" err="1">
                <a:solidFill>
                  <a:srgbClr val="000000"/>
                </a:solidFill>
                <a:latin typeface="Calibri" pitchFamily="34" charset="0"/>
              </a:rPr>
              <a:t>stigmatizace</a:t>
            </a:r>
            <a:endParaRPr lang="en-US" b="1" dirty="0">
              <a:solidFill>
                <a:srgbClr val="000000"/>
              </a:solidFill>
              <a:latin typeface="Calibri" pitchFamily="34" charset="0"/>
            </a:endParaRPr>
          </a:p>
          <a:p>
            <a:r>
              <a:rPr lang="en-US" b="1" dirty="0" err="1">
                <a:solidFill>
                  <a:srgbClr val="000000"/>
                </a:solidFill>
                <a:latin typeface="Calibri" pitchFamily="34" charset="0"/>
              </a:rPr>
              <a:t>Vrozené</a:t>
            </a:r>
            <a:r>
              <a:rPr lang="en-US" b="1" dirty="0">
                <a:solidFill>
                  <a:srgbClr val="000000"/>
                </a:solidFill>
                <a:latin typeface="Calibri" pitchFamily="34" charset="0"/>
              </a:rPr>
              <a:t> </a:t>
            </a:r>
            <a:r>
              <a:rPr lang="en-US" b="1" dirty="0" err="1">
                <a:solidFill>
                  <a:srgbClr val="000000"/>
                </a:solidFill>
                <a:latin typeface="Calibri" pitchFamily="34" charset="0"/>
              </a:rPr>
              <a:t>vývojové</a:t>
            </a:r>
            <a:r>
              <a:rPr lang="en-US" b="1" dirty="0">
                <a:solidFill>
                  <a:srgbClr val="000000"/>
                </a:solidFill>
                <a:latin typeface="Calibri" pitchFamily="34" charset="0"/>
              </a:rPr>
              <a:t> </a:t>
            </a:r>
            <a:r>
              <a:rPr lang="en-US" b="1" dirty="0" err="1">
                <a:solidFill>
                  <a:srgbClr val="000000"/>
                </a:solidFill>
                <a:latin typeface="Calibri" pitchFamily="34" charset="0"/>
              </a:rPr>
              <a:t>vady</a:t>
            </a:r>
            <a:endParaRPr lang="en-US" b="1" dirty="0">
              <a:solidFill>
                <a:srgbClr val="000000"/>
              </a:solidFill>
              <a:latin typeface="Calibri" pitchFamily="34" charset="0"/>
            </a:endParaRPr>
          </a:p>
          <a:p>
            <a:r>
              <a:rPr lang="en-US" b="1" dirty="0" err="1">
                <a:solidFill>
                  <a:srgbClr val="000000"/>
                </a:solidFill>
                <a:latin typeface="Calibri" pitchFamily="34" charset="0"/>
              </a:rPr>
              <a:t>Psychomotorický</a:t>
            </a:r>
            <a:r>
              <a:rPr lang="en-US" b="1" dirty="0">
                <a:solidFill>
                  <a:srgbClr val="000000"/>
                </a:solidFill>
                <a:latin typeface="Calibri" pitchFamily="34" charset="0"/>
              </a:rPr>
              <a:t> </a:t>
            </a:r>
            <a:r>
              <a:rPr lang="en-US" b="1" dirty="0" err="1">
                <a:solidFill>
                  <a:srgbClr val="000000"/>
                </a:solidFill>
                <a:latin typeface="Calibri" pitchFamily="34" charset="0"/>
              </a:rPr>
              <a:t>vývoj</a:t>
            </a:r>
            <a:endParaRPr lang="en-US" b="1" dirty="0">
              <a:solidFill>
                <a:srgbClr val="000000"/>
              </a:solidFill>
              <a:latin typeface="Calibri" pitchFamily="34" charset="0"/>
            </a:endParaRPr>
          </a:p>
          <a:p>
            <a:r>
              <a:rPr lang="en-US" b="1" dirty="0" err="1">
                <a:solidFill>
                  <a:srgbClr val="000000"/>
                </a:solidFill>
                <a:latin typeface="Calibri" pitchFamily="34" charset="0"/>
              </a:rPr>
              <a:t>Mentální</a:t>
            </a:r>
            <a:r>
              <a:rPr lang="en-US" b="1" dirty="0">
                <a:solidFill>
                  <a:srgbClr val="000000"/>
                </a:solidFill>
                <a:latin typeface="Calibri" pitchFamily="34" charset="0"/>
              </a:rPr>
              <a:t> </a:t>
            </a:r>
            <a:r>
              <a:rPr lang="en-US" b="1" dirty="0" err="1">
                <a:solidFill>
                  <a:srgbClr val="000000"/>
                </a:solidFill>
                <a:latin typeface="Calibri" pitchFamily="34" charset="0"/>
              </a:rPr>
              <a:t>retardace</a:t>
            </a:r>
            <a:endParaRPr lang="en-US" b="1" dirty="0">
              <a:solidFill>
                <a:srgbClr val="000000"/>
              </a:solidFill>
              <a:latin typeface="Calibri" pitchFamily="34" charset="0"/>
            </a:endParaRPr>
          </a:p>
          <a:p>
            <a:r>
              <a:rPr lang="en-US" b="1" dirty="0" err="1">
                <a:solidFill>
                  <a:srgbClr val="000000"/>
                </a:solidFill>
                <a:latin typeface="Calibri" pitchFamily="34" charset="0"/>
              </a:rPr>
              <a:t>Dermatoglyfy</a:t>
            </a:r>
            <a:endParaRPr lang="en-US" b="1" dirty="0">
              <a:solidFill>
                <a:srgbClr val="000000"/>
              </a:solidFill>
              <a:latin typeface="Calibri" pitchFamily="34" charset="0"/>
            </a:endParaRPr>
          </a:p>
          <a:p>
            <a:endParaRPr lang="en-US" dirty="0">
              <a:solidFill>
                <a:srgbClr val="000000"/>
              </a:solidFill>
              <a:latin typeface="Comic Sans MS" pitchFamily="66" charset="0"/>
            </a:endParaRPr>
          </a:p>
          <a:p>
            <a:endParaRPr lang="en-US" dirty="0">
              <a:latin typeface="Comic Sans MS" pitchFamily="66" charset="0"/>
            </a:endParaRPr>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23850" y="549275"/>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23" name="Oval 3"/>
          <p:cNvSpPr>
            <a:spLocks noChangeArrowheads="1"/>
          </p:cNvSpPr>
          <p:nvPr/>
        </p:nvSpPr>
        <p:spPr bwMode="auto">
          <a:xfrm>
            <a:off x="838200" y="2895600"/>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
        <p:nvSpPr>
          <p:cNvPr id="30724" name="Oval 4"/>
          <p:cNvSpPr>
            <a:spLocks noChangeArrowheads="1"/>
          </p:cNvSpPr>
          <p:nvPr/>
        </p:nvSpPr>
        <p:spPr bwMode="auto">
          <a:xfrm>
            <a:off x="900113" y="2349500"/>
            <a:ext cx="381000" cy="381000"/>
          </a:xfrm>
          <a:prstGeom prst="ellipse">
            <a:avLst/>
          </a:prstGeom>
          <a:solidFill>
            <a:schemeClr val="tx1"/>
          </a:solidFill>
          <a:ln w="9525">
            <a:solidFill>
              <a:schemeClr val="tx1"/>
            </a:solidFill>
            <a:round/>
            <a:headEnd/>
            <a:tailEnd/>
          </a:ln>
        </p:spPr>
        <p:txBody>
          <a:bodyPr wrap="none" anchor="ctr"/>
          <a:lstStyle/>
          <a:p>
            <a:endParaRPr lang="cs-CZ"/>
          </a:p>
        </p:txBody>
      </p:sp>
      <p:sp>
        <p:nvSpPr>
          <p:cNvPr id="30725" name="Oval 5"/>
          <p:cNvSpPr>
            <a:spLocks noChangeArrowheads="1"/>
          </p:cNvSpPr>
          <p:nvPr/>
        </p:nvSpPr>
        <p:spPr bwMode="auto">
          <a:xfrm>
            <a:off x="4932363" y="3500438"/>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
        <p:nvSpPr>
          <p:cNvPr id="30726" name="Oval 6"/>
          <p:cNvSpPr>
            <a:spLocks noChangeArrowheads="1"/>
          </p:cNvSpPr>
          <p:nvPr/>
        </p:nvSpPr>
        <p:spPr bwMode="auto">
          <a:xfrm>
            <a:off x="4859338" y="2997200"/>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
        <p:nvSpPr>
          <p:cNvPr id="30727" name="Oval 7"/>
          <p:cNvSpPr>
            <a:spLocks noChangeArrowheads="1"/>
          </p:cNvSpPr>
          <p:nvPr/>
        </p:nvSpPr>
        <p:spPr bwMode="auto">
          <a:xfrm>
            <a:off x="4859338" y="1773238"/>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
        <p:nvSpPr>
          <p:cNvPr id="30728" name="Oval 8"/>
          <p:cNvSpPr>
            <a:spLocks noChangeArrowheads="1"/>
          </p:cNvSpPr>
          <p:nvPr/>
        </p:nvSpPr>
        <p:spPr bwMode="auto">
          <a:xfrm>
            <a:off x="4859338" y="1125538"/>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
        <p:nvSpPr>
          <p:cNvPr id="30729" name="Oval 9"/>
          <p:cNvSpPr>
            <a:spLocks noChangeArrowheads="1"/>
          </p:cNvSpPr>
          <p:nvPr/>
        </p:nvSpPr>
        <p:spPr bwMode="auto">
          <a:xfrm>
            <a:off x="4859338" y="476250"/>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
        <p:nvSpPr>
          <p:cNvPr id="30730" name="Rectangle 10"/>
          <p:cNvSpPr>
            <a:spLocks noChangeArrowheads="1"/>
          </p:cNvSpPr>
          <p:nvPr/>
        </p:nvSpPr>
        <p:spPr bwMode="auto">
          <a:xfrm>
            <a:off x="4211638" y="1196975"/>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1" name="Rectangle 11"/>
          <p:cNvSpPr>
            <a:spLocks noChangeArrowheads="1"/>
          </p:cNvSpPr>
          <p:nvPr/>
        </p:nvSpPr>
        <p:spPr bwMode="auto">
          <a:xfrm>
            <a:off x="381000" y="3657600"/>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2" name="Rectangle 12"/>
          <p:cNvSpPr>
            <a:spLocks noChangeArrowheads="1"/>
          </p:cNvSpPr>
          <p:nvPr/>
        </p:nvSpPr>
        <p:spPr bwMode="auto">
          <a:xfrm>
            <a:off x="4284663" y="3573463"/>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3" name="Rectangle 13"/>
          <p:cNvSpPr>
            <a:spLocks noChangeArrowheads="1"/>
          </p:cNvSpPr>
          <p:nvPr/>
        </p:nvSpPr>
        <p:spPr bwMode="auto">
          <a:xfrm>
            <a:off x="4284663" y="2997200"/>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4" name="Rectangle 14"/>
          <p:cNvSpPr>
            <a:spLocks noChangeArrowheads="1"/>
          </p:cNvSpPr>
          <p:nvPr/>
        </p:nvSpPr>
        <p:spPr bwMode="auto">
          <a:xfrm>
            <a:off x="5003800" y="2420938"/>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5" name="Rectangle 15"/>
          <p:cNvSpPr>
            <a:spLocks noChangeArrowheads="1"/>
          </p:cNvSpPr>
          <p:nvPr/>
        </p:nvSpPr>
        <p:spPr bwMode="auto">
          <a:xfrm>
            <a:off x="4211638" y="2420938"/>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6" name="Rectangle 16"/>
          <p:cNvSpPr>
            <a:spLocks noChangeArrowheads="1"/>
          </p:cNvSpPr>
          <p:nvPr/>
        </p:nvSpPr>
        <p:spPr bwMode="auto">
          <a:xfrm>
            <a:off x="4211638" y="1773238"/>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7" name="Rectangle 17"/>
          <p:cNvSpPr>
            <a:spLocks noChangeArrowheads="1"/>
          </p:cNvSpPr>
          <p:nvPr/>
        </p:nvSpPr>
        <p:spPr bwMode="auto">
          <a:xfrm>
            <a:off x="4211638" y="549275"/>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8" name="Rectangle 18"/>
          <p:cNvSpPr>
            <a:spLocks noChangeArrowheads="1"/>
          </p:cNvSpPr>
          <p:nvPr/>
        </p:nvSpPr>
        <p:spPr bwMode="auto">
          <a:xfrm>
            <a:off x="381000" y="2971800"/>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39" name="Rectangle 19"/>
          <p:cNvSpPr>
            <a:spLocks noChangeArrowheads="1"/>
          </p:cNvSpPr>
          <p:nvPr/>
        </p:nvSpPr>
        <p:spPr bwMode="auto">
          <a:xfrm>
            <a:off x="395288" y="2420938"/>
            <a:ext cx="304800" cy="304800"/>
          </a:xfrm>
          <a:prstGeom prst="rect">
            <a:avLst/>
          </a:prstGeom>
          <a:solidFill>
            <a:schemeClr val="tx1"/>
          </a:solidFill>
          <a:ln w="9525">
            <a:solidFill>
              <a:schemeClr val="tx1"/>
            </a:solidFill>
            <a:miter lim="800000"/>
            <a:headEnd/>
            <a:tailEnd/>
          </a:ln>
        </p:spPr>
        <p:txBody>
          <a:bodyPr wrap="none" anchor="ctr"/>
          <a:lstStyle/>
          <a:p>
            <a:endParaRPr lang="cs-CZ"/>
          </a:p>
        </p:txBody>
      </p:sp>
      <p:sp>
        <p:nvSpPr>
          <p:cNvPr id="30740" name="AutoShape 20"/>
          <p:cNvSpPr>
            <a:spLocks noChangeArrowheads="1"/>
          </p:cNvSpPr>
          <p:nvPr/>
        </p:nvSpPr>
        <p:spPr bwMode="auto">
          <a:xfrm>
            <a:off x="323850" y="1700213"/>
            <a:ext cx="431800" cy="431800"/>
          </a:xfrm>
          <a:prstGeom prst="diamond">
            <a:avLst/>
          </a:prstGeom>
          <a:solidFill>
            <a:schemeClr val="bg1"/>
          </a:solidFill>
          <a:ln w="9525">
            <a:solidFill>
              <a:schemeClr val="tx1"/>
            </a:solidFill>
            <a:miter lim="800000"/>
            <a:headEnd/>
            <a:tailEnd/>
          </a:ln>
        </p:spPr>
        <p:txBody>
          <a:bodyPr wrap="none" anchor="ctr"/>
          <a:lstStyle/>
          <a:p>
            <a:endParaRPr lang="cs-CZ"/>
          </a:p>
        </p:txBody>
      </p:sp>
      <p:sp>
        <p:nvSpPr>
          <p:cNvPr id="30741" name="AutoShape 21"/>
          <p:cNvSpPr>
            <a:spLocks noChangeArrowheads="1"/>
          </p:cNvSpPr>
          <p:nvPr/>
        </p:nvSpPr>
        <p:spPr bwMode="auto">
          <a:xfrm>
            <a:off x="4572000" y="4581525"/>
            <a:ext cx="288925" cy="215900"/>
          </a:xfrm>
          <a:prstGeom prst="triangle">
            <a:avLst>
              <a:gd name="adj" fmla="val 50000"/>
            </a:avLst>
          </a:prstGeom>
          <a:solidFill>
            <a:schemeClr val="bg1"/>
          </a:solidFill>
          <a:ln w="9525">
            <a:solidFill>
              <a:schemeClr val="tx1"/>
            </a:solidFill>
            <a:miter lim="800000"/>
            <a:headEnd/>
            <a:tailEnd/>
          </a:ln>
        </p:spPr>
        <p:txBody>
          <a:bodyPr wrap="none" anchor="ctr"/>
          <a:lstStyle/>
          <a:p>
            <a:endParaRPr lang="cs-CZ"/>
          </a:p>
        </p:txBody>
      </p:sp>
      <p:sp>
        <p:nvSpPr>
          <p:cNvPr id="30742" name="Line 22"/>
          <p:cNvSpPr>
            <a:spLocks noChangeShapeType="1"/>
          </p:cNvSpPr>
          <p:nvPr/>
        </p:nvSpPr>
        <p:spPr bwMode="auto">
          <a:xfrm>
            <a:off x="4500563" y="692150"/>
            <a:ext cx="358775" cy="0"/>
          </a:xfrm>
          <a:prstGeom prst="line">
            <a:avLst/>
          </a:prstGeom>
          <a:noFill/>
          <a:ln w="9525">
            <a:solidFill>
              <a:schemeClr val="tx1"/>
            </a:solidFill>
            <a:round/>
            <a:headEnd/>
            <a:tailEnd/>
          </a:ln>
        </p:spPr>
        <p:txBody>
          <a:bodyPr/>
          <a:lstStyle/>
          <a:p>
            <a:endParaRPr lang="cs-CZ"/>
          </a:p>
        </p:txBody>
      </p:sp>
      <p:sp>
        <p:nvSpPr>
          <p:cNvPr id="30743" name="Line 23"/>
          <p:cNvSpPr>
            <a:spLocks noChangeShapeType="1"/>
          </p:cNvSpPr>
          <p:nvPr/>
        </p:nvSpPr>
        <p:spPr bwMode="auto">
          <a:xfrm>
            <a:off x="4500563" y="1341438"/>
            <a:ext cx="358775" cy="0"/>
          </a:xfrm>
          <a:prstGeom prst="line">
            <a:avLst/>
          </a:prstGeom>
          <a:noFill/>
          <a:ln w="9525">
            <a:solidFill>
              <a:schemeClr val="tx1"/>
            </a:solidFill>
            <a:round/>
            <a:headEnd/>
            <a:tailEnd/>
          </a:ln>
        </p:spPr>
        <p:txBody>
          <a:bodyPr/>
          <a:lstStyle/>
          <a:p>
            <a:endParaRPr lang="cs-CZ"/>
          </a:p>
        </p:txBody>
      </p:sp>
      <p:sp>
        <p:nvSpPr>
          <p:cNvPr id="30744" name="Line 24"/>
          <p:cNvSpPr>
            <a:spLocks noChangeShapeType="1"/>
          </p:cNvSpPr>
          <p:nvPr/>
        </p:nvSpPr>
        <p:spPr bwMode="auto">
          <a:xfrm flipV="1">
            <a:off x="4643438" y="1268413"/>
            <a:ext cx="73025" cy="144462"/>
          </a:xfrm>
          <a:prstGeom prst="line">
            <a:avLst/>
          </a:prstGeom>
          <a:noFill/>
          <a:ln w="9525">
            <a:solidFill>
              <a:schemeClr val="tx1"/>
            </a:solidFill>
            <a:round/>
            <a:headEnd/>
            <a:tailEnd/>
          </a:ln>
        </p:spPr>
        <p:txBody>
          <a:bodyPr/>
          <a:lstStyle/>
          <a:p>
            <a:endParaRPr lang="cs-CZ"/>
          </a:p>
        </p:txBody>
      </p:sp>
      <p:sp>
        <p:nvSpPr>
          <p:cNvPr id="30745" name="Line 25"/>
          <p:cNvSpPr>
            <a:spLocks noChangeShapeType="1"/>
          </p:cNvSpPr>
          <p:nvPr/>
        </p:nvSpPr>
        <p:spPr bwMode="auto">
          <a:xfrm>
            <a:off x="5003800" y="1844675"/>
            <a:ext cx="0" cy="0"/>
          </a:xfrm>
          <a:prstGeom prst="line">
            <a:avLst/>
          </a:prstGeom>
          <a:noFill/>
          <a:ln w="9525">
            <a:solidFill>
              <a:schemeClr val="tx1"/>
            </a:solidFill>
            <a:round/>
            <a:headEnd/>
            <a:tailEnd/>
          </a:ln>
        </p:spPr>
        <p:txBody>
          <a:bodyPr/>
          <a:lstStyle/>
          <a:p>
            <a:endParaRPr lang="cs-CZ"/>
          </a:p>
        </p:txBody>
      </p:sp>
      <p:sp>
        <p:nvSpPr>
          <p:cNvPr id="30746" name="Line 26"/>
          <p:cNvSpPr>
            <a:spLocks noChangeShapeType="1"/>
          </p:cNvSpPr>
          <p:nvPr/>
        </p:nvSpPr>
        <p:spPr bwMode="auto">
          <a:xfrm>
            <a:off x="4500563" y="1916113"/>
            <a:ext cx="358775" cy="0"/>
          </a:xfrm>
          <a:prstGeom prst="line">
            <a:avLst/>
          </a:prstGeom>
          <a:noFill/>
          <a:ln w="9525">
            <a:solidFill>
              <a:schemeClr val="tx1"/>
            </a:solidFill>
            <a:round/>
            <a:headEnd/>
            <a:tailEnd/>
          </a:ln>
        </p:spPr>
        <p:txBody>
          <a:bodyPr/>
          <a:lstStyle/>
          <a:p>
            <a:endParaRPr lang="cs-CZ"/>
          </a:p>
        </p:txBody>
      </p:sp>
      <p:sp>
        <p:nvSpPr>
          <p:cNvPr id="30747" name="Line 27"/>
          <p:cNvSpPr>
            <a:spLocks noChangeShapeType="1"/>
          </p:cNvSpPr>
          <p:nvPr/>
        </p:nvSpPr>
        <p:spPr bwMode="auto">
          <a:xfrm flipV="1">
            <a:off x="4500563" y="1989138"/>
            <a:ext cx="358775" cy="0"/>
          </a:xfrm>
          <a:prstGeom prst="line">
            <a:avLst/>
          </a:prstGeom>
          <a:noFill/>
          <a:ln w="9525">
            <a:solidFill>
              <a:schemeClr val="tx1"/>
            </a:solidFill>
            <a:round/>
            <a:headEnd/>
            <a:tailEnd/>
          </a:ln>
        </p:spPr>
        <p:txBody>
          <a:bodyPr/>
          <a:lstStyle/>
          <a:p>
            <a:endParaRPr lang="cs-CZ"/>
          </a:p>
        </p:txBody>
      </p:sp>
      <p:sp>
        <p:nvSpPr>
          <p:cNvPr id="30748" name="Text Box 28"/>
          <p:cNvSpPr txBox="1">
            <a:spLocks noChangeArrowheads="1"/>
          </p:cNvSpPr>
          <p:nvPr/>
        </p:nvSpPr>
        <p:spPr bwMode="auto">
          <a:xfrm>
            <a:off x="5724525" y="404813"/>
            <a:ext cx="2303463" cy="366712"/>
          </a:xfrm>
          <a:prstGeom prst="rect">
            <a:avLst/>
          </a:prstGeom>
          <a:noFill/>
          <a:ln w="9525">
            <a:noFill/>
            <a:miter lim="800000"/>
            <a:headEnd/>
            <a:tailEnd/>
          </a:ln>
        </p:spPr>
        <p:txBody>
          <a:bodyPr>
            <a:spAutoFit/>
          </a:bodyPr>
          <a:lstStyle/>
          <a:p>
            <a:pPr>
              <a:spcBef>
                <a:spcPct val="50000"/>
              </a:spcBef>
            </a:pPr>
            <a:endParaRPr lang="en-US"/>
          </a:p>
        </p:txBody>
      </p:sp>
      <p:sp>
        <p:nvSpPr>
          <p:cNvPr id="30749" name="Text Box 29"/>
          <p:cNvSpPr txBox="1">
            <a:spLocks noChangeArrowheads="1"/>
          </p:cNvSpPr>
          <p:nvPr/>
        </p:nvSpPr>
        <p:spPr bwMode="auto">
          <a:xfrm>
            <a:off x="5580063" y="609600"/>
            <a:ext cx="2376487" cy="366713"/>
          </a:xfrm>
          <a:prstGeom prst="rect">
            <a:avLst/>
          </a:prstGeom>
          <a:noFill/>
          <a:ln w="9525">
            <a:noFill/>
            <a:miter lim="800000"/>
            <a:headEnd/>
            <a:tailEnd/>
          </a:ln>
        </p:spPr>
        <p:txBody>
          <a:bodyPr>
            <a:spAutoFit/>
          </a:bodyPr>
          <a:lstStyle/>
          <a:p>
            <a:pPr>
              <a:spcBef>
                <a:spcPct val="50000"/>
              </a:spcBef>
            </a:pPr>
            <a:r>
              <a:rPr lang="cs-CZ"/>
              <a:t>sňatek</a:t>
            </a:r>
          </a:p>
        </p:txBody>
      </p:sp>
      <p:sp>
        <p:nvSpPr>
          <p:cNvPr id="30750" name="Text Box 30"/>
          <p:cNvSpPr txBox="1">
            <a:spLocks noChangeArrowheads="1"/>
          </p:cNvSpPr>
          <p:nvPr/>
        </p:nvSpPr>
        <p:spPr bwMode="auto">
          <a:xfrm>
            <a:off x="5651500" y="1268413"/>
            <a:ext cx="1873250" cy="366712"/>
          </a:xfrm>
          <a:prstGeom prst="rect">
            <a:avLst/>
          </a:prstGeom>
          <a:noFill/>
          <a:ln w="9525">
            <a:noFill/>
            <a:miter lim="800000"/>
            <a:headEnd/>
            <a:tailEnd/>
          </a:ln>
        </p:spPr>
        <p:txBody>
          <a:bodyPr>
            <a:spAutoFit/>
          </a:bodyPr>
          <a:lstStyle/>
          <a:p>
            <a:pPr>
              <a:spcBef>
                <a:spcPct val="50000"/>
              </a:spcBef>
            </a:pPr>
            <a:r>
              <a:rPr lang="cs-CZ"/>
              <a:t>rozvod</a:t>
            </a:r>
          </a:p>
        </p:txBody>
      </p:sp>
      <p:sp>
        <p:nvSpPr>
          <p:cNvPr id="30751" name="Text Box 31"/>
          <p:cNvSpPr txBox="1">
            <a:spLocks noChangeArrowheads="1"/>
          </p:cNvSpPr>
          <p:nvPr/>
        </p:nvSpPr>
        <p:spPr bwMode="auto">
          <a:xfrm>
            <a:off x="5580063" y="1773238"/>
            <a:ext cx="2087562" cy="366712"/>
          </a:xfrm>
          <a:prstGeom prst="rect">
            <a:avLst/>
          </a:prstGeom>
          <a:noFill/>
          <a:ln w="9525">
            <a:noFill/>
            <a:miter lim="800000"/>
            <a:headEnd/>
            <a:tailEnd/>
          </a:ln>
        </p:spPr>
        <p:txBody>
          <a:bodyPr>
            <a:spAutoFit/>
          </a:bodyPr>
          <a:lstStyle/>
          <a:p>
            <a:pPr>
              <a:spcBef>
                <a:spcPct val="50000"/>
              </a:spcBef>
            </a:pPr>
            <a:r>
              <a:rPr lang="cs-CZ"/>
              <a:t>konsanguinita</a:t>
            </a:r>
          </a:p>
        </p:txBody>
      </p:sp>
      <p:sp>
        <p:nvSpPr>
          <p:cNvPr id="30752" name="Line 32"/>
          <p:cNvSpPr>
            <a:spLocks noChangeShapeType="1"/>
          </p:cNvSpPr>
          <p:nvPr/>
        </p:nvSpPr>
        <p:spPr bwMode="auto">
          <a:xfrm flipV="1">
            <a:off x="4500563" y="2133600"/>
            <a:ext cx="287337" cy="287338"/>
          </a:xfrm>
          <a:prstGeom prst="line">
            <a:avLst/>
          </a:prstGeom>
          <a:noFill/>
          <a:ln w="9525">
            <a:solidFill>
              <a:schemeClr val="tx1"/>
            </a:solidFill>
            <a:round/>
            <a:headEnd/>
            <a:tailEnd/>
          </a:ln>
        </p:spPr>
        <p:txBody>
          <a:bodyPr/>
          <a:lstStyle/>
          <a:p>
            <a:endParaRPr lang="cs-CZ"/>
          </a:p>
        </p:txBody>
      </p:sp>
      <p:sp>
        <p:nvSpPr>
          <p:cNvPr id="30753" name="Line 33"/>
          <p:cNvSpPr>
            <a:spLocks noChangeShapeType="1"/>
          </p:cNvSpPr>
          <p:nvPr/>
        </p:nvSpPr>
        <p:spPr bwMode="auto">
          <a:xfrm>
            <a:off x="4787900" y="2133600"/>
            <a:ext cx="287338" cy="287338"/>
          </a:xfrm>
          <a:prstGeom prst="line">
            <a:avLst/>
          </a:prstGeom>
          <a:noFill/>
          <a:ln w="9525">
            <a:solidFill>
              <a:schemeClr val="tx1"/>
            </a:solidFill>
            <a:round/>
            <a:headEnd/>
            <a:tailEnd/>
          </a:ln>
        </p:spPr>
        <p:txBody>
          <a:bodyPr/>
          <a:lstStyle/>
          <a:p>
            <a:endParaRPr lang="cs-CZ"/>
          </a:p>
        </p:txBody>
      </p:sp>
      <p:sp>
        <p:nvSpPr>
          <p:cNvPr id="30754" name="Text Box 34"/>
          <p:cNvSpPr txBox="1">
            <a:spLocks noChangeArrowheads="1"/>
          </p:cNvSpPr>
          <p:nvPr/>
        </p:nvSpPr>
        <p:spPr bwMode="auto">
          <a:xfrm>
            <a:off x="5580063" y="2349500"/>
            <a:ext cx="3095625" cy="366713"/>
          </a:xfrm>
          <a:prstGeom prst="rect">
            <a:avLst/>
          </a:prstGeom>
          <a:noFill/>
          <a:ln w="9525">
            <a:noFill/>
            <a:miter lim="800000"/>
            <a:headEnd/>
            <a:tailEnd/>
          </a:ln>
        </p:spPr>
        <p:txBody>
          <a:bodyPr>
            <a:spAutoFit/>
          </a:bodyPr>
          <a:lstStyle/>
          <a:p>
            <a:pPr>
              <a:spcBef>
                <a:spcPct val="50000"/>
              </a:spcBef>
            </a:pPr>
            <a:r>
              <a:rPr lang="cs-CZ"/>
              <a:t>monozygotní dvojčata</a:t>
            </a:r>
          </a:p>
        </p:txBody>
      </p:sp>
      <p:sp>
        <p:nvSpPr>
          <p:cNvPr id="30755" name="Line 35"/>
          <p:cNvSpPr>
            <a:spLocks noChangeShapeType="1"/>
          </p:cNvSpPr>
          <p:nvPr/>
        </p:nvSpPr>
        <p:spPr bwMode="auto">
          <a:xfrm>
            <a:off x="4500563" y="2565400"/>
            <a:ext cx="503237" cy="0"/>
          </a:xfrm>
          <a:prstGeom prst="line">
            <a:avLst/>
          </a:prstGeom>
          <a:noFill/>
          <a:ln w="9525">
            <a:solidFill>
              <a:schemeClr val="tx1"/>
            </a:solidFill>
            <a:round/>
            <a:headEnd/>
            <a:tailEnd/>
          </a:ln>
        </p:spPr>
        <p:txBody>
          <a:bodyPr/>
          <a:lstStyle/>
          <a:p>
            <a:endParaRPr lang="cs-CZ"/>
          </a:p>
        </p:txBody>
      </p:sp>
      <p:sp>
        <p:nvSpPr>
          <p:cNvPr id="30756" name="Line 36"/>
          <p:cNvSpPr>
            <a:spLocks noChangeShapeType="1"/>
          </p:cNvSpPr>
          <p:nvPr/>
        </p:nvSpPr>
        <p:spPr bwMode="auto">
          <a:xfrm flipV="1">
            <a:off x="4500563" y="2708275"/>
            <a:ext cx="287337" cy="288925"/>
          </a:xfrm>
          <a:prstGeom prst="line">
            <a:avLst/>
          </a:prstGeom>
          <a:noFill/>
          <a:ln w="9525">
            <a:solidFill>
              <a:schemeClr val="tx1"/>
            </a:solidFill>
            <a:round/>
            <a:headEnd/>
            <a:tailEnd/>
          </a:ln>
        </p:spPr>
        <p:txBody>
          <a:bodyPr/>
          <a:lstStyle/>
          <a:p>
            <a:endParaRPr lang="cs-CZ"/>
          </a:p>
        </p:txBody>
      </p:sp>
      <p:sp>
        <p:nvSpPr>
          <p:cNvPr id="30757" name="Line 37"/>
          <p:cNvSpPr>
            <a:spLocks noChangeShapeType="1"/>
          </p:cNvSpPr>
          <p:nvPr/>
        </p:nvSpPr>
        <p:spPr bwMode="auto">
          <a:xfrm>
            <a:off x="4787900" y="2708275"/>
            <a:ext cx="215900" cy="288925"/>
          </a:xfrm>
          <a:prstGeom prst="line">
            <a:avLst/>
          </a:prstGeom>
          <a:noFill/>
          <a:ln w="9525">
            <a:solidFill>
              <a:schemeClr val="tx1"/>
            </a:solidFill>
            <a:round/>
            <a:headEnd/>
            <a:tailEnd/>
          </a:ln>
        </p:spPr>
        <p:txBody>
          <a:bodyPr/>
          <a:lstStyle/>
          <a:p>
            <a:endParaRPr lang="cs-CZ"/>
          </a:p>
        </p:txBody>
      </p:sp>
      <p:sp>
        <p:nvSpPr>
          <p:cNvPr id="30758" name="Text Box 38"/>
          <p:cNvSpPr txBox="1">
            <a:spLocks noChangeArrowheads="1"/>
          </p:cNvSpPr>
          <p:nvPr/>
        </p:nvSpPr>
        <p:spPr bwMode="auto">
          <a:xfrm>
            <a:off x="5580063" y="2924175"/>
            <a:ext cx="2663825" cy="366713"/>
          </a:xfrm>
          <a:prstGeom prst="rect">
            <a:avLst/>
          </a:prstGeom>
          <a:noFill/>
          <a:ln w="9525">
            <a:noFill/>
            <a:miter lim="800000"/>
            <a:headEnd/>
            <a:tailEnd/>
          </a:ln>
        </p:spPr>
        <p:txBody>
          <a:bodyPr>
            <a:spAutoFit/>
          </a:bodyPr>
          <a:lstStyle/>
          <a:p>
            <a:pPr>
              <a:spcBef>
                <a:spcPct val="50000"/>
              </a:spcBef>
            </a:pPr>
            <a:r>
              <a:rPr lang="cs-CZ"/>
              <a:t>dizygotní dvojčata</a:t>
            </a:r>
          </a:p>
        </p:txBody>
      </p:sp>
      <p:sp>
        <p:nvSpPr>
          <p:cNvPr id="30759" name="Line 39"/>
          <p:cNvSpPr>
            <a:spLocks noChangeShapeType="1"/>
          </p:cNvSpPr>
          <p:nvPr/>
        </p:nvSpPr>
        <p:spPr bwMode="auto">
          <a:xfrm>
            <a:off x="4572000" y="3644900"/>
            <a:ext cx="360363" cy="0"/>
          </a:xfrm>
          <a:prstGeom prst="line">
            <a:avLst/>
          </a:prstGeom>
          <a:noFill/>
          <a:ln w="9525">
            <a:solidFill>
              <a:schemeClr val="tx1"/>
            </a:solidFill>
            <a:round/>
            <a:headEnd/>
            <a:tailEnd/>
          </a:ln>
        </p:spPr>
        <p:txBody>
          <a:bodyPr/>
          <a:lstStyle/>
          <a:p>
            <a:endParaRPr lang="cs-CZ"/>
          </a:p>
        </p:txBody>
      </p:sp>
      <p:sp>
        <p:nvSpPr>
          <p:cNvPr id="30760" name="Line 40"/>
          <p:cNvSpPr>
            <a:spLocks noChangeShapeType="1"/>
          </p:cNvSpPr>
          <p:nvPr/>
        </p:nvSpPr>
        <p:spPr bwMode="auto">
          <a:xfrm>
            <a:off x="4787900" y="3644900"/>
            <a:ext cx="0" cy="431800"/>
          </a:xfrm>
          <a:prstGeom prst="line">
            <a:avLst/>
          </a:prstGeom>
          <a:noFill/>
          <a:ln w="9525">
            <a:solidFill>
              <a:schemeClr val="tx1"/>
            </a:solidFill>
            <a:round/>
            <a:headEnd/>
            <a:tailEnd/>
          </a:ln>
        </p:spPr>
        <p:txBody>
          <a:bodyPr/>
          <a:lstStyle/>
          <a:p>
            <a:endParaRPr lang="cs-CZ"/>
          </a:p>
        </p:txBody>
      </p:sp>
      <p:sp>
        <p:nvSpPr>
          <p:cNvPr id="30761" name="Line 41"/>
          <p:cNvSpPr>
            <a:spLocks noChangeShapeType="1"/>
          </p:cNvSpPr>
          <p:nvPr/>
        </p:nvSpPr>
        <p:spPr bwMode="auto">
          <a:xfrm>
            <a:off x="4643438" y="4076700"/>
            <a:ext cx="288925" cy="0"/>
          </a:xfrm>
          <a:prstGeom prst="line">
            <a:avLst/>
          </a:prstGeom>
          <a:noFill/>
          <a:ln w="9525">
            <a:solidFill>
              <a:schemeClr val="tx1"/>
            </a:solidFill>
            <a:round/>
            <a:headEnd/>
            <a:tailEnd/>
          </a:ln>
        </p:spPr>
        <p:txBody>
          <a:bodyPr/>
          <a:lstStyle/>
          <a:p>
            <a:endParaRPr lang="cs-CZ"/>
          </a:p>
        </p:txBody>
      </p:sp>
      <p:sp>
        <p:nvSpPr>
          <p:cNvPr id="30762" name="Text Box 42"/>
          <p:cNvSpPr txBox="1">
            <a:spLocks noChangeArrowheads="1"/>
          </p:cNvSpPr>
          <p:nvPr/>
        </p:nvSpPr>
        <p:spPr bwMode="auto">
          <a:xfrm>
            <a:off x="5580063" y="3573463"/>
            <a:ext cx="2376487" cy="366712"/>
          </a:xfrm>
          <a:prstGeom prst="rect">
            <a:avLst/>
          </a:prstGeom>
          <a:noFill/>
          <a:ln w="9525">
            <a:noFill/>
            <a:miter lim="800000"/>
            <a:headEnd/>
            <a:tailEnd/>
          </a:ln>
        </p:spPr>
        <p:txBody>
          <a:bodyPr>
            <a:spAutoFit/>
          </a:bodyPr>
          <a:lstStyle/>
          <a:p>
            <a:pPr>
              <a:spcBef>
                <a:spcPct val="50000"/>
              </a:spcBef>
            </a:pPr>
            <a:r>
              <a:rPr lang="cs-CZ"/>
              <a:t>žádné potomstvo</a:t>
            </a:r>
          </a:p>
        </p:txBody>
      </p:sp>
      <p:sp>
        <p:nvSpPr>
          <p:cNvPr id="30763" name="Line 43"/>
          <p:cNvSpPr>
            <a:spLocks noChangeShapeType="1"/>
          </p:cNvSpPr>
          <p:nvPr/>
        </p:nvSpPr>
        <p:spPr bwMode="auto">
          <a:xfrm flipV="1">
            <a:off x="4716463" y="4292600"/>
            <a:ext cx="0" cy="288925"/>
          </a:xfrm>
          <a:prstGeom prst="line">
            <a:avLst/>
          </a:prstGeom>
          <a:noFill/>
          <a:ln w="9525">
            <a:solidFill>
              <a:schemeClr val="tx1"/>
            </a:solidFill>
            <a:round/>
            <a:headEnd/>
            <a:tailEnd/>
          </a:ln>
        </p:spPr>
        <p:txBody>
          <a:bodyPr/>
          <a:lstStyle/>
          <a:p>
            <a:endParaRPr lang="cs-CZ"/>
          </a:p>
        </p:txBody>
      </p:sp>
      <p:sp>
        <p:nvSpPr>
          <p:cNvPr id="30764" name="Text Box 44"/>
          <p:cNvSpPr txBox="1">
            <a:spLocks noChangeArrowheads="1"/>
          </p:cNvSpPr>
          <p:nvPr/>
        </p:nvSpPr>
        <p:spPr bwMode="auto">
          <a:xfrm>
            <a:off x="5580063" y="4292600"/>
            <a:ext cx="2376487" cy="366713"/>
          </a:xfrm>
          <a:prstGeom prst="rect">
            <a:avLst/>
          </a:prstGeom>
          <a:noFill/>
          <a:ln w="9525">
            <a:noFill/>
            <a:miter lim="800000"/>
            <a:headEnd/>
            <a:tailEnd/>
          </a:ln>
        </p:spPr>
        <p:txBody>
          <a:bodyPr>
            <a:spAutoFit/>
          </a:bodyPr>
          <a:lstStyle/>
          <a:p>
            <a:pPr>
              <a:spcBef>
                <a:spcPct val="50000"/>
              </a:spcBef>
            </a:pPr>
            <a:r>
              <a:rPr lang="cs-CZ"/>
              <a:t>potrat</a:t>
            </a:r>
          </a:p>
        </p:txBody>
      </p:sp>
      <p:sp>
        <p:nvSpPr>
          <p:cNvPr id="30765" name="AutoShape 45"/>
          <p:cNvSpPr>
            <a:spLocks noChangeArrowheads="1"/>
          </p:cNvSpPr>
          <p:nvPr/>
        </p:nvSpPr>
        <p:spPr bwMode="auto">
          <a:xfrm>
            <a:off x="4643438" y="5084763"/>
            <a:ext cx="360362" cy="360362"/>
          </a:xfrm>
          <a:prstGeom prst="diamond">
            <a:avLst/>
          </a:prstGeom>
          <a:solidFill>
            <a:schemeClr val="bg1"/>
          </a:solidFill>
          <a:ln w="9525">
            <a:solidFill>
              <a:schemeClr val="tx1"/>
            </a:solidFill>
            <a:miter lim="800000"/>
            <a:headEnd/>
            <a:tailEnd/>
          </a:ln>
        </p:spPr>
        <p:txBody>
          <a:bodyPr wrap="none" anchor="ctr"/>
          <a:lstStyle/>
          <a:p>
            <a:endParaRPr lang="cs-CZ"/>
          </a:p>
        </p:txBody>
      </p:sp>
      <p:sp>
        <p:nvSpPr>
          <p:cNvPr id="30766" name="Line 46"/>
          <p:cNvSpPr>
            <a:spLocks noChangeShapeType="1"/>
          </p:cNvSpPr>
          <p:nvPr/>
        </p:nvSpPr>
        <p:spPr bwMode="auto">
          <a:xfrm flipV="1">
            <a:off x="4643438" y="5084763"/>
            <a:ext cx="360362" cy="360362"/>
          </a:xfrm>
          <a:prstGeom prst="line">
            <a:avLst/>
          </a:prstGeom>
          <a:noFill/>
          <a:ln w="9525">
            <a:solidFill>
              <a:schemeClr val="tx1"/>
            </a:solidFill>
            <a:round/>
            <a:headEnd/>
            <a:tailEnd/>
          </a:ln>
        </p:spPr>
        <p:txBody>
          <a:bodyPr/>
          <a:lstStyle/>
          <a:p>
            <a:endParaRPr lang="cs-CZ"/>
          </a:p>
        </p:txBody>
      </p:sp>
      <p:sp>
        <p:nvSpPr>
          <p:cNvPr id="30767" name="Line 47"/>
          <p:cNvSpPr>
            <a:spLocks noChangeShapeType="1"/>
          </p:cNvSpPr>
          <p:nvPr/>
        </p:nvSpPr>
        <p:spPr bwMode="auto">
          <a:xfrm flipV="1">
            <a:off x="304800" y="3581400"/>
            <a:ext cx="457200" cy="434975"/>
          </a:xfrm>
          <a:prstGeom prst="line">
            <a:avLst/>
          </a:prstGeom>
          <a:noFill/>
          <a:ln w="9525">
            <a:solidFill>
              <a:schemeClr val="tx1"/>
            </a:solidFill>
            <a:round/>
            <a:headEnd/>
            <a:tailEnd/>
          </a:ln>
        </p:spPr>
        <p:txBody>
          <a:bodyPr/>
          <a:lstStyle/>
          <a:p>
            <a:endParaRPr lang="cs-CZ"/>
          </a:p>
        </p:txBody>
      </p:sp>
      <p:sp>
        <p:nvSpPr>
          <p:cNvPr id="30768" name="Line 48"/>
          <p:cNvSpPr>
            <a:spLocks noChangeShapeType="1"/>
          </p:cNvSpPr>
          <p:nvPr/>
        </p:nvSpPr>
        <p:spPr bwMode="auto">
          <a:xfrm flipV="1">
            <a:off x="250825" y="4437063"/>
            <a:ext cx="144463" cy="215900"/>
          </a:xfrm>
          <a:prstGeom prst="line">
            <a:avLst/>
          </a:prstGeom>
          <a:noFill/>
          <a:ln w="9525">
            <a:solidFill>
              <a:schemeClr val="tx1"/>
            </a:solidFill>
            <a:round/>
            <a:headEnd/>
            <a:tailEnd type="triangle" w="med" len="med"/>
          </a:ln>
        </p:spPr>
        <p:txBody>
          <a:bodyPr/>
          <a:lstStyle/>
          <a:p>
            <a:endParaRPr lang="cs-CZ"/>
          </a:p>
        </p:txBody>
      </p:sp>
      <p:sp>
        <p:nvSpPr>
          <p:cNvPr id="30769" name="Rectangle 49"/>
          <p:cNvSpPr>
            <a:spLocks noChangeArrowheads="1"/>
          </p:cNvSpPr>
          <p:nvPr/>
        </p:nvSpPr>
        <p:spPr bwMode="auto">
          <a:xfrm>
            <a:off x="395288" y="4149725"/>
            <a:ext cx="304800" cy="304800"/>
          </a:xfrm>
          <a:prstGeom prst="rect">
            <a:avLst/>
          </a:prstGeom>
          <a:solidFill>
            <a:schemeClr val="bg1"/>
          </a:solidFill>
          <a:ln w="9525">
            <a:solidFill>
              <a:schemeClr val="tx1"/>
            </a:solidFill>
            <a:miter lim="800000"/>
            <a:headEnd/>
            <a:tailEnd/>
          </a:ln>
        </p:spPr>
        <p:txBody>
          <a:bodyPr wrap="none" anchor="ctr"/>
          <a:lstStyle/>
          <a:p>
            <a:endParaRPr lang="cs-CZ"/>
          </a:p>
        </p:txBody>
      </p:sp>
      <p:sp>
        <p:nvSpPr>
          <p:cNvPr id="30770" name="Text Box 50"/>
          <p:cNvSpPr txBox="1">
            <a:spLocks noChangeArrowheads="1"/>
          </p:cNvSpPr>
          <p:nvPr/>
        </p:nvSpPr>
        <p:spPr bwMode="auto">
          <a:xfrm>
            <a:off x="5580063" y="5084763"/>
            <a:ext cx="3563937" cy="366712"/>
          </a:xfrm>
          <a:prstGeom prst="rect">
            <a:avLst/>
          </a:prstGeom>
          <a:noFill/>
          <a:ln w="9525">
            <a:noFill/>
            <a:miter lim="800000"/>
            <a:headEnd/>
            <a:tailEnd/>
          </a:ln>
        </p:spPr>
        <p:txBody>
          <a:bodyPr>
            <a:spAutoFit/>
          </a:bodyPr>
          <a:lstStyle/>
          <a:p>
            <a:pPr>
              <a:spcBef>
                <a:spcPct val="50000"/>
              </a:spcBef>
            </a:pPr>
            <a:r>
              <a:rPr lang="cs-CZ"/>
              <a:t>mrtvě narozené dítě</a:t>
            </a:r>
          </a:p>
        </p:txBody>
      </p:sp>
      <p:sp>
        <p:nvSpPr>
          <p:cNvPr id="30771" name="Text Box 51"/>
          <p:cNvSpPr txBox="1">
            <a:spLocks noChangeArrowheads="1"/>
          </p:cNvSpPr>
          <p:nvPr/>
        </p:nvSpPr>
        <p:spPr bwMode="auto">
          <a:xfrm>
            <a:off x="971550" y="549275"/>
            <a:ext cx="1584325" cy="366713"/>
          </a:xfrm>
          <a:prstGeom prst="rect">
            <a:avLst/>
          </a:prstGeom>
          <a:noFill/>
          <a:ln w="9525">
            <a:noFill/>
            <a:miter lim="800000"/>
            <a:headEnd/>
            <a:tailEnd/>
          </a:ln>
        </p:spPr>
        <p:txBody>
          <a:bodyPr>
            <a:spAutoFit/>
          </a:bodyPr>
          <a:lstStyle/>
          <a:p>
            <a:pPr>
              <a:spcBef>
                <a:spcPct val="50000"/>
              </a:spcBef>
            </a:pPr>
            <a:r>
              <a:rPr lang="cs-CZ"/>
              <a:t>muž</a:t>
            </a:r>
          </a:p>
        </p:txBody>
      </p:sp>
      <p:sp>
        <p:nvSpPr>
          <p:cNvPr id="30772" name="Text Box 52"/>
          <p:cNvSpPr txBox="1">
            <a:spLocks noChangeArrowheads="1"/>
          </p:cNvSpPr>
          <p:nvPr/>
        </p:nvSpPr>
        <p:spPr bwMode="auto">
          <a:xfrm>
            <a:off x="900113" y="1196975"/>
            <a:ext cx="2016125" cy="366713"/>
          </a:xfrm>
          <a:prstGeom prst="rect">
            <a:avLst/>
          </a:prstGeom>
          <a:noFill/>
          <a:ln w="9525">
            <a:noFill/>
            <a:miter lim="800000"/>
            <a:headEnd/>
            <a:tailEnd/>
          </a:ln>
        </p:spPr>
        <p:txBody>
          <a:bodyPr>
            <a:spAutoFit/>
          </a:bodyPr>
          <a:lstStyle/>
          <a:p>
            <a:pPr>
              <a:spcBef>
                <a:spcPct val="50000"/>
              </a:spcBef>
            </a:pPr>
            <a:endParaRPr lang="en-US"/>
          </a:p>
        </p:txBody>
      </p:sp>
      <p:sp>
        <p:nvSpPr>
          <p:cNvPr id="30773" name="Text Box 53"/>
          <p:cNvSpPr txBox="1">
            <a:spLocks noChangeArrowheads="1"/>
          </p:cNvSpPr>
          <p:nvPr/>
        </p:nvSpPr>
        <p:spPr bwMode="auto">
          <a:xfrm>
            <a:off x="971550" y="1268413"/>
            <a:ext cx="2160588" cy="366712"/>
          </a:xfrm>
          <a:prstGeom prst="rect">
            <a:avLst/>
          </a:prstGeom>
          <a:noFill/>
          <a:ln w="9525">
            <a:noFill/>
            <a:miter lim="800000"/>
            <a:headEnd/>
            <a:tailEnd/>
          </a:ln>
        </p:spPr>
        <p:txBody>
          <a:bodyPr>
            <a:spAutoFit/>
          </a:bodyPr>
          <a:lstStyle/>
          <a:p>
            <a:pPr>
              <a:spcBef>
                <a:spcPct val="50000"/>
              </a:spcBef>
            </a:pPr>
            <a:r>
              <a:rPr lang="cs-CZ"/>
              <a:t>žena</a:t>
            </a:r>
          </a:p>
        </p:txBody>
      </p:sp>
      <p:sp>
        <p:nvSpPr>
          <p:cNvPr id="30774" name="Text Box 54"/>
          <p:cNvSpPr txBox="1">
            <a:spLocks noChangeArrowheads="1"/>
          </p:cNvSpPr>
          <p:nvPr/>
        </p:nvSpPr>
        <p:spPr bwMode="auto">
          <a:xfrm>
            <a:off x="1547813" y="2286000"/>
            <a:ext cx="2087562" cy="366713"/>
          </a:xfrm>
          <a:prstGeom prst="rect">
            <a:avLst/>
          </a:prstGeom>
          <a:noFill/>
          <a:ln w="9525">
            <a:noFill/>
            <a:miter lim="800000"/>
            <a:headEnd/>
            <a:tailEnd/>
          </a:ln>
        </p:spPr>
        <p:txBody>
          <a:bodyPr>
            <a:spAutoFit/>
          </a:bodyPr>
          <a:lstStyle/>
          <a:p>
            <a:pPr>
              <a:spcBef>
                <a:spcPct val="50000"/>
              </a:spcBef>
            </a:pPr>
            <a:r>
              <a:rPr lang="cs-CZ"/>
              <a:t>postižený</a:t>
            </a:r>
          </a:p>
        </p:txBody>
      </p:sp>
      <p:sp>
        <p:nvSpPr>
          <p:cNvPr id="30775" name="Text Box 55"/>
          <p:cNvSpPr txBox="1">
            <a:spLocks noChangeArrowheads="1"/>
          </p:cNvSpPr>
          <p:nvPr/>
        </p:nvSpPr>
        <p:spPr bwMode="auto">
          <a:xfrm>
            <a:off x="971550" y="1773238"/>
            <a:ext cx="2016125" cy="366712"/>
          </a:xfrm>
          <a:prstGeom prst="rect">
            <a:avLst/>
          </a:prstGeom>
          <a:noFill/>
          <a:ln w="9525">
            <a:noFill/>
            <a:miter lim="800000"/>
            <a:headEnd/>
            <a:tailEnd/>
          </a:ln>
        </p:spPr>
        <p:txBody>
          <a:bodyPr>
            <a:spAutoFit/>
          </a:bodyPr>
          <a:lstStyle/>
          <a:p>
            <a:pPr>
              <a:spcBef>
                <a:spcPct val="50000"/>
              </a:spcBef>
            </a:pPr>
            <a:r>
              <a:rPr lang="cs-CZ"/>
              <a:t>neznámé pohlaví</a:t>
            </a:r>
          </a:p>
        </p:txBody>
      </p:sp>
      <p:sp>
        <p:nvSpPr>
          <p:cNvPr id="30776" name="Oval 56"/>
          <p:cNvSpPr>
            <a:spLocks noChangeArrowheads="1"/>
          </p:cNvSpPr>
          <p:nvPr/>
        </p:nvSpPr>
        <p:spPr bwMode="auto">
          <a:xfrm>
            <a:off x="914400" y="3048000"/>
            <a:ext cx="142875" cy="144463"/>
          </a:xfrm>
          <a:prstGeom prst="ellipse">
            <a:avLst/>
          </a:prstGeom>
          <a:solidFill>
            <a:schemeClr val="tx1"/>
          </a:solidFill>
          <a:ln w="9525">
            <a:solidFill>
              <a:schemeClr val="tx1"/>
            </a:solidFill>
            <a:round/>
            <a:headEnd/>
            <a:tailEnd/>
          </a:ln>
        </p:spPr>
        <p:txBody>
          <a:bodyPr wrap="none" anchor="ctr"/>
          <a:lstStyle/>
          <a:p>
            <a:endParaRPr lang="cs-CZ"/>
          </a:p>
        </p:txBody>
      </p:sp>
      <p:sp>
        <p:nvSpPr>
          <p:cNvPr id="30777" name="Oval 57"/>
          <p:cNvSpPr>
            <a:spLocks noChangeArrowheads="1"/>
          </p:cNvSpPr>
          <p:nvPr/>
        </p:nvSpPr>
        <p:spPr bwMode="auto">
          <a:xfrm>
            <a:off x="457200" y="3048000"/>
            <a:ext cx="142875" cy="144463"/>
          </a:xfrm>
          <a:prstGeom prst="ellipse">
            <a:avLst/>
          </a:prstGeom>
          <a:solidFill>
            <a:schemeClr val="tx1"/>
          </a:solidFill>
          <a:ln w="9525">
            <a:solidFill>
              <a:schemeClr val="tx1"/>
            </a:solidFill>
            <a:round/>
            <a:headEnd/>
            <a:tailEnd/>
          </a:ln>
        </p:spPr>
        <p:txBody>
          <a:bodyPr wrap="none" anchor="ctr"/>
          <a:lstStyle/>
          <a:p>
            <a:endParaRPr lang="cs-CZ"/>
          </a:p>
        </p:txBody>
      </p:sp>
      <p:sp>
        <p:nvSpPr>
          <p:cNvPr id="30778" name="Text Box 58"/>
          <p:cNvSpPr txBox="1">
            <a:spLocks noChangeArrowheads="1"/>
          </p:cNvSpPr>
          <p:nvPr/>
        </p:nvSpPr>
        <p:spPr bwMode="auto">
          <a:xfrm>
            <a:off x="1524000" y="2895600"/>
            <a:ext cx="1752600" cy="366713"/>
          </a:xfrm>
          <a:prstGeom prst="rect">
            <a:avLst/>
          </a:prstGeom>
          <a:noFill/>
          <a:ln w="9525">
            <a:noFill/>
            <a:miter lim="800000"/>
            <a:headEnd/>
            <a:tailEnd/>
          </a:ln>
        </p:spPr>
        <p:txBody>
          <a:bodyPr>
            <a:spAutoFit/>
          </a:bodyPr>
          <a:lstStyle/>
          <a:p>
            <a:pPr>
              <a:spcBef>
                <a:spcPct val="50000"/>
              </a:spcBef>
            </a:pPr>
            <a:r>
              <a:rPr lang="cs-CZ"/>
              <a:t>přenašeč</a:t>
            </a:r>
          </a:p>
        </p:txBody>
      </p:sp>
      <p:sp>
        <p:nvSpPr>
          <p:cNvPr id="30779" name="Text Box 59"/>
          <p:cNvSpPr txBox="1">
            <a:spLocks noChangeArrowheads="1"/>
          </p:cNvSpPr>
          <p:nvPr/>
        </p:nvSpPr>
        <p:spPr bwMode="auto">
          <a:xfrm>
            <a:off x="1116013" y="4221163"/>
            <a:ext cx="1800225" cy="366712"/>
          </a:xfrm>
          <a:prstGeom prst="rect">
            <a:avLst/>
          </a:prstGeom>
          <a:noFill/>
          <a:ln w="9525">
            <a:noFill/>
            <a:miter lim="800000"/>
            <a:headEnd/>
            <a:tailEnd/>
          </a:ln>
        </p:spPr>
        <p:txBody>
          <a:bodyPr>
            <a:spAutoFit/>
          </a:bodyPr>
          <a:lstStyle/>
          <a:p>
            <a:pPr>
              <a:spcBef>
                <a:spcPct val="50000"/>
              </a:spcBef>
            </a:pPr>
            <a:r>
              <a:rPr lang="cs-CZ"/>
              <a:t>proband</a:t>
            </a:r>
          </a:p>
        </p:txBody>
      </p:sp>
      <p:sp>
        <p:nvSpPr>
          <p:cNvPr id="30780" name="Text Box 60"/>
          <p:cNvSpPr txBox="1">
            <a:spLocks noChangeArrowheads="1"/>
          </p:cNvSpPr>
          <p:nvPr/>
        </p:nvSpPr>
        <p:spPr bwMode="auto">
          <a:xfrm>
            <a:off x="990600" y="3657600"/>
            <a:ext cx="2573338" cy="366713"/>
          </a:xfrm>
          <a:prstGeom prst="rect">
            <a:avLst/>
          </a:prstGeom>
          <a:noFill/>
          <a:ln w="9525">
            <a:noFill/>
            <a:miter lim="800000"/>
            <a:headEnd/>
            <a:tailEnd/>
          </a:ln>
        </p:spPr>
        <p:txBody>
          <a:bodyPr>
            <a:spAutoFit/>
          </a:bodyPr>
          <a:lstStyle/>
          <a:p>
            <a:pPr>
              <a:spcBef>
                <a:spcPct val="50000"/>
              </a:spcBef>
            </a:pPr>
            <a:r>
              <a:rPr lang="cs-CZ"/>
              <a:t>  zemřelý jedinec</a:t>
            </a:r>
          </a:p>
        </p:txBody>
      </p:sp>
      <p:sp>
        <p:nvSpPr>
          <p:cNvPr id="30781" name="Text Box 61"/>
          <p:cNvSpPr txBox="1">
            <a:spLocks noChangeArrowheads="1"/>
          </p:cNvSpPr>
          <p:nvPr/>
        </p:nvSpPr>
        <p:spPr bwMode="auto">
          <a:xfrm>
            <a:off x="0" y="5516563"/>
            <a:ext cx="9144000" cy="1038225"/>
          </a:xfrm>
          <a:prstGeom prst="rect">
            <a:avLst/>
          </a:prstGeom>
          <a:noFill/>
          <a:ln w="9525">
            <a:noFill/>
            <a:miter lim="800000"/>
            <a:headEnd/>
            <a:tailEnd/>
          </a:ln>
        </p:spPr>
        <p:txBody>
          <a:bodyPr>
            <a:spAutoFit/>
          </a:bodyPr>
          <a:lstStyle/>
          <a:p>
            <a:pPr>
              <a:spcBef>
                <a:spcPct val="50000"/>
              </a:spcBef>
            </a:pPr>
            <a:endParaRPr lang="cs-CZ" sz="2000">
              <a:latin typeface="Times New Roman" pitchFamily="18" charset="0"/>
            </a:endParaRPr>
          </a:p>
          <a:p>
            <a:pPr>
              <a:spcBef>
                <a:spcPct val="50000"/>
              </a:spcBef>
            </a:pPr>
            <a:r>
              <a:rPr lang="cs-CZ" sz="2800" b="1">
                <a:solidFill>
                  <a:srgbClr val="FF0000"/>
                </a:solidFill>
                <a:latin typeface="Comic Sans MS" pitchFamily="66" charset="0"/>
              </a:rPr>
              <a:t>Symboly používané k zakreslení rodokmenů</a:t>
            </a:r>
          </a:p>
        </p:txBody>
      </p:sp>
      <p:sp>
        <p:nvSpPr>
          <p:cNvPr id="30782" name="Oval 62"/>
          <p:cNvSpPr>
            <a:spLocks noChangeArrowheads="1"/>
          </p:cNvSpPr>
          <p:nvPr/>
        </p:nvSpPr>
        <p:spPr bwMode="auto">
          <a:xfrm>
            <a:off x="304800" y="1143000"/>
            <a:ext cx="381000" cy="381000"/>
          </a:xfrm>
          <a:prstGeom prst="ellipse">
            <a:avLst/>
          </a:prstGeom>
          <a:solidFill>
            <a:schemeClr val="bg1"/>
          </a:solidFill>
          <a:ln w="9525">
            <a:solidFill>
              <a:schemeClr val="tx1"/>
            </a:solidFill>
            <a:round/>
            <a:headEnd/>
            <a:tailEnd/>
          </a:ln>
        </p:spPr>
        <p:txBody>
          <a:bodyPr wrap="none" anchor="ctr"/>
          <a:lstStyle/>
          <a:p>
            <a:endParaRPr lang="cs-CZ"/>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0"/>
            <a:ext cx="9144000" cy="1341438"/>
          </a:xfrm>
        </p:spPr>
        <p:txBody>
          <a:bodyPr/>
          <a:lstStyle/>
          <a:p>
            <a:r>
              <a:rPr lang="en-US" sz="3600" b="1" dirty="0" err="1">
                <a:solidFill>
                  <a:srgbClr val="006600"/>
                </a:solidFill>
                <a:latin typeface="+mn-lt"/>
              </a:rPr>
              <a:t>Cytogenetické</a:t>
            </a:r>
            <a:r>
              <a:rPr lang="en-US" sz="3600" b="1" dirty="0">
                <a:solidFill>
                  <a:srgbClr val="006600"/>
                </a:solidFill>
                <a:latin typeface="+mn-lt"/>
              </a:rPr>
              <a:t> </a:t>
            </a:r>
            <a:r>
              <a:rPr lang="en-US" sz="3600" b="1" dirty="0" err="1">
                <a:solidFill>
                  <a:srgbClr val="006600"/>
                </a:solidFill>
                <a:latin typeface="+mn-lt"/>
              </a:rPr>
              <a:t>vyšetření</a:t>
            </a:r>
            <a:endParaRPr lang="en-US" sz="3600" dirty="0">
              <a:solidFill>
                <a:srgbClr val="006600"/>
              </a:solidFill>
              <a:latin typeface="+mn-lt"/>
            </a:endParaRPr>
          </a:p>
        </p:txBody>
      </p:sp>
      <p:sp>
        <p:nvSpPr>
          <p:cNvPr id="48131" name="Rectangle 3"/>
          <p:cNvSpPr>
            <a:spLocks noGrp="1" noChangeArrowheads="1"/>
          </p:cNvSpPr>
          <p:nvPr>
            <p:ph type="body" idx="1"/>
          </p:nvPr>
        </p:nvSpPr>
        <p:spPr>
          <a:xfrm>
            <a:off x="0" y="1700213"/>
            <a:ext cx="9144000" cy="5157787"/>
          </a:xfrm>
        </p:spPr>
        <p:txBody>
          <a:bodyPr/>
          <a:lstStyle/>
          <a:p>
            <a:r>
              <a:rPr lang="cs-CZ" b="1" dirty="0" err="1">
                <a:latin typeface="Calibri" pitchFamily="34" charset="0"/>
              </a:rPr>
              <a:t>Karyotyp</a:t>
            </a:r>
            <a:endParaRPr lang="cs-CZ" b="1" dirty="0">
              <a:latin typeface="Calibri" pitchFamily="34" charset="0"/>
            </a:endParaRPr>
          </a:p>
          <a:p>
            <a:pPr>
              <a:buFontTx/>
              <a:buNone/>
            </a:pPr>
            <a:r>
              <a:rPr lang="cs-CZ" b="1" dirty="0">
                <a:solidFill>
                  <a:srgbClr val="C00000"/>
                </a:solidFill>
                <a:latin typeface="Calibri" pitchFamily="34" charset="0"/>
              </a:rPr>
              <a:t>  zdravá žena 46,XX</a:t>
            </a:r>
          </a:p>
          <a:p>
            <a:pPr>
              <a:buFontTx/>
              <a:buNone/>
            </a:pPr>
            <a:r>
              <a:rPr lang="cs-CZ" b="1" dirty="0">
                <a:solidFill>
                  <a:srgbClr val="C00000"/>
                </a:solidFill>
                <a:latin typeface="Calibri" pitchFamily="34" charset="0"/>
              </a:rPr>
              <a:t>  zdravý muž 46,XY</a:t>
            </a:r>
          </a:p>
          <a:p>
            <a:endParaRPr lang="cs-CZ" b="1" dirty="0">
              <a:latin typeface="Calibri" pitchFamily="34" charset="0"/>
            </a:endParaRPr>
          </a:p>
          <a:p>
            <a:r>
              <a:rPr lang="cs-CZ" b="1" dirty="0">
                <a:latin typeface="Calibri" pitchFamily="34" charset="0"/>
              </a:rPr>
              <a:t>Patologický nález</a:t>
            </a:r>
          </a:p>
          <a:p>
            <a:pPr>
              <a:buFontTx/>
              <a:buNone/>
            </a:pPr>
            <a:r>
              <a:rPr lang="cs-CZ" b="1" dirty="0">
                <a:latin typeface="Calibri" pitchFamily="34" charset="0"/>
              </a:rPr>
              <a:t> vrozené chromosomové aberace</a:t>
            </a:r>
          </a:p>
          <a:p>
            <a:pPr>
              <a:buFontTx/>
              <a:buNone/>
            </a:pPr>
            <a:r>
              <a:rPr lang="cs-CZ" b="1" dirty="0">
                <a:latin typeface="Calibri" pitchFamily="34" charset="0"/>
              </a:rPr>
              <a:t> získané </a:t>
            </a:r>
            <a:r>
              <a:rPr lang="cs-CZ" b="1" dirty="0" err="1">
                <a:latin typeface="Calibri" pitchFamily="34" charset="0"/>
              </a:rPr>
              <a:t>chromososmoé</a:t>
            </a:r>
            <a:r>
              <a:rPr lang="cs-CZ" b="1" dirty="0">
                <a:latin typeface="Calibri" pitchFamily="34" charset="0"/>
              </a:rPr>
              <a:t> aberace </a:t>
            </a:r>
          </a:p>
          <a:p>
            <a:pPr>
              <a:buFontTx/>
              <a:buNone/>
            </a:pPr>
            <a:r>
              <a:rPr lang="cs-CZ" b="1" dirty="0">
                <a:latin typeface="Calibri" pitchFamily="34" charset="0"/>
              </a:rPr>
              <a:t> (</a:t>
            </a:r>
            <a:r>
              <a:rPr lang="cs-CZ" b="1" dirty="0" err="1">
                <a:latin typeface="Calibri" pitchFamily="34" charset="0"/>
              </a:rPr>
              <a:t>onkocytogenetika</a:t>
            </a:r>
            <a:r>
              <a:rPr lang="cs-CZ" b="1" dirty="0">
                <a:latin typeface="Calibri" pitchFamily="34" charset="0"/>
              </a:rPr>
              <a:t>)</a:t>
            </a:r>
          </a:p>
          <a:p>
            <a:endParaRPr lang="cs-CZ" b="1" dirty="0">
              <a:latin typeface="Calibri" pitchFamily="34" charset="0"/>
            </a:endParaRPr>
          </a:p>
        </p:txBody>
      </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722688" y="6124575"/>
            <a:ext cx="184150" cy="274638"/>
          </a:xfrm>
          <a:prstGeom prst="rect">
            <a:avLst/>
          </a:prstGeom>
          <a:noFill/>
          <a:ln w="9525">
            <a:noFill/>
            <a:miter lim="800000"/>
            <a:headEnd/>
            <a:tailEnd/>
          </a:ln>
        </p:spPr>
        <p:txBody>
          <a:bodyPr wrap="none">
            <a:spAutoFit/>
          </a:bodyPr>
          <a:lstStyle/>
          <a:p>
            <a:pPr algn="ctr"/>
            <a:endParaRPr lang="cs-CZ" sz="1200">
              <a:solidFill>
                <a:schemeClr val="bg1"/>
              </a:solidFill>
              <a:latin typeface="Comic Sans MS" pitchFamily="66" charset="0"/>
            </a:endParaRPr>
          </a:p>
        </p:txBody>
      </p:sp>
      <p:sp>
        <p:nvSpPr>
          <p:cNvPr id="31747" name="Text Box 3"/>
          <p:cNvSpPr txBox="1">
            <a:spLocks noChangeArrowheads="1"/>
          </p:cNvSpPr>
          <p:nvPr/>
        </p:nvSpPr>
        <p:spPr bwMode="auto">
          <a:xfrm>
            <a:off x="323850" y="165100"/>
            <a:ext cx="8712200" cy="4094163"/>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sk-SK" sz="3600" b="1" dirty="0" err="1">
                <a:solidFill>
                  <a:srgbClr val="006600"/>
                </a:solidFill>
                <a:latin typeface="+mj-lt"/>
              </a:rPr>
              <a:t>Mílníky</a:t>
            </a:r>
            <a:r>
              <a:rPr lang="sk-SK" sz="3600" b="1" dirty="0">
                <a:solidFill>
                  <a:srgbClr val="006600"/>
                </a:solidFill>
                <a:latin typeface="+mj-lt"/>
              </a:rPr>
              <a:t> v </a:t>
            </a:r>
            <a:r>
              <a:rPr lang="sk-SK" sz="3600" b="1" dirty="0" err="1">
                <a:solidFill>
                  <a:srgbClr val="006600"/>
                </a:solidFill>
                <a:latin typeface="+mj-lt"/>
              </a:rPr>
              <a:t>lidské</a:t>
            </a:r>
            <a:r>
              <a:rPr lang="sk-SK" sz="3600" b="1" dirty="0">
                <a:solidFill>
                  <a:srgbClr val="006600"/>
                </a:solidFill>
                <a:latin typeface="+mj-lt"/>
              </a:rPr>
              <a:t>  </a:t>
            </a:r>
            <a:r>
              <a:rPr lang="sk-SK" sz="3600" b="1" dirty="0" err="1">
                <a:solidFill>
                  <a:srgbClr val="006600"/>
                </a:solidFill>
                <a:latin typeface="+mj-lt"/>
              </a:rPr>
              <a:t>cytogenetice</a:t>
            </a:r>
            <a:endParaRPr lang="sk-SK" sz="3600" b="1" dirty="0">
              <a:solidFill>
                <a:srgbClr val="006600"/>
              </a:solidFill>
              <a:latin typeface="+mj-lt"/>
            </a:endParaRPr>
          </a:p>
          <a:p>
            <a:pPr eaLnBrk="1" hangingPunct="1">
              <a:defRPr/>
            </a:pPr>
            <a:endParaRPr lang="sk-SK" sz="2800" dirty="0">
              <a:latin typeface="+mn-lt"/>
            </a:endParaRPr>
          </a:p>
          <a:p>
            <a:pPr eaLnBrk="1" hangingPunct="1">
              <a:defRPr/>
            </a:pPr>
            <a:endParaRPr lang="sk-SK" sz="2800" b="1" dirty="0">
              <a:latin typeface="+mn-lt"/>
            </a:endParaRPr>
          </a:p>
          <a:p>
            <a:pPr eaLnBrk="1" hangingPunct="1">
              <a:defRPr/>
            </a:pPr>
            <a:r>
              <a:rPr lang="sk-SK" sz="2800" b="1" dirty="0">
                <a:solidFill>
                  <a:srgbClr val="CC0000"/>
                </a:solidFill>
                <a:latin typeface="+mn-lt"/>
              </a:rPr>
              <a:t>●1956</a:t>
            </a:r>
            <a:r>
              <a:rPr lang="sk-SK" sz="2800" b="1" dirty="0">
                <a:solidFill>
                  <a:srgbClr val="000000"/>
                </a:solidFill>
                <a:latin typeface="+mn-lt"/>
              </a:rPr>
              <a:t> </a:t>
            </a:r>
            <a:r>
              <a:rPr lang="sk-SK" sz="2800" b="1" dirty="0" err="1">
                <a:solidFill>
                  <a:srgbClr val="000000"/>
                </a:solidFill>
                <a:latin typeface="+mn-lt"/>
              </a:rPr>
              <a:t>Tjio</a:t>
            </a:r>
            <a:r>
              <a:rPr lang="sk-SK" sz="2800" b="1" dirty="0">
                <a:solidFill>
                  <a:srgbClr val="000000"/>
                </a:solidFill>
                <a:latin typeface="+mn-lt"/>
              </a:rPr>
              <a:t> a </a:t>
            </a:r>
            <a:r>
              <a:rPr lang="sk-SK" sz="2800" b="1" dirty="0" err="1">
                <a:solidFill>
                  <a:srgbClr val="000000"/>
                </a:solidFill>
                <a:latin typeface="+mn-lt"/>
              </a:rPr>
              <a:t>Levan</a:t>
            </a:r>
            <a:r>
              <a:rPr lang="sk-SK" sz="2800" b="1" dirty="0">
                <a:solidFill>
                  <a:srgbClr val="000000"/>
                </a:solidFill>
                <a:latin typeface="+mn-lt"/>
              </a:rPr>
              <a:t> korigovali počet </a:t>
            </a:r>
            <a:r>
              <a:rPr lang="sk-SK" sz="2800" b="1" dirty="0" err="1">
                <a:solidFill>
                  <a:srgbClr val="000000"/>
                </a:solidFill>
                <a:latin typeface="+mn-lt"/>
              </a:rPr>
              <a:t>chromosomů</a:t>
            </a:r>
            <a:r>
              <a:rPr lang="sk-SK" sz="2800" b="1" dirty="0">
                <a:solidFill>
                  <a:srgbClr val="000000"/>
                </a:solidFill>
                <a:latin typeface="+mn-lt"/>
              </a:rPr>
              <a:t> </a:t>
            </a:r>
            <a:br>
              <a:rPr lang="sk-SK" sz="2800" b="1" dirty="0">
                <a:solidFill>
                  <a:srgbClr val="000000"/>
                </a:solidFill>
                <a:latin typeface="+mn-lt"/>
              </a:rPr>
            </a:br>
            <a:r>
              <a:rPr lang="sk-SK" sz="2800" b="1" dirty="0">
                <a:solidFill>
                  <a:srgbClr val="000000"/>
                </a:solidFill>
                <a:latin typeface="+mn-lt"/>
              </a:rPr>
              <a:t>v somatických </a:t>
            </a:r>
            <a:r>
              <a:rPr lang="sk-SK" sz="2800" b="1" dirty="0" err="1">
                <a:solidFill>
                  <a:srgbClr val="000000"/>
                </a:solidFill>
                <a:latin typeface="+mn-lt"/>
              </a:rPr>
              <a:t>buňkách</a:t>
            </a:r>
            <a:r>
              <a:rPr lang="sk-SK" sz="2800" b="1" dirty="0">
                <a:solidFill>
                  <a:srgbClr val="000000"/>
                </a:solidFill>
                <a:latin typeface="+mn-lt"/>
              </a:rPr>
              <a:t> </a:t>
            </a:r>
            <a:r>
              <a:rPr lang="sk-SK" sz="2800" b="1" dirty="0" err="1">
                <a:solidFill>
                  <a:srgbClr val="000000"/>
                </a:solidFill>
                <a:latin typeface="+mn-lt"/>
              </a:rPr>
              <a:t>člověka</a:t>
            </a:r>
            <a:r>
              <a:rPr lang="sk-SK" sz="2800" b="1" dirty="0">
                <a:solidFill>
                  <a:srgbClr val="000000"/>
                </a:solidFill>
                <a:latin typeface="+mn-lt"/>
              </a:rPr>
              <a:t> na </a:t>
            </a:r>
            <a:r>
              <a:rPr lang="sk-SK" sz="2800" b="1" dirty="0">
                <a:solidFill>
                  <a:srgbClr val="C00000"/>
                </a:solidFill>
                <a:latin typeface="+mn-lt"/>
              </a:rPr>
              <a:t>46</a:t>
            </a:r>
            <a:r>
              <a:rPr lang="sk-SK" sz="2800" b="1" dirty="0">
                <a:solidFill>
                  <a:srgbClr val="000000"/>
                </a:solidFill>
                <a:latin typeface="+mn-lt"/>
              </a:rPr>
              <a:t> </a:t>
            </a:r>
          </a:p>
          <a:p>
            <a:pPr eaLnBrk="1" hangingPunct="1">
              <a:defRPr/>
            </a:pPr>
            <a:r>
              <a:rPr lang="sk-SK" sz="2800" b="1" dirty="0">
                <a:solidFill>
                  <a:srgbClr val="000000"/>
                </a:solidFill>
                <a:latin typeface="+mn-lt"/>
              </a:rPr>
              <a:t>(</a:t>
            </a:r>
            <a:r>
              <a:rPr lang="sk-SK" sz="2800" b="1" dirty="0" err="1">
                <a:solidFill>
                  <a:srgbClr val="000000"/>
                </a:solidFill>
                <a:latin typeface="+mn-lt"/>
              </a:rPr>
              <a:t>vizualizace</a:t>
            </a:r>
            <a:r>
              <a:rPr lang="sk-SK" sz="2800" b="1" dirty="0">
                <a:solidFill>
                  <a:srgbClr val="000000"/>
                </a:solidFill>
                <a:latin typeface="+mn-lt"/>
              </a:rPr>
              <a:t> </a:t>
            </a:r>
            <a:r>
              <a:rPr lang="sk-SK" sz="2800" b="1" dirty="0" err="1">
                <a:solidFill>
                  <a:srgbClr val="000000"/>
                </a:solidFill>
                <a:latin typeface="+mn-lt"/>
              </a:rPr>
              <a:t>chromosomů</a:t>
            </a:r>
            <a:r>
              <a:rPr lang="sk-SK" sz="2800" b="1" dirty="0">
                <a:solidFill>
                  <a:srgbClr val="000000"/>
                </a:solidFill>
                <a:latin typeface="+mn-lt"/>
              </a:rPr>
              <a:t>, </a:t>
            </a:r>
            <a:r>
              <a:rPr lang="sk-SK" sz="2800" b="1" dirty="0" err="1">
                <a:solidFill>
                  <a:srgbClr val="000000"/>
                </a:solidFill>
                <a:latin typeface="+mn-lt"/>
              </a:rPr>
              <a:t>colchicin</a:t>
            </a:r>
            <a:r>
              <a:rPr lang="sk-SK" sz="2800" b="1" dirty="0">
                <a:solidFill>
                  <a:srgbClr val="000000"/>
                </a:solidFill>
                <a:latin typeface="+mn-lt"/>
              </a:rPr>
              <a:t> + </a:t>
            </a:r>
            <a:r>
              <a:rPr lang="sk-SK" sz="2800" b="1" dirty="0" err="1">
                <a:solidFill>
                  <a:srgbClr val="000000"/>
                </a:solidFill>
                <a:latin typeface="+mn-lt"/>
              </a:rPr>
              <a:t>hypotonie</a:t>
            </a:r>
            <a:r>
              <a:rPr lang="sk-SK" sz="2800" b="1" dirty="0">
                <a:solidFill>
                  <a:srgbClr val="000000"/>
                </a:solidFill>
                <a:latin typeface="+mn-lt"/>
              </a:rPr>
              <a:t>)</a:t>
            </a:r>
          </a:p>
          <a:p>
            <a:pPr eaLnBrk="1" hangingPunct="1">
              <a:defRPr/>
            </a:pPr>
            <a:endParaRPr lang="sk-SK" sz="2800" b="1" dirty="0">
              <a:solidFill>
                <a:srgbClr val="000000"/>
              </a:solidFill>
              <a:latin typeface="+mn-lt"/>
            </a:endParaRPr>
          </a:p>
          <a:p>
            <a:pPr eaLnBrk="1" hangingPunct="1">
              <a:defRPr/>
            </a:pPr>
            <a:r>
              <a:rPr lang="sk-SK" sz="2800" b="1" dirty="0">
                <a:solidFill>
                  <a:srgbClr val="CC0000"/>
                </a:solidFill>
                <a:latin typeface="+mn-lt"/>
              </a:rPr>
              <a:t>●1959</a:t>
            </a:r>
            <a:r>
              <a:rPr lang="sk-SK" sz="2800" b="1" dirty="0">
                <a:solidFill>
                  <a:srgbClr val="000000"/>
                </a:solidFill>
                <a:latin typeface="+mn-lt"/>
              </a:rPr>
              <a:t> </a:t>
            </a:r>
            <a:r>
              <a:rPr lang="sk-SK" sz="2800" b="1" dirty="0" err="1">
                <a:solidFill>
                  <a:srgbClr val="000000"/>
                </a:solidFill>
                <a:latin typeface="+mn-lt"/>
              </a:rPr>
              <a:t>Lejeune</a:t>
            </a:r>
            <a:r>
              <a:rPr lang="sk-SK" sz="2800" b="1" dirty="0">
                <a:solidFill>
                  <a:srgbClr val="000000"/>
                </a:solidFill>
                <a:latin typeface="+mn-lt"/>
              </a:rPr>
              <a:t> a spol.- </a:t>
            </a:r>
            <a:r>
              <a:rPr lang="sk-SK" sz="2800" b="1" dirty="0" err="1">
                <a:solidFill>
                  <a:srgbClr val="000000"/>
                </a:solidFill>
                <a:latin typeface="+mn-lt"/>
              </a:rPr>
              <a:t>popsaná</a:t>
            </a:r>
            <a:r>
              <a:rPr lang="sk-SK" sz="2800" b="1" dirty="0">
                <a:solidFill>
                  <a:srgbClr val="000000"/>
                </a:solidFill>
                <a:latin typeface="+mn-lt"/>
              </a:rPr>
              <a:t> 1.trisomie</a:t>
            </a:r>
          </a:p>
          <a:p>
            <a:pPr eaLnBrk="1" hangingPunct="1">
              <a:defRPr/>
            </a:pPr>
            <a:r>
              <a:rPr lang="sk-SK" sz="2800" b="1" dirty="0" err="1">
                <a:solidFill>
                  <a:srgbClr val="000000"/>
                </a:solidFill>
                <a:latin typeface="+mn-lt"/>
              </a:rPr>
              <a:t>Downův</a:t>
            </a:r>
            <a:r>
              <a:rPr lang="sk-SK" sz="2800" b="1" dirty="0">
                <a:solidFill>
                  <a:srgbClr val="000000"/>
                </a:solidFill>
                <a:latin typeface="+mn-lt"/>
              </a:rPr>
              <a:t> </a:t>
            </a:r>
            <a:r>
              <a:rPr lang="sk-SK" sz="2800" b="1" dirty="0" err="1">
                <a:solidFill>
                  <a:srgbClr val="000000"/>
                </a:solidFill>
                <a:latin typeface="+mn-lt"/>
              </a:rPr>
              <a:t>syndrom</a:t>
            </a:r>
            <a:endParaRPr lang="cs-CZ" sz="2800" b="1" dirty="0">
              <a:solidFill>
                <a:srgbClr val="000000"/>
              </a:solidFill>
              <a:latin typeface="+mn-lt"/>
            </a:endParaRPr>
          </a:p>
        </p:txBody>
      </p:sp>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125538"/>
            <a:ext cx="6858000" cy="5732462"/>
          </a:xfrm>
        </p:spPr>
        <p:txBody>
          <a:bodyPr/>
          <a:lstStyle/>
          <a:p>
            <a:pPr algn="l" eaLnBrk="1" hangingPunct="1">
              <a:defRPr/>
            </a:pPr>
            <a:r>
              <a:rPr lang="cs-CZ" sz="2800" b="1" dirty="0">
                <a:solidFill>
                  <a:srgbClr val="C00000"/>
                </a:solidFill>
                <a:latin typeface="+mn-lt"/>
              </a:rPr>
              <a:t>1869</a:t>
            </a:r>
            <a:r>
              <a:rPr lang="cs-CZ" sz="2800" b="1" dirty="0">
                <a:solidFill>
                  <a:srgbClr val="FF0000"/>
                </a:solidFill>
                <a:latin typeface="+mn-lt"/>
              </a:rPr>
              <a:t> </a:t>
            </a:r>
            <a:r>
              <a:rPr lang="cs-CZ" sz="2800" b="1" dirty="0">
                <a:solidFill>
                  <a:srgbClr val="000000"/>
                </a:solidFill>
                <a:latin typeface="+mn-lt"/>
              </a:rPr>
              <a:t>– objev molekuly DNA - švýcarský lékař Friedrich </a:t>
            </a:r>
            <a:r>
              <a:rPr lang="cs-CZ" sz="2800" b="1" dirty="0" err="1">
                <a:solidFill>
                  <a:srgbClr val="000000"/>
                </a:solidFill>
                <a:latin typeface="+mn-lt"/>
              </a:rPr>
              <a:t>Miescher</a:t>
            </a:r>
            <a:r>
              <a:rPr lang="cs-CZ" sz="2800" b="1" dirty="0">
                <a:solidFill>
                  <a:srgbClr val="000000"/>
                </a:solidFill>
                <a:latin typeface="+mn-lt"/>
              </a:rPr>
              <a:t> </a:t>
            </a:r>
            <a:r>
              <a:rPr lang="cs-CZ" sz="2800" b="1" dirty="0" err="1">
                <a:solidFill>
                  <a:srgbClr val="000000"/>
                </a:solidFill>
                <a:latin typeface="+mn-lt"/>
              </a:rPr>
              <a:t>vyizoloval</a:t>
            </a:r>
            <a:r>
              <a:rPr lang="cs-CZ" sz="2800" b="1" dirty="0">
                <a:solidFill>
                  <a:srgbClr val="000000"/>
                </a:solidFill>
                <a:latin typeface="+mn-lt"/>
              </a:rPr>
              <a:t> DNA z bílých krvinek. Nedařilo se však vytvořit dostatečně čistý vzorek na to, aby DNA mohla být dále zkoumána.</a:t>
            </a:r>
            <a:r>
              <a:rPr lang="cs-CZ" sz="2800" b="1" dirty="0">
                <a:latin typeface="+mn-lt"/>
              </a:rPr>
              <a:t/>
            </a:r>
            <a:br>
              <a:rPr lang="cs-CZ" sz="2800" b="1" dirty="0">
                <a:latin typeface="+mn-lt"/>
              </a:rPr>
            </a:br>
            <a:r>
              <a:rPr lang="cs-CZ" sz="2800" b="1" dirty="0">
                <a:latin typeface="+mn-lt"/>
              </a:rPr>
              <a:t/>
            </a:r>
            <a:br>
              <a:rPr lang="cs-CZ" sz="2800" b="1" dirty="0">
                <a:latin typeface="+mn-lt"/>
              </a:rPr>
            </a:br>
            <a:r>
              <a:rPr lang="cs-CZ" sz="2800" b="1" dirty="0">
                <a:solidFill>
                  <a:srgbClr val="C00000"/>
                </a:solidFill>
                <a:latin typeface="+mn-lt"/>
              </a:rPr>
              <a:t>1952</a:t>
            </a:r>
            <a:r>
              <a:rPr lang="cs-CZ" sz="2800" b="1" dirty="0">
                <a:latin typeface="+mn-lt"/>
              </a:rPr>
              <a:t> </a:t>
            </a:r>
            <a:r>
              <a:rPr lang="cs-CZ" sz="2800" b="1" dirty="0">
                <a:solidFill>
                  <a:srgbClr val="000000"/>
                </a:solidFill>
                <a:latin typeface="+mn-lt"/>
              </a:rPr>
              <a:t>- objev </a:t>
            </a:r>
            <a:r>
              <a:rPr lang="cs-CZ" sz="2800" b="1" dirty="0" err="1">
                <a:solidFill>
                  <a:srgbClr val="000000"/>
                </a:solidFill>
                <a:latin typeface="+mn-lt"/>
              </a:rPr>
              <a:t>dvojšroubovité</a:t>
            </a:r>
            <a:r>
              <a:rPr lang="cs-CZ" sz="2800" b="1" dirty="0">
                <a:solidFill>
                  <a:srgbClr val="000000"/>
                </a:solidFill>
                <a:latin typeface="+mn-lt"/>
              </a:rPr>
              <a:t> struktury DNA</a:t>
            </a:r>
            <a:r>
              <a:rPr lang="cs-CZ" sz="2800" b="1" dirty="0">
                <a:latin typeface="+mn-lt"/>
              </a:rPr>
              <a:t> </a:t>
            </a:r>
            <a:br>
              <a:rPr lang="cs-CZ" sz="2800" b="1" dirty="0">
                <a:latin typeface="+mn-lt"/>
              </a:rPr>
            </a:br>
            <a:r>
              <a:rPr lang="cs-CZ" sz="2800" b="1" dirty="0">
                <a:solidFill>
                  <a:srgbClr val="C00000"/>
                </a:solidFill>
                <a:latin typeface="+mn-lt"/>
              </a:rPr>
              <a:t>1953</a:t>
            </a:r>
            <a:r>
              <a:rPr lang="cs-CZ" sz="2800" b="1" dirty="0">
                <a:latin typeface="+mn-lt"/>
              </a:rPr>
              <a:t> </a:t>
            </a:r>
            <a:r>
              <a:rPr lang="cs-CZ" sz="2800" b="1" dirty="0">
                <a:solidFill>
                  <a:srgbClr val="000000"/>
                </a:solidFill>
                <a:latin typeface="+mn-lt"/>
              </a:rPr>
              <a:t>-  poznatek byl veřejně publikován autory</a:t>
            </a:r>
            <a:r>
              <a:rPr lang="cs-CZ" sz="2800" b="1" dirty="0">
                <a:latin typeface="+mn-lt"/>
              </a:rPr>
              <a:t> </a:t>
            </a:r>
            <a:r>
              <a:rPr lang="cs-CZ" sz="2800" b="1" dirty="0">
                <a:solidFill>
                  <a:srgbClr val="000000"/>
                </a:solidFill>
                <a:latin typeface="+mn-lt"/>
              </a:rPr>
              <a:t>- objeviteli Jamesem Watsonem a Francisem Crickem</a:t>
            </a:r>
            <a:r>
              <a:rPr lang="cs-CZ" sz="2800" b="1" dirty="0">
                <a:latin typeface="+mn-lt"/>
              </a:rPr>
              <a:t/>
            </a:r>
            <a:br>
              <a:rPr lang="cs-CZ" sz="2800" b="1" dirty="0">
                <a:latin typeface="+mn-lt"/>
              </a:rPr>
            </a:br>
            <a:r>
              <a:rPr lang="cs-CZ" sz="2800" b="1" dirty="0">
                <a:latin typeface="+mn-lt"/>
              </a:rPr>
              <a:t/>
            </a:r>
            <a:br>
              <a:rPr lang="cs-CZ" sz="2800" b="1" dirty="0">
                <a:latin typeface="+mn-lt"/>
              </a:rPr>
            </a:br>
            <a:r>
              <a:rPr lang="cs-CZ" sz="2800" b="1" dirty="0">
                <a:solidFill>
                  <a:srgbClr val="C00000"/>
                </a:solidFill>
                <a:latin typeface="+mn-lt"/>
              </a:rPr>
              <a:t>1962</a:t>
            </a:r>
            <a:r>
              <a:rPr lang="cs-CZ" sz="2800" b="1" dirty="0">
                <a:latin typeface="+mn-lt"/>
              </a:rPr>
              <a:t> </a:t>
            </a:r>
            <a:r>
              <a:rPr lang="cs-CZ" sz="2800" b="1" dirty="0">
                <a:solidFill>
                  <a:srgbClr val="000000"/>
                </a:solidFill>
                <a:latin typeface="+mn-lt"/>
              </a:rPr>
              <a:t>- Nobelova cena</a:t>
            </a:r>
            <a:r>
              <a:rPr lang="cs-CZ" sz="2800" b="1" dirty="0">
                <a:latin typeface="+mn-lt"/>
              </a:rPr>
              <a:t> </a:t>
            </a:r>
          </a:p>
        </p:txBody>
      </p:sp>
      <p:sp>
        <p:nvSpPr>
          <p:cNvPr id="35844" name="Text Box 4"/>
          <p:cNvSpPr txBox="1">
            <a:spLocks noChangeArrowheads="1"/>
          </p:cNvSpPr>
          <p:nvPr/>
        </p:nvSpPr>
        <p:spPr bwMode="auto">
          <a:xfrm>
            <a:off x="0" y="260350"/>
            <a:ext cx="9144000" cy="6413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cs-CZ" sz="3600" b="1" dirty="0">
                <a:solidFill>
                  <a:srgbClr val="006600"/>
                </a:solidFill>
                <a:latin typeface="+mn-lt"/>
              </a:rPr>
              <a:t>DNA</a:t>
            </a: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Nadpis 1"/>
          <p:cNvSpPr>
            <a:spLocks noGrp="1"/>
          </p:cNvSpPr>
          <p:nvPr>
            <p:ph type="title"/>
          </p:nvPr>
        </p:nvSpPr>
        <p:spPr>
          <a:xfrm>
            <a:off x="395288" y="260350"/>
            <a:ext cx="8229600" cy="811213"/>
          </a:xfrm>
        </p:spPr>
        <p:txBody>
          <a:bodyPr/>
          <a:lstStyle/>
          <a:p>
            <a:pPr eaLnBrk="1" hangingPunct="1">
              <a:defRPr/>
            </a:pPr>
            <a:r>
              <a:rPr lang="cs-CZ" sz="3600" b="1" dirty="0">
                <a:solidFill>
                  <a:srgbClr val="009900"/>
                </a:solidFill>
                <a:latin typeface="+mn-lt"/>
              </a:rPr>
              <a:t>Lékařská /klinická genetika</a:t>
            </a:r>
          </a:p>
        </p:txBody>
      </p:sp>
      <p:sp>
        <p:nvSpPr>
          <p:cNvPr id="9220" name="Zástupný symbol pro obsah 2"/>
          <p:cNvSpPr>
            <a:spLocks noGrp="1"/>
          </p:cNvSpPr>
          <p:nvPr>
            <p:ph idx="1"/>
          </p:nvPr>
        </p:nvSpPr>
        <p:spPr>
          <a:xfrm>
            <a:off x="142875" y="1268413"/>
            <a:ext cx="8786813" cy="5446712"/>
          </a:xfrm>
        </p:spPr>
        <p:txBody>
          <a:bodyPr/>
          <a:lstStyle/>
          <a:p>
            <a:pPr eaLnBrk="1" hangingPunct="1">
              <a:lnSpc>
                <a:spcPct val="80000"/>
              </a:lnSpc>
              <a:defRPr/>
            </a:pPr>
            <a:r>
              <a:rPr lang="cs-CZ" sz="2800" b="1" dirty="0"/>
              <a:t>Aplikace genetiky v diagnostice a léčebně preventivní péči</a:t>
            </a:r>
          </a:p>
          <a:p>
            <a:pPr eaLnBrk="1" hangingPunct="1">
              <a:lnSpc>
                <a:spcPct val="80000"/>
              </a:lnSpc>
              <a:defRPr/>
            </a:pPr>
            <a:r>
              <a:rPr lang="cs-CZ" sz="2800" b="1" dirty="0"/>
              <a:t>Lékařská genetika se zabývá diagnostikou dědičných chorob</a:t>
            </a:r>
          </a:p>
          <a:p>
            <a:pPr eaLnBrk="1" hangingPunct="1">
              <a:lnSpc>
                <a:spcPct val="80000"/>
              </a:lnSpc>
              <a:defRPr/>
            </a:pPr>
            <a:r>
              <a:rPr lang="cs-CZ" sz="2800" b="1" dirty="0"/>
              <a:t>Lékařská genetika se věnuje jejich medicínským, ale i   sociálním a psychologickým aspektům. </a:t>
            </a:r>
          </a:p>
          <a:p>
            <a:pPr eaLnBrk="1" hangingPunct="1">
              <a:lnSpc>
                <a:spcPct val="80000"/>
              </a:lnSpc>
              <a:defRPr/>
            </a:pPr>
            <a:r>
              <a:rPr lang="cs-CZ" sz="2800" b="1" dirty="0"/>
              <a:t>Stejně jako ve všech ostatních oblastech medicíny </a:t>
            </a:r>
            <a:br>
              <a:rPr lang="cs-CZ" sz="2800" b="1" dirty="0"/>
            </a:br>
            <a:r>
              <a:rPr lang="cs-CZ" sz="2800" b="1" dirty="0"/>
              <a:t>i v lékařské genetice je zásadní stanovit správnou diagnózu a poskytnout vhodnou péči.</a:t>
            </a:r>
          </a:p>
          <a:p>
            <a:pPr eaLnBrk="1" hangingPunct="1">
              <a:lnSpc>
                <a:spcPct val="80000"/>
              </a:lnSpc>
              <a:defRPr/>
            </a:pPr>
            <a:r>
              <a:rPr lang="cs-CZ" sz="2800" b="1" dirty="0"/>
              <a:t>Péče musí zahrnovat nejen pomoc postiženému jedinci, </a:t>
            </a:r>
            <a:br>
              <a:rPr lang="cs-CZ" sz="2800" b="1" dirty="0"/>
            </a:br>
            <a:r>
              <a:rPr lang="cs-CZ" sz="2800" b="1" dirty="0"/>
              <a:t>ale i členům rodiny,kteří by měli porozumět povaze a důsledkům onemocnění.</a:t>
            </a:r>
          </a:p>
          <a:p>
            <a:pPr eaLnBrk="1" hangingPunct="1">
              <a:lnSpc>
                <a:spcPct val="80000"/>
              </a:lnSpc>
              <a:defRPr/>
            </a:pPr>
            <a:endParaRPr lang="cs-CZ" sz="2200" b="1" dirty="0"/>
          </a:p>
          <a:p>
            <a:pPr eaLnBrk="1" hangingPunct="1">
              <a:lnSpc>
                <a:spcPct val="80000"/>
              </a:lnSpc>
              <a:defRPr/>
            </a:pPr>
            <a:endParaRPr lang="cs-CZ" sz="2200" b="1" dirty="0">
              <a:solidFill>
                <a:srgbClr val="33CC33"/>
              </a:solidFill>
              <a:latin typeface="Comic Sans MS" pitchFamily="66" charset="0"/>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a:xfrm>
            <a:off x="0" y="548680"/>
            <a:ext cx="9144000" cy="1371799"/>
          </a:xfrm>
        </p:spPr>
        <p:txBody>
          <a:bodyPr>
            <a:normAutofit fontScale="90000"/>
          </a:bodyPr>
          <a:lstStyle/>
          <a:p>
            <a:r>
              <a:rPr lang="cs-CZ" sz="3200" b="1" dirty="0">
                <a:solidFill>
                  <a:srgbClr val="006600"/>
                </a:solidFill>
                <a:latin typeface="+mn-lt"/>
              </a:rPr>
              <a:t>PCR </a:t>
            </a:r>
            <a:br>
              <a:rPr lang="cs-CZ" sz="3200" b="1" dirty="0">
                <a:solidFill>
                  <a:srgbClr val="006600"/>
                </a:solidFill>
                <a:latin typeface="+mn-lt"/>
              </a:rPr>
            </a:br>
            <a:r>
              <a:rPr lang="cs-CZ" sz="3200" b="1" dirty="0">
                <a:solidFill>
                  <a:srgbClr val="006600"/>
                </a:solidFill>
                <a:latin typeface="+mn-lt"/>
              </a:rPr>
              <a:t>polymerázová řetězová reakce</a:t>
            </a:r>
            <a:r>
              <a:rPr lang="cs-CZ" sz="2700" b="1" dirty="0">
                <a:solidFill>
                  <a:srgbClr val="006600"/>
                </a:solidFill>
                <a:latin typeface="+mn-lt"/>
              </a:rPr>
              <a:t/>
            </a:r>
            <a:br>
              <a:rPr lang="cs-CZ" sz="2700" b="1" dirty="0">
                <a:solidFill>
                  <a:srgbClr val="006600"/>
                </a:solidFill>
                <a:latin typeface="+mn-lt"/>
              </a:rPr>
            </a:br>
            <a:r>
              <a:rPr lang="cs-CZ" sz="2400" b="1" dirty="0">
                <a:latin typeface="+mn-lt"/>
              </a:rPr>
              <a:t>Kary </a:t>
            </a:r>
            <a:r>
              <a:rPr lang="cs-CZ" sz="2400" b="1" dirty="0" err="1">
                <a:latin typeface="+mn-lt"/>
              </a:rPr>
              <a:t>Banks</a:t>
            </a:r>
            <a:r>
              <a:rPr lang="cs-CZ" sz="2400" b="1" dirty="0">
                <a:latin typeface="+mn-lt"/>
              </a:rPr>
              <a:t> </a:t>
            </a:r>
            <a:r>
              <a:rPr lang="cs-CZ" sz="2400" b="1" dirty="0" err="1">
                <a:latin typeface="+mn-lt"/>
              </a:rPr>
              <a:t>Mullis</a:t>
            </a:r>
            <a:r>
              <a:rPr lang="cs-CZ" sz="2400" b="1" dirty="0">
                <a:latin typeface="+mn-lt"/>
              </a:rPr>
              <a:t> , Nobelova cena 1993</a:t>
            </a:r>
            <a:endParaRPr lang="cs-CZ" sz="2700" b="1" dirty="0">
              <a:latin typeface="+mn-lt"/>
            </a:endParaRPr>
          </a:p>
        </p:txBody>
      </p:sp>
      <p:pic>
        <p:nvPicPr>
          <p:cNvPr id="35844" name="Picture 8" descr="Nalezený obrázek pro polymerázová řetězová reak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2286000"/>
            <a:ext cx="5715000"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6218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a:xfrm>
            <a:off x="1143978" y="548680"/>
            <a:ext cx="6696744" cy="2394266"/>
          </a:xfrm>
        </p:spPr>
        <p:txBody>
          <a:bodyPr>
            <a:normAutofit/>
          </a:bodyPr>
          <a:lstStyle/>
          <a:p>
            <a:r>
              <a:rPr lang="cs-CZ" sz="3200" b="1" dirty="0">
                <a:solidFill>
                  <a:srgbClr val="006600"/>
                </a:solidFill>
                <a:latin typeface="+mn-lt"/>
              </a:rPr>
              <a:t>Projekt lidský genom</a:t>
            </a:r>
            <a:br>
              <a:rPr lang="cs-CZ" sz="3200" b="1" dirty="0">
                <a:solidFill>
                  <a:srgbClr val="006600"/>
                </a:solidFill>
                <a:latin typeface="+mn-lt"/>
              </a:rPr>
            </a:br>
            <a:r>
              <a:rPr lang="cs-CZ" sz="1800" b="1" dirty="0" smtClean="0">
                <a:latin typeface="+mn-lt"/>
              </a:rPr>
              <a:t>Projekt </a:t>
            </a:r>
            <a:r>
              <a:rPr lang="cs-CZ" sz="1800" b="1" dirty="0">
                <a:latin typeface="+mn-lt"/>
              </a:rPr>
              <a:t>započal v říjnu 1990. Ředitelem projektu byl nejprve James D. Watson a později se jím stal Francis </a:t>
            </a:r>
            <a:r>
              <a:rPr lang="cs-CZ" sz="1800" b="1" dirty="0" err="1">
                <a:latin typeface="+mn-lt"/>
              </a:rPr>
              <a:t>Collins</a:t>
            </a:r>
            <a:r>
              <a:rPr lang="cs-CZ" sz="1800" b="1" dirty="0">
                <a:latin typeface="+mn-lt"/>
              </a:rPr>
              <a:t>. V roce 2000 byla zveřejněna pracovní verze genomu a v roce 2003 pak konečná verze výsledků, které byly později podrobněji analyzovány. Paralelně k vládnímu programu probíhal od roku 1998 soukromý projekt společnosti </a:t>
            </a:r>
            <a:r>
              <a:rPr lang="cs-CZ" sz="1800" b="1" dirty="0" err="1">
                <a:latin typeface="+mn-lt"/>
              </a:rPr>
              <a:t>Celera</a:t>
            </a:r>
            <a:r>
              <a:rPr lang="cs-CZ" sz="1800" b="1" dirty="0">
                <a:latin typeface="+mn-lt"/>
              </a:rPr>
              <a:t>, kterou založil biolog a podnikatel </a:t>
            </a:r>
            <a:r>
              <a:rPr lang="cs-CZ" sz="1800" b="1" dirty="0" err="1">
                <a:latin typeface="+mn-lt"/>
              </a:rPr>
              <a:t>Craig</a:t>
            </a:r>
            <a:r>
              <a:rPr lang="cs-CZ" sz="1800" b="1" dirty="0">
                <a:latin typeface="+mn-lt"/>
              </a:rPr>
              <a:t> </a:t>
            </a:r>
            <a:r>
              <a:rPr lang="cs-CZ" sz="1800" b="1" dirty="0" err="1">
                <a:latin typeface="+mn-lt"/>
              </a:rPr>
              <a:t>Venter</a:t>
            </a:r>
            <a:r>
              <a:rPr lang="cs-CZ" sz="1800" b="1" dirty="0">
                <a:latin typeface="+mn-lt"/>
              </a:rPr>
              <a:t>.</a:t>
            </a:r>
          </a:p>
        </p:txBody>
      </p:sp>
      <p:sp>
        <p:nvSpPr>
          <p:cNvPr id="2" name="AutoShape 2" descr="Image result for human genome project"/>
          <p:cNvSpPr>
            <a:spLocks noChangeAspect="1" noChangeArrowheads="1"/>
          </p:cNvSpPr>
          <p:nvPr/>
        </p:nvSpPr>
        <p:spPr bwMode="auto">
          <a:xfrm>
            <a:off x="1190625" y="-377428"/>
            <a:ext cx="2571750"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cs-CZ"/>
          </a:p>
        </p:txBody>
      </p:sp>
    </p:spTree>
    <p:extLst>
      <p:ext uri="{BB962C8B-B14F-4D97-AF65-F5344CB8AC3E}">
        <p14:creationId xmlns:p14="http://schemas.microsoft.com/office/powerpoint/2010/main" val="1165293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r>
              <a:rPr lang="cs-CZ" sz="3600" b="1" dirty="0">
                <a:solidFill>
                  <a:srgbClr val="006600"/>
                </a:solidFill>
                <a:latin typeface="Calibri" pitchFamily="34" charset="0"/>
              </a:rPr>
              <a:t>DNA analýza dědičných onemocnění</a:t>
            </a:r>
          </a:p>
        </p:txBody>
      </p:sp>
      <p:sp>
        <p:nvSpPr>
          <p:cNvPr id="60419" name="Rectangle 3"/>
          <p:cNvSpPr>
            <a:spLocks noGrp="1" noChangeArrowheads="1"/>
          </p:cNvSpPr>
          <p:nvPr>
            <p:ph type="body" sz="half" idx="4294967295"/>
          </p:nvPr>
        </p:nvSpPr>
        <p:spPr>
          <a:xfrm>
            <a:off x="0" y="1412776"/>
            <a:ext cx="8820150" cy="5445224"/>
          </a:xfrm>
        </p:spPr>
        <p:txBody>
          <a:bodyPr/>
          <a:lstStyle/>
          <a:p>
            <a:r>
              <a:rPr lang="cs-CZ" sz="2800" b="1" dirty="0">
                <a:latin typeface="Calibri" pitchFamily="34" charset="0"/>
              </a:rPr>
              <a:t>Diagnostické testy – potvrzení klinické diagnosy na molekulární úrovni, případně potvrzení segregace patologické alely v rodině</a:t>
            </a:r>
          </a:p>
          <a:p>
            <a:r>
              <a:rPr lang="cs-CZ" sz="2800" b="1" dirty="0">
                <a:latin typeface="Calibri" pitchFamily="34" charset="0"/>
              </a:rPr>
              <a:t>Prediktivní (</a:t>
            </a:r>
            <a:r>
              <a:rPr lang="cs-CZ" sz="2800" b="1" dirty="0" err="1">
                <a:latin typeface="Calibri" pitchFamily="34" charset="0"/>
              </a:rPr>
              <a:t>presymptomatické</a:t>
            </a:r>
            <a:r>
              <a:rPr lang="cs-CZ" sz="2800" b="1" dirty="0">
                <a:latin typeface="Calibri" pitchFamily="34" charset="0"/>
              </a:rPr>
              <a:t>) testování – onemocnění s pozdním nástupem klinických příznaků, onkologie</a:t>
            </a:r>
          </a:p>
          <a:p>
            <a:r>
              <a:rPr lang="cs-CZ" sz="2800" b="1" dirty="0">
                <a:latin typeface="Calibri" pitchFamily="34" charset="0"/>
              </a:rPr>
              <a:t>Prenatální testy /</a:t>
            </a:r>
            <a:r>
              <a:rPr lang="cs-CZ" sz="2800" b="1" dirty="0" err="1">
                <a:latin typeface="Calibri" pitchFamily="34" charset="0"/>
              </a:rPr>
              <a:t>Preimplantační</a:t>
            </a:r>
            <a:r>
              <a:rPr lang="cs-CZ" sz="2800" b="1" dirty="0">
                <a:latin typeface="Calibri" pitchFamily="34" charset="0"/>
              </a:rPr>
              <a:t> genetická vyšetření</a:t>
            </a:r>
          </a:p>
          <a:p>
            <a:endParaRPr lang="cs-CZ" sz="2800" b="1" dirty="0">
              <a:latin typeface="Calibri" pitchFamily="34" charset="0"/>
            </a:endParaRPr>
          </a:p>
          <a:p>
            <a:r>
              <a:rPr lang="cs-CZ" sz="2800" b="1" dirty="0">
                <a:latin typeface="Calibri" pitchFamily="34" charset="0"/>
              </a:rPr>
              <a:t>DNA banka</a:t>
            </a:r>
          </a:p>
          <a:p>
            <a:r>
              <a:rPr lang="cs-CZ" sz="2800" b="1" dirty="0">
                <a:solidFill>
                  <a:srgbClr val="C00000"/>
                </a:solidFill>
                <a:latin typeface="Calibri" pitchFamily="34" charset="0"/>
              </a:rPr>
              <a:t>Informovaný souhlas</a:t>
            </a:r>
          </a:p>
          <a:p>
            <a:r>
              <a:rPr lang="cs-CZ" sz="2800" b="1" dirty="0">
                <a:latin typeface="Calibri" pitchFamily="34" charset="0"/>
              </a:rPr>
              <a:t>Zákon 373/2011 sb.</a:t>
            </a:r>
          </a:p>
          <a:p>
            <a:endParaRPr lang="cs-CZ" sz="2800" b="1" dirty="0">
              <a:latin typeface="Calibri" pitchFamily="34" charset="0"/>
            </a:endParaRPr>
          </a:p>
          <a:p>
            <a:pPr>
              <a:buFontTx/>
              <a:buNone/>
            </a:pPr>
            <a:endParaRPr lang="cs-CZ" sz="2800" b="1" dirty="0">
              <a:latin typeface="Comic Sans MS" pitchFamily="66" charset="0"/>
            </a:endParaRPr>
          </a:p>
        </p:txBody>
      </p:sp>
    </p:spTree>
    <p:custDataLst>
      <p:tags r:id="rId1"/>
    </p:custData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3200" b="1" dirty="0">
                <a:solidFill>
                  <a:srgbClr val="008000"/>
                </a:solidFill>
              </a:rPr>
              <a:t>Možnosti genetických vyšetření</a:t>
            </a:r>
            <a:endParaRPr lang="cs-CZ" sz="3200" b="1" dirty="0">
              <a:solidFill>
                <a:srgbClr val="009900"/>
              </a:solidFill>
            </a:endParaRPr>
          </a:p>
        </p:txBody>
      </p:sp>
      <p:sp>
        <p:nvSpPr>
          <p:cNvPr id="3" name="Zástupný symbol pro obsah 2"/>
          <p:cNvSpPr>
            <a:spLocks noGrp="1"/>
          </p:cNvSpPr>
          <p:nvPr>
            <p:ph idx="1"/>
          </p:nvPr>
        </p:nvSpPr>
        <p:spPr>
          <a:xfrm>
            <a:off x="385192" y="997609"/>
            <a:ext cx="8373616" cy="5328592"/>
          </a:xfrm>
        </p:spPr>
        <p:txBody>
          <a:bodyPr>
            <a:normAutofit fontScale="92500"/>
          </a:bodyPr>
          <a:lstStyle/>
          <a:p>
            <a:r>
              <a:rPr lang="cs-CZ" sz="2600" b="1" dirty="0"/>
              <a:t>Rozvoj metod molekulární biologie využívaný v medicíně je v posledních letech bouřlivý. </a:t>
            </a:r>
          </a:p>
          <a:p>
            <a:r>
              <a:rPr lang="cs-CZ" sz="2600" b="1" dirty="0"/>
              <a:t>Pokroky v molekulární genetice poskytují nové způsoby detekce změn v genech.</a:t>
            </a:r>
          </a:p>
          <a:p>
            <a:r>
              <a:rPr lang="cs-CZ" sz="2600" b="1" dirty="0"/>
              <a:t>Součástí rutinní diagnostiky jsou vedle metod klasické cytogenetiky metody molekulárně cytogenetické a metody analyzující nukleové kyseliny. </a:t>
            </a:r>
          </a:p>
          <a:p>
            <a:r>
              <a:rPr lang="cs-CZ" sz="2600" b="1" dirty="0"/>
              <a:t>Sekvenční varianty ve stejném genu mohou vést k různým klinickým projevům, naopak stejné klinické projevy mohou být způsobeny sekvenčními variantami v různých genech. </a:t>
            </a:r>
          </a:p>
          <a:p>
            <a:r>
              <a:rPr lang="cs-CZ" sz="2600" b="1" dirty="0"/>
              <a:t>Zkoumání se rozšiřuje od analýzy sekvence jednotlivých genů spojovaných s geneticky podmíněnou nemocí k novým postupům jako </a:t>
            </a:r>
            <a:r>
              <a:rPr lang="cs-CZ" sz="2600" b="1" dirty="0" err="1"/>
              <a:t>sekvenování</a:t>
            </a:r>
            <a:r>
              <a:rPr lang="cs-CZ" sz="2600" b="1" dirty="0"/>
              <a:t> nové, příští event. třetí generace. </a:t>
            </a:r>
          </a:p>
          <a:p>
            <a:endParaRPr lang="cs-CZ" sz="3600" b="1" dirty="0"/>
          </a:p>
          <a:p>
            <a:endParaRPr lang="cs-CZ" b="1" dirty="0">
              <a:solidFill>
                <a:srgbClr val="C00000"/>
              </a:solidFill>
            </a:endParaRPr>
          </a:p>
          <a:p>
            <a:endParaRPr lang="cs-CZ" dirty="0"/>
          </a:p>
        </p:txBody>
      </p:sp>
    </p:spTree>
    <p:extLst>
      <p:ext uri="{BB962C8B-B14F-4D97-AF65-F5344CB8AC3E}">
        <p14:creationId xmlns:p14="http://schemas.microsoft.com/office/powerpoint/2010/main" val="2502956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7925170" y="4376599"/>
            <a:ext cx="184731" cy="400110"/>
          </a:xfrm>
          <a:prstGeom prst="rect">
            <a:avLst/>
          </a:prstGeom>
          <a:noFill/>
        </p:spPr>
        <p:txBody>
          <a:bodyPr wrap="none" rtlCol="0">
            <a:spAutoFit/>
          </a:bodyPr>
          <a:lstStyle/>
          <a:p>
            <a:endParaRPr lang="cs-CZ" sz="1000" b="1" dirty="0"/>
          </a:p>
          <a:p>
            <a:endParaRPr lang="cs-CZ" sz="1000" b="1" dirty="0"/>
          </a:p>
        </p:txBody>
      </p:sp>
      <p:sp>
        <p:nvSpPr>
          <p:cNvPr id="9" name="TextovéPole 8"/>
          <p:cNvSpPr txBox="1"/>
          <p:nvPr/>
        </p:nvSpPr>
        <p:spPr>
          <a:xfrm>
            <a:off x="107504" y="404664"/>
            <a:ext cx="8928991" cy="6309420"/>
          </a:xfrm>
          <a:prstGeom prst="rect">
            <a:avLst/>
          </a:prstGeom>
          <a:solidFill>
            <a:srgbClr val="FFFFFF">
              <a:alpha val="49020"/>
            </a:srgbClr>
          </a:solidFill>
        </p:spPr>
        <p:txBody>
          <a:bodyPr wrap="square" rtlCol="0">
            <a:spAutoFit/>
          </a:bodyPr>
          <a:lstStyle/>
          <a:p>
            <a:r>
              <a:rPr lang="en-US" sz="2400" b="1" dirty="0">
                <a:solidFill>
                  <a:srgbClr val="006600"/>
                </a:solidFill>
              </a:rPr>
              <a:t>Standards and guidelines for the interpretation of sequence variants: a joint consensus recommendation of the American College of Medical Genetics and Genomics and the Association for Molecular Pathology</a:t>
            </a:r>
            <a:endParaRPr lang="cs-CZ" sz="2400" b="1" dirty="0">
              <a:solidFill>
                <a:srgbClr val="006600"/>
              </a:solidFill>
            </a:endParaRPr>
          </a:p>
          <a:p>
            <a:endParaRPr lang="cs-CZ" sz="2400" b="1" dirty="0"/>
          </a:p>
          <a:p>
            <a:r>
              <a:rPr lang="cs-CZ" sz="2400" b="1" dirty="0"/>
              <a:t>MUTACE</a:t>
            </a:r>
          </a:p>
          <a:p>
            <a:r>
              <a:rPr lang="cs-CZ" sz="2400" b="1" dirty="0"/>
              <a:t>VARIANTY</a:t>
            </a:r>
          </a:p>
          <a:p>
            <a:pPr marL="342900" indent="-342900">
              <a:buFont typeface="Arial" panose="020B0604020202020204" pitchFamily="34" charset="0"/>
              <a:buChar char="•"/>
            </a:pPr>
            <a:r>
              <a:rPr lang="cs-CZ" sz="2400" b="1" dirty="0"/>
              <a:t>benigní</a:t>
            </a:r>
          </a:p>
          <a:p>
            <a:pPr marL="342900" indent="-342900">
              <a:buFont typeface="Arial" panose="020B0604020202020204" pitchFamily="34" charset="0"/>
              <a:buChar char="•"/>
            </a:pPr>
            <a:r>
              <a:rPr lang="cs-CZ" sz="2400" b="1" dirty="0"/>
              <a:t>potenciálně benigní</a:t>
            </a:r>
          </a:p>
          <a:p>
            <a:pPr marL="342900" indent="-342900">
              <a:buFont typeface="Arial" panose="020B0604020202020204" pitchFamily="34" charset="0"/>
              <a:buChar char="•"/>
            </a:pPr>
            <a:r>
              <a:rPr lang="cs-CZ" sz="2400" b="1" dirty="0"/>
              <a:t>nejasného významu</a:t>
            </a:r>
          </a:p>
          <a:p>
            <a:pPr marL="342900" indent="-342900">
              <a:buFont typeface="Arial" panose="020B0604020202020204" pitchFamily="34" charset="0"/>
              <a:buChar char="•"/>
            </a:pPr>
            <a:r>
              <a:rPr lang="cs-CZ" sz="2400" b="1" dirty="0" err="1"/>
              <a:t>potencialně</a:t>
            </a:r>
            <a:r>
              <a:rPr lang="cs-CZ" sz="2400" b="1" dirty="0"/>
              <a:t> patogenní</a:t>
            </a:r>
          </a:p>
          <a:p>
            <a:pPr marL="342900" indent="-342900">
              <a:buFont typeface="Arial" panose="020B0604020202020204" pitchFamily="34" charset="0"/>
              <a:buChar char="•"/>
            </a:pPr>
            <a:r>
              <a:rPr lang="cs-CZ" sz="2400" b="1" dirty="0"/>
              <a:t>patogenní</a:t>
            </a:r>
          </a:p>
          <a:p>
            <a:endParaRPr lang="cs-CZ" sz="2400" b="1" dirty="0"/>
          </a:p>
          <a:p>
            <a:r>
              <a:rPr lang="cs-CZ" sz="2400" b="1" dirty="0"/>
              <a:t>predikčních programy SIFT a PolyPhen2 a PON-P2, NetGene2, </a:t>
            </a:r>
          </a:p>
          <a:p>
            <a:r>
              <a:rPr lang="cs-CZ" sz="2400" b="1" dirty="0" err="1"/>
              <a:t>Human</a:t>
            </a:r>
            <a:r>
              <a:rPr lang="cs-CZ" sz="2400" b="1" dirty="0"/>
              <a:t> </a:t>
            </a:r>
            <a:r>
              <a:rPr lang="cs-CZ" sz="2400" b="1" dirty="0" err="1"/>
              <a:t>Splicing</a:t>
            </a:r>
            <a:r>
              <a:rPr lang="cs-CZ" sz="2400" b="1" dirty="0"/>
              <a:t> </a:t>
            </a:r>
            <a:r>
              <a:rPr lang="cs-CZ" sz="2400" b="1" dirty="0" err="1"/>
              <a:t>Finder</a:t>
            </a:r>
            <a:r>
              <a:rPr lang="cs-CZ" sz="2400" b="1" dirty="0"/>
              <a:t> a </a:t>
            </a:r>
            <a:r>
              <a:rPr lang="cs-CZ" sz="2400" b="1" dirty="0" err="1"/>
              <a:t>GeneSplicer</a:t>
            </a:r>
            <a:endParaRPr lang="cs-CZ" sz="2400" b="1" dirty="0"/>
          </a:p>
          <a:p>
            <a:r>
              <a:rPr lang="cs-CZ" sz="2400" b="1" dirty="0"/>
              <a:t>3D modely známých proteinových struktur </a:t>
            </a:r>
          </a:p>
          <a:p>
            <a:endParaRPr lang="en-US" sz="2000" b="1" dirty="0"/>
          </a:p>
        </p:txBody>
      </p:sp>
      <p:cxnSp>
        <p:nvCxnSpPr>
          <p:cNvPr id="6" name="Přímá spojnice 5"/>
          <p:cNvCxnSpPr/>
          <p:nvPr/>
        </p:nvCxnSpPr>
        <p:spPr>
          <a:xfrm>
            <a:off x="251520" y="2492896"/>
            <a:ext cx="108012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855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3DD7BF8-C0BD-4E22-810E-BE580F8D911A}"/>
              </a:ext>
            </a:extLst>
          </p:cNvPr>
          <p:cNvSpPr>
            <a:spLocks noGrp="1"/>
          </p:cNvSpPr>
          <p:nvPr>
            <p:ph type="title"/>
          </p:nvPr>
        </p:nvSpPr>
        <p:spPr/>
        <p:txBody>
          <a:bodyPr>
            <a:normAutofit/>
          </a:bodyPr>
          <a:lstStyle/>
          <a:p>
            <a:r>
              <a:rPr lang="cs-CZ" sz="3200" b="1" dirty="0">
                <a:solidFill>
                  <a:srgbClr val="008000"/>
                </a:solidFill>
              </a:rPr>
              <a:t>Možnosti genetických vyšetření</a:t>
            </a:r>
            <a:endParaRPr lang="cs-CZ" sz="3200" dirty="0">
              <a:solidFill>
                <a:srgbClr val="008000"/>
              </a:solidFill>
            </a:endParaRPr>
          </a:p>
        </p:txBody>
      </p:sp>
      <p:sp>
        <p:nvSpPr>
          <p:cNvPr id="3" name="Zástupný symbol pro obsah 2">
            <a:extLst>
              <a:ext uri="{FF2B5EF4-FFF2-40B4-BE49-F238E27FC236}">
                <a16:creationId xmlns:a16="http://schemas.microsoft.com/office/drawing/2014/main" xmlns="" id="{C0A80654-8EBF-443F-BE5A-C916ED065DCE}"/>
              </a:ext>
            </a:extLst>
          </p:cNvPr>
          <p:cNvSpPr>
            <a:spLocks noGrp="1"/>
          </p:cNvSpPr>
          <p:nvPr>
            <p:ph idx="1"/>
          </p:nvPr>
        </p:nvSpPr>
        <p:spPr>
          <a:xfrm>
            <a:off x="457200" y="1412776"/>
            <a:ext cx="8229600" cy="4713387"/>
          </a:xfrm>
        </p:spPr>
        <p:txBody>
          <a:bodyPr>
            <a:normAutofit fontScale="77500" lnSpcReduction="20000"/>
          </a:bodyPr>
          <a:lstStyle/>
          <a:p>
            <a:r>
              <a:rPr lang="cs-CZ" sz="3100" b="1" dirty="0"/>
              <a:t>Sekvenční varianty ve stejném genu mohou vést k různým klinickým projevům, naopak stejné klinické projevy mohou být způsobeny sekvenčními variantami v různých genech. </a:t>
            </a:r>
          </a:p>
          <a:p>
            <a:endParaRPr lang="cs-CZ" sz="3100" b="1" dirty="0"/>
          </a:p>
          <a:p>
            <a:r>
              <a:rPr lang="cs-CZ" sz="3100" b="1" dirty="0"/>
              <a:t>Geneticky podmíněná onemocnění často patří k těm, která nejen významně ovlivňují kvalitu života, ale mohou výrazně zkracovat i délku života, mohou být příčinou úmrtí dětských pacientů.</a:t>
            </a:r>
          </a:p>
          <a:p>
            <a:endParaRPr lang="cs-CZ" sz="3100" b="1" dirty="0"/>
          </a:p>
          <a:p>
            <a:r>
              <a:rPr lang="cs-CZ" sz="3100" b="1" dirty="0"/>
              <a:t>Jasná korelace genotyp – fenotyp je přínosem pro poradenství v rodině nejen v přítomnosti, ale má výrazný přesah i do budoucnosti a může ovlivnit reprodukční rozhodování.  </a:t>
            </a:r>
            <a:br>
              <a:rPr lang="cs-CZ" sz="3100" b="1" dirty="0"/>
            </a:br>
            <a:endParaRPr lang="cs-CZ" sz="3100" b="1" dirty="0"/>
          </a:p>
          <a:p>
            <a:endParaRPr lang="cs-CZ" dirty="0"/>
          </a:p>
        </p:txBody>
      </p:sp>
    </p:spTree>
    <p:extLst>
      <p:ext uri="{BB962C8B-B14F-4D97-AF65-F5344CB8AC3E}">
        <p14:creationId xmlns:p14="http://schemas.microsoft.com/office/powerpoint/2010/main" val="1182054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D93013E-3FEA-4345-9F4C-24B5A85B9388}"/>
              </a:ext>
            </a:extLst>
          </p:cNvPr>
          <p:cNvSpPr>
            <a:spLocks noGrp="1"/>
          </p:cNvSpPr>
          <p:nvPr>
            <p:ph type="title"/>
          </p:nvPr>
        </p:nvSpPr>
        <p:spPr/>
        <p:txBody>
          <a:bodyPr>
            <a:normAutofit/>
          </a:bodyPr>
          <a:lstStyle/>
          <a:p>
            <a:r>
              <a:rPr lang="cs-CZ" sz="3200" b="1" dirty="0">
                <a:solidFill>
                  <a:srgbClr val="008000"/>
                </a:solidFill>
              </a:rPr>
              <a:t>Náhodné a neočekávané nálezy </a:t>
            </a:r>
            <a:endParaRPr lang="cs-CZ" sz="3200" dirty="0">
              <a:solidFill>
                <a:srgbClr val="008000"/>
              </a:solidFill>
            </a:endParaRPr>
          </a:p>
        </p:txBody>
      </p:sp>
      <p:sp>
        <p:nvSpPr>
          <p:cNvPr id="3" name="Zástupný symbol pro obsah 2">
            <a:extLst>
              <a:ext uri="{FF2B5EF4-FFF2-40B4-BE49-F238E27FC236}">
                <a16:creationId xmlns:a16="http://schemas.microsoft.com/office/drawing/2014/main" xmlns="" id="{3C8C0B63-DE57-4A37-82BB-9F9A692BA97A}"/>
              </a:ext>
            </a:extLst>
          </p:cNvPr>
          <p:cNvSpPr>
            <a:spLocks noGrp="1"/>
          </p:cNvSpPr>
          <p:nvPr>
            <p:ph idx="1"/>
          </p:nvPr>
        </p:nvSpPr>
        <p:spPr>
          <a:xfrm>
            <a:off x="457200" y="1268760"/>
            <a:ext cx="8229600" cy="4857403"/>
          </a:xfrm>
        </p:spPr>
        <p:txBody>
          <a:bodyPr>
            <a:normAutofit/>
          </a:bodyPr>
          <a:lstStyle/>
          <a:p>
            <a:r>
              <a:rPr lang="cs-CZ" sz="2400" b="1" dirty="0"/>
              <a:t>V rámci genetického poradenství před laboratorním genetickým vyšetřením musí být nyní diskutována možnost náhodného zjištění dispozice ke geneticky podmíněným onemocněním – náhodné nebo neočekávané nálezy, které se mohou vyskytnout především u analýzy panelů genů a </a:t>
            </a:r>
            <a:r>
              <a:rPr lang="cs-CZ" sz="2400" b="1" dirty="0" err="1"/>
              <a:t>celogenomových</a:t>
            </a:r>
            <a:r>
              <a:rPr lang="cs-CZ" sz="2400" b="1" dirty="0"/>
              <a:t> vyšetření  s využíváním  metod </a:t>
            </a:r>
            <a:r>
              <a:rPr lang="cs-CZ" sz="2400" b="1" dirty="0" err="1"/>
              <a:t>sekvenace</a:t>
            </a:r>
            <a:r>
              <a:rPr lang="cs-CZ" sz="2400" b="1" dirty="0"/>
              <a:t> nové generace nebo v molekulární cytogenetice např. metody </a:t>
            </a:r>
            <a:r>
              <a:rPr lang="cs-CZ" sz="2400" b="1" dirty="0" err="1"/>
              <a:t>array</a:t>
            </a:r>
            <a:r>
              <a:rPr lang="cs-CZ" sz="2400" b="1" dirty="0"/>
              <a:t>-CGH </a:t>
            </a:r>
          </a:p>
          <a:p>
            <a:endParaRPr lang="cs-CZ" sz="2400" b="1" dirty="0"/>
          </a:p>
          <a:p>
            <a:r>
              <a:rPr lang="cs-CZ" sz="2400" b="1" dirty="0"/>
              <a:t>Tyto nálezy nemusí souviset s onemocněním, které se primárně v rodině vyšetřuje, ale mohou mít i závažný dopad na zdravotní stav nositele této dispozice</a:t>
            </a:r>
          </a:p>
          <a:p>
            <a:endParaRPr lang="cs-CZ" dirty="0"/>
          </a:p>
        </p:txBody>
      </p:sp>
    </p:spTree>
    <p:extLst>
      <p:ext uri="{BB962C8B-B14F-4D97-AF65-F5344CB8AC3E}">
        <p14:creationId xmlns:p14="http://schemas.microsoft.com/office/powerpoint/2010/main" val="3384117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D93013E-3FEA-4345-9F4C-24B5A85B9388}"/>
              </a:ext>
            </a:extLst>
          </p:cNvPr>
          <p:cNvSpPr>
            <a:spLocks noGrp="1"/>
          </p:cNvSpPr>
          <p:nvPr>
            <p:ph type="title"/>
          </p:nvPr>
        </p:nvSpPr>
        <p:spPr/>
        <p:txBody>
          <a:bodyPr>
            <a:normAutofit/>
          </a:bodyPr>
          <a:lstStyle/>
          <a:p>
            <a:r>
              <a:rPr lang="cs-CZ" sz="3200" b="1" dirty="0">
                <a:solidFill>
                  <a:srgbClr val="008000"/>
                </a:solidFill>
              </a:rPr>
              <a:t>Náhodné a neočekávané nálezy </a:t>
            </a:r>
            <a:endParaRPr lang="cs-CZ" sz="3200" dirty="0">
              <a:solidFill>
                <a:srgbClr val="008000"/>
              </a:solidFill>
            </a:endParaRPr>
          </a:p>
        </p:txBody>
      </p:sp>
      <p:sp>
        <p:nvSpPr>
          <p:cNvPr id="3" name="Zástupný symbol pro obsah 2">
            <a:extLst>
              <a:ext uri="{FF2B5EF4-FFF2-40B4-BE49-F238E27FC236}">
                <a16:creationId xmlns:a16="http://schemas.microsoft.com/office/drawing/2014/main" xmlns="" id="{3C8C0B63-DE57-4A37-82BB-9F9A692BA97A}"/>
              </a:ext>
            </a:extLst>
          </p:cNvPr>
          <p:cNvSpPr>
            <a:spLocks noGrp="1"/>
          </p:cNvSpPr>
          <p:nvPr>
            <p:ph idx="1"/>
          </p:nvPr>
        </p:nvSpPr>
        <p:spPr/>
        <p:txBody>
          <a:bodyPr>
            <a:normAutofit fontScale="85000" lnSpcReduction="10000"/>
          </a:bodyPr>
          <a:lstStyle/>
          <a:p>
            <a:r>
              <a:rPr lang="cs-CZ" b="1" dirty="0"/>
              <a:t>Pacienti/ zákonní zástupci - rodiče dítěte by měli mít v rámci genetického poradenství možnost rozhodnout se ještě před započetím genetického testování, zda chtějí být s takovými nálezy vůbec seznámeni nebo za jakých podmínek o tomto nálezu mají být selektivně informováni ze strany zdravotníků. </a:t>
            </a:r>
          </a:p>
          <a:p>
            <a:endParaRPr lang="cs-CZ" b="1" dirty="0"/>
          </a:p>
          <a:p>
            <a:r>
              <a:rPr lang="cs-CZ" b="1" dirty="0"/>
              <a:t>Náhodné nebo neočekávané nálezy by měly být vždy komunikovány v rámci genetického poradenství výsledků </a:t>
            </a:r>
            <a:r>
              <a:rPr lang="cs-CZ" b="1"/>
              <a:t>genetického vyšetření po </a:t>
            </a:r>
            <a:r>
              <a:rPr lang="cs-CZ" b="1" dirty="0"/>
              <a:t>provedení testování.</a:t>
            </a:r>
          </a:p>
          <a:p>
            <a:endParaRPr lang="cs-CZ" dirty="0"/>
          </a:p>
        </p:txBody>
      </p:sp>
    </p:spTree>
    <p:extLst>
      <p:ext uri="{BB962C8B-B14F-4D97-AF65-F5344CB8AC3E}">
        <p14:creationId xmlns:p14="http://schemas.microsoft.com/office/powerpoint/2010/main" val="2559074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Nadpis 1"/>
          <p:cNvSpPr>
            <a:spLocks noGrp="1"/>
          </p:cNvSpPr>
          <p:nvPr>
            <p:ph type="title" idx="4294967295"/>
          </p:nvPr>
        </p:nvSpPr>
        <p:spPr bwMode="auto">
          <a:xfrm>
            <a:off x="467544" y="332656"/>
            <a:ext cx="7886747" cy="1262783"/>
          </a:xfrm>
          <a:prstGeom prst="rect">
            <a:avLst/>
          </a:prstGeom>
          <a:solidFill>
            <a:srgbClr val="FFFFFF"/>
          </a:solidFill>
          <a:ln>
            <a:miter lim="800000"/>
            <a:headEnd/>
            <a:tailEnd/>
          </a:ln>
        </p:spPr>
        <p:txBody>
          <a:bodyPr anchor="ctr">
            <a:noAutofit/>
          </a:bodyPr>
          <a:lstStyle/>
          <a:p>
            <a:r>
              <a:rPr lang="cs-CZ" sz="3200" b="1" dirty="0">
                <a:solidFill>
                  <a:srgbClr val="006600"/>
                </a:solidFill>
                <a:latin typeface="+mn-lt"/>
              </a:rPr>
              <a:t>Změny v genetice </a:t>
            </a:r>
            <a:br>
              <a:rPr lang="cs-CZ" sz="3200" b="1" dirty="0">
                <a:solidFill>
                  <a:srgbClr val="006600"/>
                </a:solidFill>
                <a:latin typeface="+mn-lt"/>
              </a:rPr>
            </a:br>
            <a:r>
              <a:rPr lang="cs-CZ" sz="3200" b="1" dirty="0">
                <a:solidFill>
                  <a:srgbClr val="006600"/>
                </a:solidFill>
                <a:latin typeface="+mn-lt"/>
              </a:rPr>
              <a:t> Otazníky v hlavě klinického genetika</a:t>
            </a:r>
          </a:p>
        </p:txBody>
      </p:sp>
      <p:sp>
        <p:nvSpPr>
          <p:cNvPr id="103426" name="Zástupný symbol pro obsah 2"/>
          <p:cNvSpPr>
            <a:spLocks noGrp="1"/>
          </p:cNvSpPr>
          <p:nvPr>
            <p:ph idx="4294967295"/>
          </p:nvPr>
        </p:nvSpPr>
        <p:spPr bwMode="auto">
          <a:xfrm>
            <a:off x="568036" y="1595438"/>
            <a:ext cx="6005946" cy="4152467"/>
          </a:xfrm>
          <a:prstGeom prst="rect">
            <a:avLst/>
          </a:prstGeom>
          <a:solidFill>
            <a:srgbClr val="FFFFFF"/>
          </a:solidFill>
          <a:ln>
            <a:miter lim="800000"/>
            <a:headEnd/>
            <a:tailEnd/>
          </a:ln>
        </p:spPr>
        <p:txBody>
          <a:bodyPr>
            <a:normAutofit fontScale="92500" lnSpcReduction="10000"/>
          </a:bodyPr>
          <a:lstStyle/>
          <a:p>
            <a:r>
              <a:rPr lang="cs-CZ" sz="1950" b="1" dirty="0"/>
              <a:t>Možnost testovat – povinnost testovat</a:t>
            </a:r>
          </a:p>
          <a:p>
            <a:r>
              <a:rPr lang="cs-CZ" sz="1950" b="1" dirty="0"/>
              <a:t>Právo vědět –Právo nevědět</a:t>
            </a:r>
          </a:p>
          <a:p>
            <a:r>
              <a:rPr lang="cs-CZ" sz="1950" b="1" dirty="0"/>
              <a:t>Využití – Zneužití</a:t>
            </a:r>
          </a:p>
          <a:p>
            <a:r>
              <a:rPr lang="cs-CZ" sz="1950" b="1" dirty="0">
                <a:solidFill>
                  <a:srgbClr val="A50021"/>
                </a:solidFill>
              </a:rPr>
              <a:t>„</a:t>
            </a:r>
            <a:r>
              <a:rPr lang="cs-CZ" sz="1950" b="1" dirty="0" err="1">
                <a:solidFill>
                  <a:srgbClr val="C00000"/>
                </a:solidFill>
              </a:rPr>
              <a:t>Clinical</a:t>
            </a:r>
            <a:r>
              <a:rPr lang="cs-CZ" sz="1950" b="1" dirty="0">
                <a:solidFill>
                  <a:srgbClr val="C00000"/>
                </a:solidFill>
              </a:rPr>
              <a:t> utility“</a:t>
            </a:r>
          </a:p>
          <a:p>
            <a:r>
              <a:rPr lang="cs-CZ" sz="1950" b="1" dirty="0">
                <a:solidFill>
                  <a:srgbClr val="C00000"/>
                </a:solidFill>
              </a:rPr>
              <a:t>Svobodný informovaný souhlas </a:t>
            </a:r>
          </a:p>
          <a:p>
            <a:r>
              <a:rPr lang="cs-CZ" sz="1950" b="1" dirty="0"/>
              <a:t>Legislativa</a:t>
            </a:r>
          </a:p>
          <a:p>
            <a:r>
              <a:rPr lang="cs-CZ" sz="1950" b="1" dirty="0"/>
              <a:t>Finanční náročnost</a:t>
            </a:r>
          </a:p>
          <a:p>
            <a:r>
              <a:rPr lang="cs-CZ" sz="1950" b="1" dirty="0">
                <a:solidFill>
                  <a:srgbClr val="C00000"/>
                </a:solidFill>
              </a:rPr>
              <a:t>Spolupráce klinických genetiků </a:t>
            </a:r>
            <a:br>
              <a:rPr lang="cs-CZ" sz="1950" b="1" dirty="0">
                <a:solidFill>
                  <a:srgbClr val="C00000"/>
                </a:solidFill>
              </a:rPr>
            </a:br>
            <a:r>
              <a:rPr lang="cs-CZ" sz="1950" b="1" dirty="0">
                <a:solidFill>
                  <a:srgbClr val="C00000"/>
                </a:solidFill>
              </a:rPr>
              <a:t>a molekulárních biologů</a:t>
            </a:r>
          </a:p>
          <a:p>
            <a:r>
              <a:rPr lang="cs-CZ" sz="1950" b="1" dirty="0">
                <a:solidFill>
                  <a:srgbClr val="C00000"/>
                </a:solidFill>
              </a:rPr>
              <a:t>Multidisciplinární spolupráce </a:t>
            </a:r>
          </a:p>
          <a:p>
            <a:r>
              <a:rPr lang="cs-CZ" sz="1950" b="1" dirty="0">
                <a:solidFill>
                  <a:srgbClr val="C00000"/>
                </a:solidFill>
              </a:rPr>
              <a:t>Mezinárodní spolupráce</a:t>
            </a:r>
          </a:p>
          <a:p>
            <a:r>
              <a:rPr lang="cs-CZ" sz="1950" b="1" dirty="0">
                <a:solidFill>
                  <a:srgbClr val="C00000"/>
                </a:solidFill>
              </a:rPr>
              <a:t>Spolupráce s organizacemi pacientů</a:t>
            </a:r>
          </a:p>
          <a:p>
            <a:r>
              <a:rPr lang="cs-CZ" sz="1950" b="1" dirty="0">
                <a:solidFill>
                  <a:srgbClr val="C00000"/>
                </a:solidFill>
              </a:rPr>
              <a:t>Spolupráce s politickou reprezentací</a:t>
            </a:r>
          </a:p>
          <a:p>
            <a:endParaRPr lang="cs-CZ" sz="1950" b="1" dirty="0">
              <a:solidFill>
                <a:srgbClr val="A50021"/>
              </a:solidFill>
            </a:endParaRPr>
          </a:p>
          <a:p>
            <a:endParaRPr lang="cs-CZ" sz="1950" b="1" dirty="0">
              <a:solidFill>
                <a:srgbClr val="A50021"/>
              </a:solidFill>
            </a:endParaRPr>
          </a:p>
          <a:p>
            <a:endParaRPr lang="cs-CZ" sz="1800" dirty="0">
              <a:solidFill>
                <a:srgbClr val="A50021"/>
              </a:solidFill>
            </a:endParaRPr>
          </a:p>
        </p:txBody>
      </p:sp>
    </p:spTree>
    <p:extLst>
      <p:ext uri="{BB962C8B-B14F-4D97-AF65-F5344CB8AC3E}">
        <p14:creationId xmlns:p14="http://schemas.microsoft.com/office/powerpoint/2010/main" val="3731297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xmlns="" id="{C4F3239E-0034-4C6F-80D6-2AB7A8489226}"/>
              </a:ext>
            </a:extLst>
          </p:cNvPr>
          <p:cNvSpPr>
            <a:spLocks noGrp="1" noChangeArrowheads="1"/>
          </p:cNvSpPr>
          <p:nvPr>
            <p:ph type="title" idx="4294967295"/>
          </p:nvPr>
        </p:nvSpPr>
        <p:spPr/>
        <p:txBody>
          <a:bodyPr>
            <a:normAutofit/>
          </a:bodyPr>
          <a:lstStyle/>
          <a:p>
            <a:r>
              <a:rPr lang="cs-CZ" altLang="cs-CZ" sz="3200" b="1" dirty="0">
                <a:solidFill>
                  <a:srgbClr val="008000"/>
                </a:solidFill>
                <a:latin typeface="Calibri" panose="020F0502020204030204" pitchFamily="34" charset="0"/>
                <a:cs typeface="Calibri" panose="020F0502020204030204" pitchFamily="34" charset="0"/>
              </a:rPr>
              <a:t>DNA banka</a:t>
            </a:r>
          </a:p>
        </p:txBody>
      </p:sp>
      <p:sp>
        <p:nvSpPr>
          <p:cNvPr id="62467" name="Rectangle 3">
            <a:extLst>
              <a:ext uri="{FF2B5EF4-FFF2-40B4-BE49-F238E27FC236}">
                <a16:creationId xmlns:a16="http://schemas.microsoft.com/office/drawing/2014/main" xmlns="" id="{06AB4F15-8E50-4182-82E1-D1F6DDB36A69}"/>
              </a:ext>
            </a:extLst>
          </p:cNvPr>
          <p:cNvSpPr>
            <a:spLocks noGrp="1" noChangeArrowheads="1"/>
          </p:cNvSpPr>
          <p:nvPr>
            <p:ph type="body" sz="half" idx="4294967295"/>
          </p:nvPr>
        </p:nvSpPr>
        <p:spPr>
          <a:xfrm>
            <a:off x="457200" y="1700808"/>
            <a:ext cx="8432726" cy="4381500"/>
          </a:xfrm>
        </p:spPr>
        <p:txBody>
          <a:bodyPr>
            <a:normAutofit/>
          </a:bodyPr>
          <a:lstStyle/>
          <a:p>
            <a:pPr>
              <a:lnSpc>
                <a:spcPct val="80000"/>
              </a:lnSpc>
            </a:pPr>
            <a:r>
              <a:rPr lang="cs-CZ" altLang="cs-CZ" sz="2400" b="1" dirty="0">
                <a:latin typeface="Calibri" panose="020F0502020204030204" pitchFamily="34" charset="0"/>
                <a:cs typeface="Calibri" panose="020F0502020204030204" pitchFamily="34" charset="0"/>
              </a:rPr>
              <a:t>Slouží k uchování biologického materiálu, který bude možno využít v případě zavedení nových metodik, postupů či vyšetření u různých dědičných onemocnění</a:t>
            </a:r>
          </a:p>
          <a:p>
            <a:pPr>
              <a:lnSpc>
                <a:spcPct val="80000"/>
              </a:lnSpc>
            </a:pPr>
            <a:endParaRPr lang="cs-CZ" altLang="cs-CZ" sz="2400" b="1" dirty="0">
              <a:latin typeface="Calibri" panose="020F0502020204030204" pitchFamily="34" charset="0"/>
              <a:cs typeface="Calibri" panose="020F0502020204030204" pitchFamily="34" charset="0"/>
            </a:endParaRPr>
          </a:p>
          <a:p>
            <a:pPr>
              <a:lnSpc>
                <a:spcPct val="80000"/>
              </a:lnSpc>
            </a:pPr>
            <a:endParaRPr lang="cs-CZ" altLang="cs-CZ" sz="2400" b="1" dirty="0">
              <a:latin typeface="Calibri" panose="020F0502020204030204" pitchFamily="34" charset="0"/>
              <a:cs typeface="Calibri" panose="020F0502020204030204" pitchFamily="34" charset="0"/>
            </a:endParaRPr>
          </a:p>
          <a:p>
            <a:pPr>
              <a:lnSpc>
                <a:spcPct val="80000"/>
              </a:lnSpc>
            </a:pPr>
            <a:r>
              <a:rPr lang="cs-CZ" altLang="cs-CZ" sz="2400" b="1" dirty="0">
                <a:latin typeface="Calibri" panose="020F0502020204030204" pitchFamily="34" charset="0"/>
                <a:cs typeface="Calibri" panose="020F0502020204030204" pitchFamily="34" charset="0"/>
              </a:rPr>
              <a:t>Izolace a uložení DNA v DNA bance </a:t>
            </a:r>
            <a:r>
              <a:rPr lang="cs-CZ" altLang="cs-CZ" sz="2400" b="1" dirty="0">
                <a:solidFill>
                  <a:srgbClr val="C00000"/>
                </a:solidFill>
                <a:latin typeface="Calibri" panose="020F0502020204030204" pitchFamily="34" charset="0"/>
                <a:cs typeface="Calibri" panose="020F0502020204030204" pitchFamily="34" charset="0"/>
              </a:rPr>
              <a:t>se souhlasem pacienta nebo rodiny</a:t>
            </a:r>
            <a:r>
              <a:rPr lang="cs-CZ" altLang="cs-CZ" sz="2400" b="1" dirty="0">
                <a:latin typeface="Calibri" panose="020F0502020204030204" pitchFamily="34" charset="0"/>
                <a:cs typeface="Calibri" panose="020F0502020204030204" pitchFamily="34" charset="0"/>
              </a:rPr>
              <a:t> umožňuje zachování vzácného materiálu,</a:t>
            </a:r>
            <a:br>
              <a:rPr lang="cs-CZ" altLang="cs-CZ" sz="2400" b="1" dirty="0">
                <a:latin typeface="Calibri" panose="020F0502020204030204" pitchFamily="34" charset="0"/>
                <a:cs typeface="Calibri" panose="020F0502020204030204" pitchFamily="34" charset="0"/>
              </a:rPr>
            </a:br>
            <a:r>
              <a:rPr lang="cs-CZ" altLang="cs-CZ" sz="2400" b="1" dirty="0">
                <a:latin typeface="Calibri" panose="020F0502020204030204" pitchFamily="34" charset="0"/>
                <a:cs typeface="Calibri" panose="020F0502020204030204" pitchFamily="34" charset="0"/>
              </a:rPr>
              <a:t>který v budoucnu může umožnit rodinám využít diagnostické, </a:t>
            </a:r>
            <a:r>
              <a:rPr lang="cs-CZ" altLang="cs-CZ" sz="2400" b="1" dirty="0" err="1">
                <a:latin typeface="Calibri" panose="020F0502020204030204" pitchFamily="34" charset="0"/>
                <a:cs typeface="Calibri" panose="020F0502020204030204" pitchFamily="34" charset="0"/>
              </a:rPr>
              <a:t>presymptomatické</a:t>
            </a:r>
            <a:r>
              <a:rPr lang="cs-CZ" altLang="cs-CZ" sz="2400" b="1" dirty="0">
                <a:latin typeface="Calibri" panose="020F0502020204030204" pitchFamily="34" charset="0"/>
                <a:cs typeface="Calibri" panose="020F0502020204030204" pitchFamily="34" charset="0"/>
              </a:rPr>
              <a:t> či prenatální vyšetření</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4A00932-0F13-4FF4-8261-7ADFA34DF723}"/>
              </a:ext>
            </a:extLst>
          </p:cNvPr>
          <p:cNvSpPr>
            <a:spLocks noGrp="1"/>
          </p:cNvSpPr>
          <p:nvPr>
            <p:ph type="title"/>
          </p:nvPr>
        </p:nvSpPr>
        <p:spPr/>
        <p:txBody>
          <a:bodyPr/>
          <a:lstStyle/>
          <a:p>
            <a:r>
              <a:rPr lang="cs-CZ" sz="3200" b="1" dirty="0">
                <a:solidFill>
                  <a:srgbClr val="006600"/>
                </a:solidFill>
              </a:rPr>
              <a:t>Genetické poradenství</a:t>
            </a:r>
            <a:endParaRPr lang="cs-CZ" sz="3200" dirty="0">
              <a:solidFill>
                <a:srgbClr val="006600"/>
              </a:solidFill>
            </a:endParaRPr>
          </a:p>
        </p:txBody>
      </p:sp>
      <p:sp>
        <p:nvSpPr>
          <p:cNvPr id="3" name="Zástupný symbol pro obsah 2">
            <a:extLst>
              <a:ext uri="{FF2B5EF4-FFF2-40B4-BE49-F238E27FC236}">
                <a16:creationId xmlns:a16="http://schemas.microsoft.com/office/drawing/2014/main" xmlns="" id="{1B79456E-C329-4314-829F-A7C5C7D4EFE1}"/>
              </a:ext>
            </a:extLst>
          </p:cNvPr>
          <p:cNvSpPr>
            <a:spLocks noGrp="1"/>
          </p:cNvSpPr>
          <p:nvPr>
            <p:ph idx="1"/>
          </p:nvPr>
        </p:nvSpPr>
        <p:spPr>
          <a:xfrm>
            <a:off x="457200" y="1417638"/>
            <a:ext cx="8229600" cy="4708525"/>
          </a:xfrm>
        </p:spPr>
        <p:txBody>
          <a:bodyPr/>
          <a:lstStyle/>
          <a:p>
            <a:r>
              <a:rPr lang="cs-CZ" sz="2800" b="1" dirty="0"/>
              <a:t>Kombinuje stanovení rizik s psychologickou </a:t>
            </a:r>
            <a:br>
              <a:rPr lang="cs-CZ" sz="2800" b="1" dirty="0"/>
            </a:br>
            <a:r>
              <a:rPr lang="cs-CZ" sz="2800" b="1" dirty="0"/>
              <a:t>a edukační činností.</a:t>
            </a:r>
          </a:p>
          <a:p>
            <a:r>
              <a:rPr lang="cs-CZ" sz="2800" b="1" dirty="0"/>
              <a:t>Vyvinulo se v novou zdravotnickou profesi.</a:t>
            </a:r>
          </a:p>
          <a:p>
            <a:r>
              <a:rPr lang="cs-CZ" sz="2800" b="1" dirty="0"/>
              <a:t>Věnuje se péči o pacienty s geneticky podmíněným onemocněním a jejich rodiny.</a:t>
            </a:r>
          </a:p>
          <a:p>
            <a:r>
              <a:rPr lang="cs-CZ" sz="2800" b="1" dirty="0"/>
              <a:t>Kromě přímého kontaktu s pacienty zajišťují kliničtí genetici potřebnou laboratorní diagnostiku, identifikují pacienty/příbuzné pacientů, u kterých </a:t>
            </a:r>
            <a:br>
              <a:rPr lang="cs-CZ" sz="2800" b="1" dirty="0"/>
            </a:br>
            <a:r>
              <a:rPr lang="cs-CZ" sz="2800" b="1" dirty="0"/>
              <a:t>je zvýšené riziko vzniku nebo přenosu geneticky podmíněného onemocnění.</a:t>
            </a:r>
          </a:p>
          <a:p>
            <a:endParaRPr lang="cs-CZ" dirty="0"/>
          </a:p>
        </p:txBody>
      </p:sp>
    </p:spTree>
    <p:extLst>
      <p:ext uri="{BB962C8B-B14F-4D97-AF65-F5344CB8AC3E}">
        <p14:creationId xmlns:p14="http://schemas.microsoft.com/office/powerpoint/2010/main" val="2433996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r>
              <a:rPr lang="cs-CZ" sz="3600" b="1" dirty="0">
                <a:solidFill>
                  <a:srgbClr val="006600"/>
                </a:solidFill>
              </a:rPr>
              <a:t>Genetická prevence</a:t>
            </a:r>
          </a:p>
        </p:txBody>
      </p:sp>
      <p:sp>
        <p:nvSpPr>
          <p:cNvPr id="40963" name="Zástupný symbol pro obsah 2"/>
          <p:cNvSpPr>
            <a:spLocks noGrp="1"/>
          </p:cNvSpPr>
          <p:nvPr>
            <p:ph idx="1"/>
          </p:nvPr>
        </p:nvSpPr>
        <p:spPr/>
        <p:txBody>
          <a:bodyPr/>
          <a:lstStyle/>
          <a:p>
            <a:r>
              <a:rPr lang="cs-CZ" sz="2800" b="1"/>
              <a:t>Genetické poradenství</a:t>
            </a:r>
          </a:p>
          <a:p>
            <a:endParaRPr lang="cs-CZ" sz="2800" b="1"/>
          </a:p>
          <a:p>
            <a:r>
              <a:rPr lang="cs-CZ" sz="2800" b="1"/>
              <a:t>Zjištění příčiny nemoci u pacienta</a:t>
            </a:r>
          </a:p>
          <a:p>
            <a:endParaRPr lang="cs-CZ" sz="2800" b="1"/>
          </a:p>
          <a:p>
            <a:r>
              <a:rPr lang="cs-CZ" sz="2800" b="1"/>
              <a:t>Presymptomatické nebo prediktivní genetické vyšetření rodinných příslušníků</a:t>
            </a:r>
          </a:p>
          <a:p>
            <a:endParaRPr lang="cs-CZ" sz="2800" b="1"/>
          </a:p>
          <a:p>
            <a:r>
              <a:rPr lang="cs-CZ" sz="2800" b="1"/>
              <a:t>Prenatální nebo preimplantační genetické vyšetření</a:t>
            </a:r>
          </a:p>
          <a:p>
            <a:endParaRPr lang="cs-CZ"/>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3200" b="1" dirty="0">
                <a:solidFill>
                  <a:srgbClr val="009900"/>
                </a:solidFill>
              </a:rPr>
              <a:t>Péče /Diagnostika / Prevence / Léčba</a:t>
            </a:r>
            <a:endParaRPr lang="cs-CZ" sz="3200" dirty="0"/>
          </a:p>
        </p:txBody>
      </p:sp>
      <p:sp>
        <p:nvSpPr>
          <p:cNvPr id="3" name="Zástupný symbol pro obsah 2"/>
          <p:cNvSpPr>
            <a:spLocks noGrp="1"/>
          </p:cNvSpPr>
          <p:nvPr>
            <p:ph idx="1"/>
          </p:nvPr>
        </p:nvSpPr>
        <p:spPr>
          <a:xfrm>
            <a:off x="277180" y="1209381"/>
            <a:ext cx="8589640" cy="5688632"/>
          </a:xfrm>
        </p:spPr>
        <p:txBody>
          <a:bodyPr>
            <a:normAutofit fontScale="55000" lnSpcReduction="20000"/>
          </a:bodyPr>
          <a:lstStyle/>
          <a:p>
            <a:r>
              <a:rPr lang="cs-CZ" sz="4600" b="1" dirty="0"/>
              <a:t>Stále ještě je výraznější dopad genetických analýz pro objasnění etiologie, prognózy a pro genetické poradenství v rodině (</a:t>
            </a:r>
            <a:r>
              <a:rPr lang="cs-CZ" sz="4600" b="1" dirty="0">
                <a:solidFill>
                  <a:srgbClr val="C00000"/>
                </a:solidFill>
              </a:rPr>
              <a:t>diagnostika a prevence</a:t>
            </a:r>
            <a:r>
              <a:rPr lang="cs-CZ" sz="4600" b="1" dirty="0"/>
              <a:t>). </a:t>
            </a:r>
          </a:p>
          <a:p>
            <a:endParaRPr lang="cs-CZ" sz="4600" b="1" dirty="0"/>
          </a:p>
          <a:p>
            <a:r>
              <a:rPr lang="cs-CZ" sz="4600" b="1" dirty="0"/>
              <a:t>Méně, nikoli však nevýznamně, se výsledky genetických testů odráží přímo v cílené personalizované terapii pacientů s geneticky podmíněnými nemocemi (</a:t>
            </a:r>
            <a:r>
              <a:rPr lang="cs-CZ" sz="4600" b="1" dirty="0">
                <a:solidFill>
                  <a:srgbClr val="C00000"/>
                </a:solidFill>
              </a:rPr>
              <a:t>léčba</a:t>
            </a:r>
            <a:r>
              <a:rPr lang="cs-CZ" sz="4600" b="1" dirty="0"/>
              <a:t>). </a:t>
            </a:r>
          </a:p>
          <a:p>
            <a:endParaRPr lang="cs-CZ" sz="4600" b="1" dirty="0"/>
          </a:p>
          <a:p>
            <a:r>
              <a:rPr lang="cs-CZ" sz="4600" b="1" dirty="0"/>
              <a:t>Neléčíme nemoc, ale pacienta, který má unikátní příčinu nemoci.  </a:t>
            </a:r>
          </a:p>
          <a:p>
            <a:endParaRPr lang="cs-CZ" sz="4600" b="1" dirty="0"/>
          </a:p>
          <a:p>
            <a:r>
              <a:rPr lang="cs-CZ" sz="4600" b="1" dirty="0"/>
              <a:t>U dědičných onemocnění je třeba vždy zvážit i etické aspekty spojené s touto problematikou – prenatální a </a:t>
            </a:r>
            <a:r>
              <a:rPr lang="cs-CZ" sz="4600" b="1" dirty="0" err="1"/>
              <a:t>preimplantační</a:t>
            </a:r>
            <a:r>
              <a:rPr lang="cs-CZ" sz="4600" b="1" dirty="0"/>
              <a:t> genetická diagnostika. </a:t>
            </a:r>
          </a:p>
          <a:p>
            <a:endParaRPr lang="cs-CZ" sz="4600" b="1" dirty="0">
              <a:solidFill>
                <a:srgbClr val="C00000"/>
              </a:solidFill>
            </a:endParaRPr>
          </a:p>
        </p:txBody>
      </p:sp>
    </p:spTree>
    <p:extLst>
      <p:ext uri="{BB962C8B-B14F-4D97-AF65-F5344CB8AC3E}">
        <p14:creationId xmlns:p14="http://schemas.microsoft.com/office/powerpoint/2010/main" val="3319300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Nadpis 1"/>
          <p:cNvSpPr>
            <a:spLocks noGrp="1"/>
          </p:cNvSpPr>
          <p:nvPr>
            <p:ph type="title"/>
          </p:nvPr>
        </p:nvSpPr>
        <p:spPr>
          <a:xfrm>
            <a:off x="0" y="0"/>
            <a:ext cx="9144000" cy="857250"/>
          </a:xfrm>
        </p:spPr>
        <p:txBody>
          <a:bodyPr/>
          <a:lstStyle/>
          <a:p>
            <a:pPr eaLnBrk="1" hangingPunct="1">
              <a:defRPr/>
            </a:pPr>
            <a:r>
              <a:rPr lang="cs-CZ" sz="3600" b="1" dirty="0">
                <a:solidFill>
                  <a:srgbClr val="006600"/>
                </a:solidFill>
                <a:latin typeface="+mn-lt"/>
              </a:rPr>
              <a:t>Lékařská genetika</a:t>
            </a:r>
          </a:p>
        </p:txBody>
      </p:sp>
      <p:sp>
        <p:nvSpPr>
          <p:cNvPr id="39939" name="Zástupný symbol pro obsah 2"/>
          <p:cNvSpPr>
            <a:spLocks noGrp="1"/>
          </p:cNvSpPr>
          <p:nvPr>
            <p:ph idx="1"/>
          </p:nvPr>
        </p:nvSpPr>
        <p:spPr>
          <a:xfrm>
            <a:off x="142875" y="765175"/>
            <a:ext cx="8858250" cy="5878513"/>
          </a:xfrm>
        </p:spPr>
        <p:txBody>
          <a:bodyPr/>
          <a:lstStyle/>
          <a:p>
            <a:pPr eaLnBrk="1" hangingPunct="1"/>
            <a:r>
              <a:rPr lang="cs-CZ" sz="2400" b="1" dirty="0"/>
              <a:t>Konzultace s klinickým genetikem</a:t>
            </a:r>
          </a:p>
          <a:p>
            <a:pPr eaLnBrk="1" hangingPunct="1"/>
            <a:r>
              <a:rPr lang="cs-CZ" sz="2400" b="1" dirty="0">
                <a:solidFill>
                  <a:srgbClr val="C00000"/>
                </a:solidFill>
              </a:rPr>
              <a:t>Stanovení přesné klinické diagnosy</a:t>
            </a:r>
            <a:r>
              <a:rPr lang="cs-CZ" sz="2400" b="1" dirty="0"/>
              <a:t> (ve spolupráci s dalšími odborníky)</a:t>
            </a:r>
          </a:p>
          <a:p>
            <a:pPr eaLnBrk="1" hangingPunct="1">
              <a:lnSpc>
                <a:spcPct val="70000"/>
              </a:lnSpc>
            </a:pPr>
            <a:r>
              <a:rPr lang="cs-CZ" sz="2400" b="1" dirty="0">
                <a:solidFill>
                  <a:srgbClr val="009900"/>
                </a:solidFill>
              </a:rPr>
              <a:t>Potvrzení klinické diagnosy na „molekulární úrovni“ </a:t>
            </a:r>
            <a:r>
              <a:rPr lang="cs-CZ" sz="2400" b="1" dirty="0"/>
              <a:t>(analýza cytogenetická, analýza DNA)</a:t>
            </a:r>
          </a:p>
          <a:p>
            <a:pPr eaLnBrk="1" hangingPunct="1">
              <a:lnSpc>
                <a:spcPct val="70000"/>
              </a:lnSpc>
            </a:pPr>
            <a:endParaRPr lang="cs-CZ" sz="2400" b="1" dirty="0"/>
          </a:p>
          <a:p>
            <a:pPr eaLnBrk="1" hangingPunct="1">
              <a:lnSpc>
                <a:spcPct val="70000"/>
              </a:lnSpc>
            </a:pPr>
            <a:r>
              <a:rPr lang="cs-CZ" sz="2400" b="1" dirty="0"/>
              <a:t>Genetická prognóza pro rodinu:</a:t>
            </a:r>
          </a:p>
          <a:p>
            <a:pPr eaLnBrk="1" hangingPunct="1">
              <a:lnSpc>
                <a:spcPct val="70000"/>
              </a:lnSpc>
            </a:pPr>
            <a:r>
              <a:rPr lang="cs-CZ" sz="2400" b="1" dirty="0">
                <a:solidFill>
                  <a:srgbClr val="C00000"/>
                </a:solidFill>
              </a:rPr>
              <a:t>Je riziko opakování stejné nemoci v rodině?!</a:t>
            </a:r>
          </a:p>
          <a:p>
            <a:pPr eaLnBrk="1" hangingPunct="1">
              <a:lnSpc>
                <a:spcPct val="70000"/>
              </a:lnSpc>
            </a:pPr>
            <a:r>
              <a:rPr lang="cs-CZ" sz="2400" b="1" dirty="0">
                <a:solidFill>
                  <a:srgbClr val="C00000"/>
                </a:solidFill>
              </a:rPr>
              <a:t>Kteří příbuzní mají riziko opakování stejné nemoci.</a:t>
            </a:r>
          </a:p>
          <a:p>
            <a:pPr eaLnBrk="1" hangingPunct="1">
              <a:lnSpc>
                <a:spcPct val="70000"/>
              </a:lnSpc>
            </a:pPr>
            <a:r>
              <a:rPr lang="cs-CZ" sz="2400" b="1" dirty="0">
                <a:solidFill>
                  <a:srgbClr val="C00000"/>
                </a:solidFill>
              </a:rPr>
              <a:t>Kterým příbuzným můžeme doporučit genetické poradenství </a:t>
            </a:r>
            <a:br>
              <a:rPr lang="cs-CZ" sz="2400" b="1" dirty="0">
                <a:solidFill>
                  <a:srgbClr val="C00000"/>
                </a:solidFill>
              </a:rPr>
            </a:br>
            <a:r>
              <a:rPr lang="cs-CZ" sz="2400" b="1" dirty="0">
                <a:solidFill>
                  <a:srgbClr val="C00000"/>
                </a:solidFill>
              </a:rPr>
              <a:t>a genetická vyšetření?</a:t>
            </a:r>
          </a:p>
          <a:p>
            <a:pPr eaLnBrk="1" hangingPunct="1">
              <a:lnSpc>
                <a:spcPct val="70000"/>
              </a:lnSpc>
            </a:pPr>
            <a:r>
              <a:rPr lang="cs-CZ" sz="2400" b="1" dirty="0">
                <a:solidFill>
                  <a:srgbClr val="C00000"/>
                </a:solidFill>
              </a:rPr>
              <a:t>Umíme snížit riziko opakování nemoci v rodině? Jak?</a:t>
            </a:r>
          </a:p>
          <a:p>
            <a:pPr eaLnBrk="1" hangingPunct="1">
              <a:lnSpc>
                <a:spcPct val="70000"/>
              </a:lnSpc>
            </a:pPr>
            <a:endParaRPr lang="cs-CZ" sz="2400" b="1" dirty="0">
              <a:solidFill>
                <a:srgbClr val="C00000"/>
              </a:solidFill>
            </a:endParaRPr>
          </a:p>
          <a:p>
            <a:pPr eaLnBrk="1" hangingPunct="1">
              <a:lnSpc>
                <a:spcPct val="70000"/>
              </a:lnSpc>
            </a:pPr>
            <a:r>
              <a:rPr lang="cs-CZ" sz="2400" b="1" dirty="0"/>
              <a:t>Nedirektivní postup – nabízíme rodině možnosti vyšetření</a:t>
            </a:r>
          </a:p>
          <a:p>
            <a:pPr eaLnBrk="1" hangingPunct="1">
              <a:lnSpc>
                <a:spcPct val="70000"/>
              </a:lnSpc>
            </a:pPr>
            <a:r>
              <a:rPr lang="cs-CZ" sz="2400" b="1" dirty="0"/>
              <a:t>Maximum informací</a:t>
            </a:r>
          </a:p>
          <a:p>
            <a:pPr eaLnBrk="1" hangingPunct="1">
              <a:lnSpc>
                <a:spcPct val="70000"/>
              </a:lnSpc>
            </a:pPr>
            <a:r>
              <a:rPr lang="cs-CZ" sz="2400" b="1" dirty="0"/>
              <a:t>Postup volí vždy rodina, genetik informuje a pomáhá realizovat vybraná vyšetření.</a:t>
            </a:r>
          </a:p>
          <a:p>
            <a:pPr eaLnBrk="1" hangingPunct="1">
              <a:lnSpc>
                <a:spcPct val="70000"/>
              </a:lnSpc>
            </a:pPr>
            <a:endParaRPr lang="cs-CZ" sz="2400" b="1" dirty="0">
              <a:solidFill>
                <a:srgbClr val="000000"/>
              </a:solidFill>
            </a:endParaRPr>
          </a:p>
          <a:p>
            <a:pPr eaLnBrk="1" hangingPunct="1">
              <a:lnSpc>
                <a:spcPct val="70000"/>
              </a:lnSpc>
              <a:buFont typeface="Arial" charset="0"/>
              <a:buNone/>
            </a:pPr>
            <a:endParaRPr lang="cs-CZ" sz="2400" b="1" u="sng" dirty="0">
              <a:latin typeface="Comic Sans MS" pitchFamily="66" charset="0"/>
            </a:endParaRPr>
          </a:p>
          <a:p>
            <a:pPr eaLnBrk="1" hangingPunct="1">
              <a:lnSpc>
                <a:spcPct val="80000"/>
              </a:lnSpc>
            </a:pPr>
            <a:endParaRPr lang="cs-CZ" sz="2000" dirty="0"/>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sz="3600" b="1" dirty="0">
                <a:solidFill>
                  <a:srgbClr val="006600"/>
                </a:solidFill>
              </a:rPr>
              <a:t>Preventivní programy</a:t>
            </a:r>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Nadpis 1"/>
          <p:cNvSpPr>
            <a:spLocks noGrp="1"/>
          </p:cNvSpPr>
          <p:nvPr>
            <p:ph type="title" idx="4294967295"/>
          </p:nvPr>
        </p:nvSpPr>
        <p:spPr bwMode="auto">
          <a:xfrm>
            <a:off x="1763688" y="404664"/>
            <a:ext cx="2589610" cy="803672"/>
          </a:xfrm>
          <a:prstGeom prst="rect">
            <a:avLst/>
          </a:prstGeom>
          <a:solidFill>
            <a:srgbClr val="FFFFFF"/>
          </a:solidFill>
          <a:ln>
            <a:miter lim="800000"/>
            <a:headEnd/>
            <a:tailEnd/>
          </a:ln>
        </p:spPr>
        <p:txBody>
          <a:bodyPr anchor="ctr"/>
          <a:lstStyle/>
          <a:p>
            <a:pPr eaLnBrk="1" hangingPunct="1"/>
            <a:r>
              <a:rPr lang="cs-CZ" sz="3200" b="1" dirty="0">
                <a:solidFill>
                  <a:srgbClr val="006600"/>
                </a:solidFill>
                <a:latin typeface="+mn-lt"/>
              </a:rPr>
              <a:t>Legislativa</a:t>
            </a:r>
          </a:p>
        </p:txBody>
      </p:sp>
      <p:sp>
        <p:nvSpPr>
          <p:cNvPr id="100354" name="Zástupný symbol pro obsah 2"/>
          <p:cNvSpPr>
            <a:spLocks noGrp="1"/>
          </p:cNvSpPr>
          <p:nvPr>
            <p:ph idx="4294967295"/>
          </p:nvPr>
        </p:nvSpPr>
        <p:spPr bwMode="auto">
          <a:xfrm>
            <a:off x="395536" y="1412776"/>
            <a:ext cx="8352928" cy="4018360"/>
          </a:xfrm>
          <a:prstGeom prst="rect">
            <a:avLst/>
          </a:prstGeom>
          <a:solidFill>
            <a:srgbClr val="FFFFFF"/>
          </a:solidFill>
          <a:ln>
            <a:miter lim="800000"/>
            <a:headEnd/>
            <a:tailEnd/>
          </a:ln>
        </p:spPr>
        <p:txBody>
          <a:bodyPr/>
          <a:lstStyle/>
          <a:p>
            <a:pPr eaLnBrk="1" hangingPunct="1">
              <a:lnSpc>
                <a:spcPct val="90000"/>
              </a:lnSpc>
            </a:pPr>
            <a:r>
              <a:rPr lang="cs-CZ" sz="2800" b="1" dirty="0">
                <a:solidFill>
                  <a:srgbClr val="A50021"/>
                </a:solidFill>
              </a:rPr>
              <a:t>Zákon 372/2011</a:t>
            </a:r>
          </a:p>
          <a:p>
            <a:pPr eaLnBrk="1" hangingPunct="1">
              <a:lnSpc>
                <a:spcPct val="90000"/>
              </a:lnSpc>
            </a:pPr>
            <a:r>
              <a:rPr lang="cs-CZ" sz="2800" b="1" dirty="0"/>
              <a:t>Zákon o zdravotních službách a podmínkách jejich poskytování (zákon o zdravotních službách)</a:t>
            </a:r>
          </a:p>
          <a:p>
            <a:pPr eaLnBrk="1" hangingPunct="1">
              <a:lnSpc>
                <a:spcPct val="90000"/>
              </a:lnSpc>
            </a:pPr>
            <a:r>
              <a:rPr lang="cs-CZ" sz="2800" b="1" dirty="0">
                <a:solidFill>
                  <a:srgbClr val="A50021"/>
                </a:solidFill>
              </a:rPr>
              <a:t>Zákon 373/2011</a:t>
            </a:r>
          </a:p>
          <a:p>
            <a:pPr eaLnBrk="1" hangingPunct="1">
              <a:lnSpc>
                <a:spcPct val="90000"/>
              </a:lnSpc>
            </a:pPr>
            <a:r>
              <a:rPr lang="cs-CZ" sz="2800" b="1" dirty="0"/>
              <a:t>Zákon o specifických zdravotních službách</a:t>
            </a:r>
          </a:p>
          <a:p>
            <a:pPr eaLnBrk="1" hangingPunct="1">
              <a:lnSpc>
                <a:spcPct val="90000"/>
              </a:lnSpc>
            </a:pPr>
            <a:r>
              <a:rPr lang="cs-CZ" sz="2800" b="1" dirty="0">
                <a:solidFill>
                  <a:srgbClr val="A50021"/>
                </a:solidFill>
              </a:rPr>
              <a:t>Úmluva o lidských právech a biomedicíně</a:t>
            </a:r>
            <a:r>
              <a:rPr lang="cs-CZ" sz="2800" b="1" dirty="0">
                <a:solidFill>
                  <a:srgbClr val="C00000"/>
                </a:solidFill>
              </a:rPr>
              <a:t> </a:t>
            </a:r>
            <a:br>
              <a:rPr lang="cs-CZ" sz="2800" b="1" dirty="0">
                <a:solidFill>
                  <a:srgbClr val="C00000"/>
                </a:solidFill>
              </a:rPr>
            </a:br>
            <a:r>
              <a:rPr lang="cs-CZ" sz="2800" b="1" dirty="0"/>
              <a:t>z roku 1996 (96/2006 Sb.)</a:t>
            </a:r>
          </a:p>
          <a:p>
            <a:pPr eaLnBrk="1" hangingPunct="1">
              <a:lnSpc>
                <a:spcPct val="90000"/>
              </a:lnSpc>
            </a:pPr>
            <a:r>
              <a:rPr lang="cs-CZ" sz="2800" b="1" dirty="0">
                <a:solidFill>
                  <a:srgbClr val="A50021"/>
                </a:solidFill>
              </a:rPr>
              <a:t>Doporučení odborných společností</a:t>
            </a:r>
          </a:p>
          <a:p>
            <a:pPr eaLnBrk="1" hangingPunct="1">
              <a:lnSpc>
                <a:spcPct val="90000"/>
              </a:lnSpc>
            </a:pPr>
            <a:r>
              <a:rPr lang="cs-CZ" sz="2800" b="1" dirty="0"/>
              <a:t>www.slg.cz</a:t>
            </a:r>
          </a:p>
        </p:txBody>
      </p:sp>
    </p:spTree>
    <p:extLst>
      <p:ext uri="{BB962C8B-B14F-4D97-AF65-F5344CB8AC3E}">
        <p14:creationId xmlns:p14="http://schemas.microsoft.com/office/powerpoint/2010/main" val="2070167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xmlns="" id="{A4761285-A0C9-4D1C-B2A3-B9665720AD1C}"/>
              </a:ext>
            </a:extLst>
          </p:cNvPr>
          <p:cNvSpPr>
            <a:spLocks noGrp="1"/>
          </p:cNvSpPr>
          <p:nvPr>
            <p:ph type="title"/>
          </p:nvPr>
        </p:nvSpPr>
        <p:spPr>
          <a:xfrm>
            <a:off x="173182" y="260648"/>
            <a:ext cx="8762999" cy="1393239"/>
          </a:xfrm>
        </p:spPr>
        <p:txBody>
          <a:bodyPr>
            <a:noAutofit/>
          </a:bodyPr>
          <a:lstStyle/>
          <a:p>
            <a:r>
              <a:rPr lang="cs-CZ" sz="3200" b="1" dirty="0">
                <a:solidFill>
                  <a:srgbClr val="006600"/>
                </a:solidFill>
                <a:latin typeface="+mn-lt"/>
              </a:rPr>
              <a:t>Zákon o specifických zdravotních službách 373/2011 v akt. znění, oddíl 6, §28</a:t>
            </a:r>
            <a:endParaRPr lang="cs-CZ" sz="3200" dirty="0">
              <a:solidFill>
                <a:srgbClr val="006600"/>
              </a:solidFill>
              <a:latin typeface="+mn-lt"/>
            </a:endParaRPr>
          </a:p>
        </p:txBody>
      </p:sp>
      <p:sp>
        <p:nvSpPr>
          <p:cNvPr id="4" name="Zástupný symbol pro obsah 3">
            <a:extLst>
              <a:ext uri="{FF2B5EF4-FFF2-40B4-BE49-F238E27FC236}">
                <a16:creationId xmlns:a16="http://schemas.microsoft.com/office/drawing/2014/main" xmlns="" id="{073CDF4D-B7F4-4ADE-8EE6-31FB305D0685}"/>
              </a:ext>
            </a:extLst>
          </p:cNvPr>
          <p:cNvSpPr>
            <a:spLocks noGrp="1"/>
          </p:cNvSpPr>
          <p:nvPr>
            <p:ph idx="1"/>
          </p:nvPr>
        </p:nvSpPr>
        <p:spPr>
          <a:xfrm>
            <a:off x="270163" y="1833995"/>
            <a:ext cx="8666018" cy="4073237"/>
          </a:xfrm>
        </p:spPr>
        <p:txBody>
          <a:bodyPr>
            <a:normAutofit fontScale="70000" lnSpcReduction="20000"/>
          </a:bodyPr>
          <a:lstStyle/>
          <a:p>
            <a:pPr marL="0" indent="0">
              <a:buNone/>
            </a:pPr>
            <a:r>
              <a:rPr lang="cs-CZ" sz="2550" b="1" dirty="0"/>
              <a:t>Znalost základních genetických zákonitostí je nezpochybnitelnou nutností pro lékaře libovolné specializace. Spolupráce kliniků všech medicínských oborů s lékaři se specializací v lékařské genetice je v moderní medicíně standardním postupem ukotveným i v české legislativě:    </a:t>
            </a:r>
          </a:p>
          <a:p>
            <a:pPr marL="0" indent="0">
              <a:buNone/>
            </a:pPr>
            <a:endParaRPr lang="cs-CZ" sz="2550" b="1" dirty="0"/>
          </a:p>
          <a:p>
            <a:r>
              <a:rPr lang="cs-CZ" sz="2550" b="1" i="1" dirty="0">
                <a:solidFill>
                  <a:srgbClr val="C00000"/>
                </a:solidFill>
              </a:rPr>
              <a:t>„Pokud lze z genetického laboratorního vyšetření předpokládat diagnostický závěr, podle něhož lze očekávat závažný medicínský dopad na zdraví embrya, plodu nebo vyšetřované osoby, včetně budoucích generací, nebo na zdraví jejich geneticky příbuzných osob, poskytovatel vždy doporučí genetické poradenství lékařem se specializovanou způsobilostí v oboru lékařská genetika, a to před a po vyšetření. Genetické poradenství podle věty první poskytovatel doporučí rodičům embrya nebo plodu, zákonnému zástupci nebo opatrovníkovi vyšetřované osoby, vyšetřované osobě a dotčeným geneticky příbuzným osobám. </a:t>
            </a:r>
            <a:endParaRPr lang="cs-CZ" sz="2550" b="1" dirty="0">
              <a:solidFill>
                <a:srgbClr val="C00000"/>
              </a:solidFill>
            </a:endParaRPr>
          </a:p>
          <a:p>
            <a:r>
              <a:rPr lang="cs-CZ" sz="2550" b="1" i="1" dirty="0"/>
              <a:t>Pokud je cílem genetického laboratorního vyšetření analýza získaných somatických změn </a:t>
            </a:r>
            <a:br>
              <a:rPr lang="cs-CZ" sz="2550" b="1" i="1" dirty="0"/>
            </a:br>
            <a:r>
              <a:rPr lang="cs-CZ" sz="2550" b="1" i="1" dirty="0"/>
              <a:t>v lidském genomu, není nutné provádět genetické poradenství lékařem se specializovanou způsobilostí v oboru lékařská genetika.“</a:t>
            </a:r>
            <a:r>
              <a:rPr lang="cs-CZ" sz="2550" b="1" dirty="0"/>
              <a:t> </a:t>
            </a:r>
          </a:p>
        </p:txBody>
      </p:sp>
    </p:spTree>
    <p:extLst>
      <p:ext uri="{BB962C8B-B14F-4D97-AF65-F5344CB8AC3E}">
        <p14:creationId xmlns:p14="http://schemas.microsoft.com/office/powerpoint/2010/main" val="4185260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solidFill>
                  <a:srgbClr val="006600"/>
                </a:solidFill>
              </a:rPr>
              <a:t>Lékařská genetika</a:t>
            </a:r>
          </a:p>
        </p:txBody>
      </p:sp>
      <p:sp>
        <p:nvSpPr>
          <p:cNvPr id="3" name="Zástupný symbol pro obsah 2"/>
          <p:cNvSpPr>
            <a:spLocks noGrp="1"/>
          </p:cNvSpPr>
          <p:nvPr>
            <p:ph idx="1"/>
          </p:nvPr>
        </p:nvSpPr>
        <p:spPr>
          <a:xfrm>
            <a:off x="323528" y="1268760"/>
            <a:ext cx="8568952" cy="5112568"/>
          </a:xfrm>
        </p:spPr>
        <p:txBody>
          <a:bodyPr/>
          <a:lstStyle/>
          <a:p>
            <a:pPr eaLnBrk="0" hangingPunct="0"/>
            <a:r>
              <a:rPr lang="cs-CZ" b="1" dirty="0">
                <a:latin typeface="Calibri" pitchFamily="34" charset="0"/>
              </a:rPr>
              <a:t>Hlavním cílem genetické konzultace je pomoci rodině porozumět a vyrovnat se </a:t>
            </a:r>
            <a:br>
              <a:rPr lang="cs-CZ" b="1" dirty="0">
                <a:latin typeface="Calibri" pitchFamily="34" charset="0"/>
              </a:rPr>
            </a:br>
            <a:r>
              <a:rPr lang="cs-CZ" b="1" dirty="0">
                <a:latin typeface="Calibri" pitchFamily="34" charset="0"/>
              </a:rPr>
              <a:t>s genetickým onemocněním.</a:t>
            </a:r>
          </a:p>
          <a:p>
            <a:pPr eaLnBrk="0" hangingPunct="0"/>
            <a:endParaRPr lang="cs-CZ" b="1" dirty="0">
              <a:latin typeface="Calibri" pitchFamily="34" charset="0"/>
            </a:endParaRPr>
          </a:p>
          <a:p>
            <a:pPr eaLnBrk="0" hangingPunct="0"/>
            <a:r>
              <a:rPr lang="cs-CZ" b="1" dirty="0">
                <a:latin typeface="Calibri" pitchFamily="34" charset="0"/>
              </a:rPr>
              <a:t>Lékařská genetika může nabídnout preventivní postupy, které mohou snížit riziko narození dítěte s geneticky podmíněným onemocněním.</a:t>
            </a:r>
          </a:p>
          <a:p>
            <a:pPr eaLnBrk="0" hangingPunct="0"/>
            <a:r>
              <a:rPr lang="cs-CZ" b="1" dirty="0">
                <a:latin typeface="Calibri" pitchFamily="34" charset="0"/>
              </a:rPr>
              <a:t>Většinou můžeme zasáhnout až v prevenci opakovaného výskytu onemocnění v rodině, ale ne vždy je tomu tak. </a:t>
            </a:r>
          </a:p>
          <a:p>
            <a:pPr eaLnBrk="0" hangingPunct="0"/>
            <a:endParaRPr lang="cs-CZ" b="1" dirty="0">
              <a:latin typeface="Calibri" pitchFamily="34" charset="0"/>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Nadpis 1"/>
          <p:cNvSpPr>
            <a:spLocks noGrp="1"/>
          </p:cNvSpPr>
          <p:nvPr>
            <p:ph type="title"/>
          </p:nvPr>
        </p:nvSpPr>
        <p:spPr>
          <a:xfrm>
            <a:off x="457200" y="260350"/>
            <a:ext cx="8229600" cy="739775"/>
          </a:xfrm>
        </p:spPr>
        <p:txBody>
          <a:bodyPr/>
          <a:lstStyle/>
          <a:p>
            <a:pPr eaLnBrk="1" hangingPunct="1">
              <a:defRPr/>
            </a:pPr>
            <a:r>
              <a:rPr lang="cs-CZ" sz="3600" b="1" dirty="0">
                <a:solidFill>
                  <a:srgbClr val="009900"/>
                </a:solidFill>
                <a:latin typeface="+mn-lt"/>
              </a:rPr>
              <a:t>Lékařská genetika</a:t>
            </a:r>
          </a:p>
        </p:txBody>
      </p:sp>
      <p:sp>
        <p:nvSpPr>
          <p:cNvPr id="9219" name="Zástupný symbol pro obsah 2"/>
          <p:cNvSpPr>
            <a:spLocks noGrp="1"/>
          </p:cNvSpPr>
          <p:nvPr>
            <p:ph idx="1"/>
          </p:nvPr>
        </p:nvSpPr>
        <p:spPr>
          <a:xfrm>
            <a:off x="142875" y="1628775"/>
            <a:ext cx="8786813" cy="5086350"/>
          </a:xfrm>
        </p:spPr>
        <p:txBody>
          <a:bodyPr/>
          <a:lstStyle/>
          <a:p>
            <a:pPr eaLnBrk="1" hangingPunct="1">
              <a:lnSpc>
                <a:spcPct val="80000"/>
              </a:lnSpc>
            </a:pPr>
            <a:endParaRPr lang="cs-CZ" sz="2200" b="1">
              <a:latin typeface="Comic Sans MS" pitchFamily="66" charset="0"/>
            </a:endParaRPr>
          </a:p>
          <a:p>
            <a:pPr eaLnBrk="1" hangingPunct="1">
              <a:lnSpc>
                <a:spcPct val="80000"/>
              </a:lnSpc>
            </a:pPr>
            <a:r>
              <a:rPr lang="cs-CZ" sz="2800" b="1"/>
              <a:t>Je-li choroba dědičná, přistupuje další rozměr: potřeba informovat ostatní členy rodiny o jejich riziku </a:t>
            </a:r>
            <a:br>
              <a:rPr lang="cs-CZ" sz="2800" b="1"/>
            </a:br>
            <a:r>
              <a:rPr lang="cs-CZ" sz="2800" b="1">
                <a:solidFill>
                  <a:srgbClr val="C00000"/>
                </a:solidFill>
              </a:rPr>
              <a:t>a o možnostech, jak toto riziko modifikovat.</a:t>
            </a:r>
          </a:p>
          <a:p>
            <a:pPr eaLnBrk="1" hangingPunct="1">
              <a:lnSpc>
                <a:spcPct val="80000"/>
              </a:lnSpc>
            </a:pPr>
            <a:endParaRPr lang="cs-CZ" sz="2800" b="1"/>
          </a:p>
          <a:p>
            <a:pPr eaLnBrk="1" hangingPunct="1">
              <a:lnSpc>
                <a:spcPct val="80000"/>
              </a:lnSpc>
            </a:pPr>
            <a:r>
              <a:rPr lang="cs-CZ" sz="2800" b="1"/>
              <a:t>Jako je specifickým znakem genetické choroby její tendence vyskytovat se v rodině opakovaně, je specifickým rysem lékařské genetiky - genetického poradenství - jeho zaměření nejen na původního pacienta, ale také na členy pacientovy rodiny, a to současné, minulé i budoucí.</a:t>
            </a:r>
          </a:p>
          <a:p>
            <a:pPr eaLnBrk="1" hangingPunct="1">
              <a:lnSpc>
                <a:spcPct val="80000"/>
              </a:lnSpc>
            </a:pPr>
            <a:endParaRPr lang="cs-CZ" sz="2400" b="1">
              <a:solidFill>
                <a:srgbClr val="33CC33"/>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idx="4294967295"/>
          </p:nvPr>
        </p:nvSpPr>
        <p:spPr>
          <a:xfrm>
            <a:off x="457200" y="0"/>
            <a:ext cx="8229600" cy="1143000"/>
          </a:xfrm>
        </p:spPr>
        <p:txBody>
          <a:bodyPr/>
          <a:lstStyle/>
          <a:p>
            <a:r>
              <a:rPr lang="cs-CZ" sz="3600" b="1" dirty="0">
                <a:solidFill>
                  <a:srgbClr val="006600"/>
                </a:solidFill>
                <a:latin typeface="Calibri" pitchFamily="34" charset="0"/>
              </a:rPr>
              <a:t>Vzácná onemocnění</a:t>
            </a:r>
          </a:p>
        </p:txBody>
      </p:sp>
      <p:sp>
        <p:nvSpPr>
          <p:cNvPr id="19459" name="Zástupný symbol pro obsah 2"/>
          <p:cNvSpPr>
            <a:spLocks noGrp="1"/>
          </p:cNvSpPr>
          <p:nvPr>
            <p:ph idx="4294967295"/>
          </p:nvPr>
        </p:nvSpPr>
        <p:spPr>
          <a:xfrm>
            <a:off x="0" y="1052737"/>
            <a:ext cx="9144000" cy="5590952"/>
          </a:xfrm>
        </p:spPr>
        <p:txBody>
          <a:bodyPr/>
          <a:lstStyle/>
          <a:p>
            <a:r>
              <a:rPr lang="cs-CZ" sz="2800" b="1" dirty="0">
                <a:latin typeface="Calibri" pitchFamily="34" charset="0"/>
              </a:rPr>
              <a:t>Vzácné onemocnění je definováno frekvencí v populaci menší než 5 pacientů na 10 000 zdravých. Pacienti se vzácným onemocněním a jejich rodiny se často nacházejí ve velmi těžké životní situaci. </a:t>
            </a:r>
          </a:p>
          <a:p>
            <a:r>
              <a:rPr lang="cs-CZ" sz="2800" b="1" dirty="0">
                <a:latin typeface="Calibri" pitchFamily="34" charset="0"/>
              </a:rPr>
              <a:t>Diagnostika těchto onemocnění vyžaduje specializované postupy a pro raritní výskyt choroby může správná diagnostika trvat několik měsíců i někdy i let. </a:t>
            </a:r>
          </a:p>
          <a:p>
            <a:r>
              <a:rPr lang="cs-CZ" sz="2800" b="1" dirty="0">
                <a:latin typeface="Calibri" pitchFamily="34" charset="0"/>
              </a:rPr>
              <a:t>Dalším závažným problémem je, že na mnohá vzácná onemocnění zatím neexistuje účinný lék. </a:t>
            </a:r>
          </a:p>
          <a:p>
            <a:r>
              <a:rPr lang="cs-CZ" sz="2800" b="1" dirty="0">
                <a:latin typeface="Calibri" pitchFamily="34" charset="0"/>
              </a:rPr>
              <a:t>Pro léčitelná vzácná onemocnění jsou léky obvykle extrémně drahé. </a:t>
            </a:r>
          </a:p>
          <a:p>
            <a:pPr>
              <a:buFontTx/>
              <a:buNone/>
            </a:pPr>
            <a:endParaRPr lang="cs-CZ" sz="2400" b="1" dirty="0">
              <a:latin typeface="Comic Sans MS" pitchFamily="66" charset="0"/>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adpis 1"/>
          <p:cNvSpPr>
            <a:spLocks noGrp="1"/>
          </p:cNvSpPr>
          <p:nvPr>
            <p:ph type="ctrTitle"/>
          </p:nvPr>
        </p:nvSpPr>
        <p:spPr bwMode="auto">
          <a:xfrm>
            <a:off x="1" y="440261"/>
            <a:ext cx="9143999" cy="563165"/>
          </a:xfrm>
          <a:noFill/>
          <a:ln>
            <a:miter lim="800000"/>
            <a:headEnd/>
            <a:tailEnd/>
          </a:ln>
        </p:spPr>
        <p:txBody>
          <a:bodyPr vert="horz" wrap="square" lIns="68580" tIns="34290" rIns="68580" bIns="34290" numCol="1" rtlCol="0" anchor="t" anchorCtr="0" compatLnSpc="1">
            <a:prstTxWarp prst="textNoShape">
              <a:avLst/>
            </a:prstTxWarp>
            <a:normAutofit/>
          </a:bodyPr>
          <a:lstStyle/>
          <a:p>
            <a:pPr eaLnBrk="1" hangingPunct="1"/>
            <a:r>
              <a:rPr lang="cs-CZ" altLang="cs-CZ" sz="3200" b="1" dirty="0">
                <a:solidFill>
                  <a:srgbClr val="006600"/>
                </a:solidFill>
                <a:latin typeface="Calibri" panose="020F0502020204030204" pitchFamily="34" charset="0"/>
                <a:cs typeface="Calibri" panose="020F0502020204030204" pitchFamily="34" charset="0"/>
              </a:rPr>
              <a:t>Vzácná onemocnění (VO)</a:t>
            </a:r>
          </a:p>
        </p:txBody>
      </p:sp>
      <p:sp>
        <p:nvSpPr>
          <p:cNvPr id="46082" name="Zástupný symbol pro číslo snímku 3"/>
          <p:cNvSpPr>
            <a:spLocks noGrp="1"/>
          </p:cNvSpPr>
          <p:nvPr>
            <p:ph type="sldNum" sz="quarter" idx="12"/>
          </p:nvPr>
        </p:nvSpPr>
        <p:spPr bwMode="auto">
          <a:noFill/>
          <a:ln>
            <a:miter lim="800000"/>
            <a:headEnd/>
            <a:tailEnd/>
          </a:ln>
        </p:spPr>
        <p:txBody>
          <a:bodyPr vert="horz" wrap="square" lIns="68580" tIns="34290" rIns="68580" bIns="34290" numCol="1" rtlCol="0" anchor="t" anchorCtr="0" compatLnSpc="1">
            <a:prstTxWarp prst="textNoShape">
              <a:avLst/>
            </a:prstTxWarp>
          </a:bodyPr>
          <a:lstStyle/>
          <a:p>
            <a:fld id="{72E03CAC-6534-4CDF-8E0A-A56E631612AC}" type="slidenum">
              <a:rPr lang="cs-CZ" smtClean="0"/>
              <a:pPr/>
              <a:t>6</a:t>
            </a:fld>
            <a:endParaRPr lang="cs-CZ"/>
          </a:p>
        </p:txBody>
      </p:sp>
      <p:sp>
        <p:nvSpPr>
          <p:cNvPr id="46083" name="Zástupný symbol pro obsah 2"/>
          <p:cNvSpPr>
            <a:spLocks noGrp="1"/>
          </p:cNvSpPr>
          <p:nvPr>
            <p:ph type="subTitle" idx="1"/>
          </p:nvPr>
        </p:nvSpPr>
        <p:spPr bwMode="auto">
          <a:xfrm>
            <a:off x="480302" y="1122058"/>
            <a:ext cx="7136390" cy="3981450"/>
          </a:xfrm>
          <a:noFill/>
          <a:ln>
            <a:miter lim="800000"/>
            <a:headEnd/>
            <a:tailEnd/>
          </a:ln>
        </p:spPr>
        <p:txBody>
          <a:bodyPr vert="horz" wrap="square" lIns="68580" tIns="34290" rIns="68580" bIns="34290" numCol="1" rtlCol="0" anchor="t" anchorCtr="0" compatLnSpc="1">
            <a:prstTxWarp prst="textNoShape">
              <a:avLst/>
            </a:prstTxWarp>
            <a:noAutofit/>
          </a:bodyPr>
          <a:lstStyle/>
          <a:p>
            <a:pPr algn="l" eaLnBrk="1" hangingPunct="1"/>
            <a:r>
              <a:rPr lang="cs-CZ" altLang="cs-CZ" sz="2400" b="1" dirty="0">
                <a:solidFill>
                  <a:schemeClr val="tx1"/>
                </a:solidFill>
              </a:rPr>
              <a:t>1/ Méně než </a:t>
            </a:r>
            <a:r>
              <a:rPr lang="cs-CZ" altLang="cs-CZ" sz="2400" b="1" dirty="0">
                <a:solidFill>
                  <a:srgbClr val="C00000"/>
                </a:solidFill>
              </a:rPr>
              <a:t>1 na 2000 </a:t>
            </a:r>
            <a:r>
              <a:rPr lang="cs-CZ" altLang="cs-CZ" sz="2400" b="1" dirty="0">
                <a:solidFill>
                  <a:schemeClr val="tx1"/>
                </a:solidFill>
              </a:rPr>
              <a:t>jedinců</a:t>
            </a:r>
          </a:p>
          <a:p>
            <a:pPr algn="l" eaLnBrk="1" hangingPunct="1"/>
            <a:r>
              <a:rPr lang="cs-CZ" altLang="cs-CZ" sz="2400" b="1" dirty="0">
                <a:solidFill>
                  <a:schemeClr val="tx1"/>
                </a:solidFill>
              </a:rPr>
              <a:t>2/ Silná genetická komponenta (až 80% všech VO)</a:t>
            </a:r>
          </a:p>
          <a:p>
            <a:pPr algn="l" eaLnBrk="1" hangingPunct="1"/>
            <a:r>
              <a:rPr lang="cs-CZ" altLang="cs-CZ" sz="2400" b="1" dirty="0">
                <a:solidFill>
                  <a:schemeClr val="tx1"/>
                </a:solidFill>
              </a:rPr>
              <a:t>3/ Nazývány „Mendelistická onemocnění“ </a:t>
            </a:r>
          </a:p>
          <a:p>
            <a:pPr algn="l" eaLnBrk="1" hangingPunct="1"/>
            <a:r>
              <a:rPr lang="cs-CZ" altLang="cs-CZ" sz="2400" b="1" dirty="0">
                <a:solidFill>
                  <a:schemeClr val="tx1"/>
                </a:solidFill>
              </a:rPr>
              <a:t>4/ časté je významné zkrácení délky života a ovlivnění kvality života</a:t>
            </a:r>
          </a:p>
          <a:p>
            <a:pPr algn="l" eaLnBrk="1" hangingPunct="1"/>
            <a:r>
              <a:rPr lang="cs-CZ" altLang="cs-CZ" sz="2400" b="1" dirty="0">
                <a:solidFill>
                  <a:schemeClr val="tx1"/>
                </a:solidFill>
              </a:rPr>
              <a:t>5/ Odhad 6000 – 8000 onemocnění, 1200 častějších, cca 20 mil. v EU27 !</a:t>
            </a:r>
          </a:p>
          <a:p>
            <a:pPr algn="l" eaLnBrk="1" hangingPunct="1"/>
            <a:r>
              <a:rPr lang="cs-CZ" altLang="cs-CZ" sz="2400" b="1" dirty="0">
                <a:solidFill>
                  <a:schemeClr val="tx1"/>
                </a:solidFill>
              </a:rPr>
              <a:t>6/ Pouze 200 je uvedeno v MKN10</a:t>
            </a:r>
          </a:p>
          <a:p>
            <a:pPr algn="l" eaLnBrk="1" hangingPunct="1"/>
            <a:r>
              <a:rPr lang="cs-CZ" altLang="cs-CZ" sz="2400" b="1" dirty="0">
                <a:solidFill>
                  <a:schemeClr val="tx1"/>
                </a:solidFill>
              </a:rPr>
              <a:t>7/ Problém 4P: </a:t>
            </a:r>
            <a:r>
              <a:rPr lang="cs-CZ" altLang="cs-CZ" sz="2400" b="1" dirty="0">
                <a:solidFill>
                  <a:srgbClr val="C00000"/>
                </a:solidFill>
              </a:rPr>
              <a:t>pomyslet, poznat, pomoci a  profinancovat </a:t>
            </a:r>
          </a:p>
          <a:p>
            <a:pPr algn="l" eaLnBrk="1" hangingPunct="1"/>
            <a:r>
              <a:rPr lang="cs-CZ" altLang="cs-CZ" sz="2400" b="1" dirty="0">
                <a:solidFill>
                  <a:schemeClr val="tx1"/>
                </a:solidFill>
              </a:rPr>
              <a:t>8/ Mezinárodní spolupráce je nezbytná (EU, USA) </a:t>
            </a:r>
          </a:p>
          <a:p>
            <a:pPr algn="l" eaLnBrk="1" hangingPunct="1"/>
            <a:endParaRPr lang="cs-CZ" altLang="cs-CZ" sz="2400" b="1" dirty="0"/>
          </a:p>
          <a:p>
            <a:pPr algn="l" eaLnBrk="1" hangingPunct="1"/>
            <a:r>
              <a:rPr lang="cs-CZ" altLang="cs-CZ" sz="2400" b="1" dirty="0">
                <a:solidFill>
                  <a:srgbClr val="C00000"/>
                </a:solidFill>
              </a:rPr>
              <a:t>Poslední únorový den – Den vzácných onemocnění</a:t>
            </a:r>
          </a:p>
        </p:txBody>
      </p:sp>
      <p:pic>
        <p:nvPicPr>
          <p:cNvPr id="7" name="Picture 2" descr="C:\DOCUME~1\Jirka\LOCALS~1\Temp\Rar$DR02.140\rdd-logo-transparent.png">
            <a:extLst>
              <a:ext uri="{FF2B5EF4-FFF2-40B4-BE49-F238E27FC236}">
                <a16:creationId xmlns:a16="http://schemas.microsoft.com/office/drawing/2014/main" xmlns="" id="{764574EA-AA22-49A4-A2F9-0EA7E9B80EDE}"/>
              </a:ext>
            </a:extLst>
          </p:cNvPr>
          <p:cNvPicPr>
            <a:picLocks noChangeAspect="1" noChangeArrowheads="1"/>
          </p:cNvPicPr>
          <p:nvPr/>
        </p:nvPicPr>
        <p:blipFill>
          <a:blip r:embed="rId3" cstate="print"/>
          <a:srcRect/>
          <a:stretch>
            <a:fillRect/>
          </a:stretch>
        </p:blipFill>
        <p:spPr bwMode="auto">
          <a:xfrm>
            <a:off x="7189147" y="4469715"/>
            <a:ext cx="1250156" cy="1200150"/>
          </a:xfrm>
          <a:prstGeom prst="rect">
            <a:avLst/>
          </a:prstGeom>
          <a:noFill/>
        </p:spPr>
      </p:pic>
    </p:spTree>
    <p:extLst>
      <p:ext uri="{BB962C8B-B14F-4D97-AF65-F5344CB8AC3E}">
        <p14:creationId xmlns:p14="http://schemas.microsoft.com/office/powerpoint/2010/main" val="340063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ovéPole 4"/>
          <p:cNvSpPr txBox="1">
            <a:spLocks noChangeArrowheads="1"/>
          </p:cNvSpPr>
          <p:nvPr/>
        </p:nvSpPr>
        <p:spPr bwMode="auto">
          <a:xfrm>
            <a:off x="3138488" y="5524501"/>
            <a:ext cx="3292312" cy="369332"/>
          </a:xfrm>
          <a:prstGeom prst="rect">
            <a:avLst/>
          </a:prstGeom>
          <a:noFill/>
          <a:ln w="9525">
            <a:noFill/>
            <a:miter lim="800000"/>
            <a:headEnd/>
            <a:tailEnd/>
          </a:ln>
        </p:spPr>
        <p:txBody>
          <a:bodyPr wrap="none">
            <a:spAutoFit/>
          </a:bodyPr>
          <a:lstStyle/>
          <a:p>
            <a:r>
              <a:rPr lang="cs-CZ" altLang="cs-CZ" b="1">
                <a:solidFill>
                  <a:srgbClr val="0070C0"/>
                </a:solidFill>
              </a:rPr>
              <a:t>www.vzacna-onemocneni.cz</a:t>
            </a:r>
          </a:p>
        </p:txBody>
      </p:sp>
    </p:spTree>
    <p:extLst>
      <p:ext uri="{BB962C8B-B14F-4D97-AF65-F5344CB8AC3E}">
        <p14:creationId xmlns:p14="http://schemas.microsoft.com/office/powerpoint/2010/main" val="491558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685800" y="0"/>
            <a:ext cx="7772400" cy="1752600"/>
          </a:xfrm>
        </p:spPr>
        <p:txBody>
          <a:bodyPr/>
          <a:lstStyle/>
          <a:p>
            <a:r>
              <a:rPr lang="cs-CZ" sz="3600" b="1" dirty="0">
                <a:solidFill>
                  <a:srgbClr val="006600"/>
                </a:solidFill>
                <a:latin typeface="+mn-lt"/>
              </a:rPr>
              <a:t>Genetické pracoviš</a:t>
            </a:r>
            <a:r>
              <a:rPr lang="cs-CZ" sz="3600" b="1" dirty="0">
                <a:solidFill>
                  <a:srgbClr val="006600"/>
                </a:solidFill>
                <a:latin typeface="Comic Sans MS" pitchFamily="66" charset="0"/>
              </a:rPr>
              <a:t>tě</a:t>
            </a:r>
            <a:endParaRPr lang="cs-CZ" sz="3600" dirty="0">
              <a:solidFill>
                <a:srgbClr val="006600"/>
              </a:solidFill>
              <a:latin typeface="Comic Sans MS" pitchFamily="66" charset="0"/>
            </a:endParaRPr>
          </a:p>
        </p:txBody>
      </p:sp>
      <p:sp>
        <p:nvSpPr>
          <p:cNvPr id="16387" name="Rectangle 3"/>
          <p:cNvSpPr>
            <a:spLocks noGrp="1" noChangeArrowheads="1"/>
          </p:cNvSpPr>
          <p:nvPr>
            <p:ph type="body" idx="4294967295"/>
          </p:nvPr>
        </p:nvSpPr>
        <p:spPr>
          <a:xfrm>
            <a:off x="0" y="1412875"/>
            <a:ext cx="9144000" cy="5445125"/>
          </a:xfrm>
        </p:spPr>
        <p:txBody>
          <a:bodyPr/>
          <a:lstStyle/>
          <a:p>
            <a:r>
              <a:rPr lang="cs-CZ" b="1" dirty="0">
                <a:solidFill>
                  <a:srgbClr val="C00000"/>
                </a:solidFill>
              </a:rPr>
              <a:t>Genetická poradna </a:t>
            </a:r>
            <a:r>
              <a:rPr lang="cs-CZ" b="1" dirty="0">
                <a:solidFill>
                  <a:srgbClr val="000000"/>
                </a:solidFill>
              </a:rPr>
              <a:t>- ambulance</a:t>
            </a:r>
          </a:p>
          <a:p>
            <a:endParaRPr lang="cs-CZ" b="1" dirty="0">
              <a:solidFill>
                <a:srgbClr val="000000"/>
              </a:solidFill>
            </a:endParaRPr>
          </a:p>
          <a:p>
            <a:r>
              <a:rPr lang="cs-CZ" b="1" dirty="0">
                <a:solidFill>
                  <a:srgbClr val="C00000"/>
                </a:solidFill>
              </a:rPr>
              <a:t>Laboratoře  cytogenetické  </a:t>
            </a:r>
            <a:r>
              <a:rPr lang="cs-CZ" b="1" dirty="0" smtClean="0">
                <a:solidFill>
                  <a:srgbClr val="000000"/>
                </a:solidFill>
              </a:rPr>
              <a:t>   </a:t>
            </a:r>
            <a:br>
              <a:rPr lang="cs-CZ" b="1" dirty="0" smtClean="0">
                <a:solidFill>
                  <a:srgbClr val="000000"/>
                </a:solidFill>
              </a:rPr>
            </a:br>
            <a:r>
              <a:rPr lang="cs-CZ" b="1" dirty="0" smtClean="0">
                <a:solidFill>
                  <a:srgbClr val="000000"/>
                </a:solidFill>
              </a:rPr>
              <a:t>(</a:t>
            </a:r>
            <a:r>
              <a:rPr lang="cs-CZ" b="1" dirty="0">
                <a:solidFill>
                  <a:srgbClr val="000000"/>
                </a:solidFill>
              </a:rPr>
              <a:t>prenatální, postnatální, </a:t>
            </a:r>
            <a:r>
              <a:rPr lang="cs-CZ" b="1" dirty="0" smtClean="0">
                <a:solidFill>
                  <a:srgbClr val="000000"/>
                </a:solidFill>
              </a:rPr>
              <a:t>molekulárně cytogenetické</a:t>
            </a:r>
            <a:r>
              <a:rPr lang="cs-CZ" b="1" dirty="0">
                <a:solidFill>
                  <a:srgbClr val="000000"/>
                </a:solidFill>
              </a:rPr>
              <a:t>, </a:t>
            </a:r>
            <a:r>
              <a:rPr lang="cs-CZ" b="1" dirty="0" err="1">
                <a:solidFill>
                  <a:srgbClr val="000000"/>
                </a:solidFill>
              </a:rPr>
              <a:t>onkocytogenetické</a:t>
            </a:r>
            <a:r>
              <a:rPr lang="cs-CZ" b="1" dirty="0">
                <a:solidFill>
                  <a:srgbClr val="000000"/>
                </a:solidFill>
              </a:rPr>
              <a:t>)</a:t>
            </a:r>
          </a:p>
          <a:p>
            <a:endParaRPr lang="cs-CZ" b="1" dirty="0">
              <a:solidFill>
                <a:srgbClr val="000000"/>
              </a:solidFill>
            </a:endParaRPr>
          </a:p>
          <a:p>
            <a:r>
              <a:rPr lang="cs-CZ" b="1" dirty="0">
                <a:solidFill>
                  <a:srgbClr val="C00000"/>
                </a:solidFill>
              </a:rPr>
              <a:t>Laboratoře DNA/RNA diagnostiky </a:t>
            </a:r>
            <a:r>
              <a:rPr lang="cs-CZ" b="1" dirty="0">
                <a:solidFill>
                  <a:srgbClr val="000000"/>
                </a:solidFill>
              </a:rPr>
              <a:t>(</a:t>
            </a:r>
            <a:r>
              <a:rPr lang="cs-CZ" b="1" dirty="0" err="1">
                <a:solidFill>
                  <a:srgbClr val="000000"/>
                </a:solidFill>
              </a:rPr>
              <a:t>monogenně</a:t>
            </a:r>
            <a:r>
              <a:rPr lang="cs-CZ" b="1" dirty="0">
                <a:solidFill>
                  <a:srgbClr val="000000"/>
                </a:solidFill>
              </a:rPr>
              <a:t> podmíněná onemocnění, </a:t>
            </a:r>
            <a:r>
              <a:rPr lang="cs-CZ" b="1" dirty="0" err="1">
                <a:solidFill>
                  <a:srgbClr val="000000"/>
                </a:solidFill>
              </a:rPr>
              <a:t>onkogenetika</a:t>
            </a:r>
            <a:r>
              <a:rPr lang="cs-CZ" b="1" dirty="0">
                <a:solidFill>
                  <a:srgbClr val="000000"/>
                </a:solidFill>
              </a:rPr>
              <a:t>, identifikace jedinců..)</a:t>
            </a:r>
          </a:p>
          <a:p>
            <a:endParaRPr lang="cs-CZ" dirty="0">
              <a:solidFill>
                <a:srgbClr val="000000"/>
              </a:solidFill>
            </a:endParaRP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685800" y="0"/>
            <a:ext cx="7772400" cy="1268413"/>
          </a:xfrm>
        </p:spPr>
        <p:txBody>
          <a:bodyPr/>
          <a:lstStyle/>
          <a:p>
            <a:r>
              <a:rPr lang="cs-CZ" sz="3600" b="1" dirty="0">
                <a:solidFill>
                  <a:srgbClr val="006600"/>
                </a:solidFill>
                <a:latin typeface="+mn-lt"/>
              </a:rPr>
              <a:t>Genetická onemocnění</a:t>
            </a:r>
            <a:endParaRPr lang="cs-CZ" sz="3600" dirty="0">
              <a:solidFill>
                <a:srgbClr val="006600"/>
              </a:solidFill>
              <a:latin typeface="+mn-lt"/>
            </a:endParaRPr>
          </a:p>
        </p:txBody>
      </p:sp>
      <p:sp>
        <p:nvSpPr>
          <p:cNvPr id="17411" name="Rectangle 3"/>
          <p:cNvSpPr>
            <a:spLocks noGrp="1" noChangeArrowheads="1"/>
          </p:cNvSpPr>
          <p:nvPr>
            <p:ph type="body" idx="4294967295"/>
          </p:nvPr>
        </p:nvSpPr>
        <p:spPr>
          <a:xfrm>
            <a:off x="0" y="1341438"/>
            <a:ext cx="8748713" cy="5516562"/>
          </a:xfrm>
          <a:noFill/>
        </p:spPr>
        <p:txBody>
          <a:bodyPr/>
          <a:lstStyle/>
          <a:p>
            <a:r>
              <a:rPr lang="cs-CZ" b="1" dirty="0">
                <a:solidFill>
                  <a:srgbClr val="000000"/>
                </a:solidFill>
                <a:latin typeface="Calibri" pitchFamily="34" charset="0"/>
              </a:rPr>
              <a:t>Vrozené chromosomové aberace</a:t>
            </a:r>
          </a:p>
          <a:p>
            <a:endParaRPr lang="cs-CZ" b="1" dirty="0">
              <a:solidFill>
                <a:srgbClr val="000000"/>
              </a:solidFill>
              <a:latin typeface="Calibri" pitchFamily="34" charset="0"/>
            </a:endParaRPr>
          </a:p>
          <a:p>
            <a:r>
              <a:rPr lang="cs-CZ" b="1" dirty="0" err="1">
                <a:solidFill>
                  <a:srgbClr val="000000"/>
                </a:solidFill>
                <a:latin typeface="Calibri" pitchFamily="34" charset="0"/>
              </a:rPr>
              <a:t>Monogenně</a:t>
            </a:r>
            <a:r>
              <a:rPr lang="cs-CZ" b="1" dirty="0">
                <a:solidFill>
                  <a:srgbClr val="000000"/>
                </a:solidFill>
                <a:latin typeface="Calibri" pitchFamily="34" charset="0"/>
              </a:rPr>
              <a:t> podmíněné nemoci</a:t>
            </a:r>
          </a:p>
          <a:p>
            <a:r>
              <a:rPr lang="cs-CZ" b="1" dirty="0">
                <a:solidFill>
                  <a:srgbClr val="000000"/>
                </a:solidFill>
                <a:latin typeface="Calibri" pitchFamily="34" charset="0"/>
              </a:rPr>
              <a:t>Mitochondriální choroby</a:t>
            </a:r>
          </a:p>
          <a:p>
            <a:pPr>
              <a:buFontTx/>
              <a:buNone/>
            </a:pPr>
            <a:endParaRPr lang="cs-CZ" b="1" dirty="0">
              <a:solidFill>
                <a:srgbClr val="000000"/>
              </a:solidFill>
              <a:latin typeface="Calibri" pitchFamily="34" charset="0"/>
            </a:endParaRPr>
          </a:p>
          <a:p>
            <a:r>
              <a:rPr lang="cs-CZ" b="1" dirty="0">
                <a:solidFill>
                  <a:srgbClr val="000000"/>
                </a:solidFill>
                <a:latin typeface="Calibri" pitchFamily="34" charset="0"/>
              </a:rPr>
              <a:t>Polygenně a multifaktoriálně – komplexně dědičná onemocnění</a:t>
            </a:r>
          </a:p>
          <a:p>
            <a:endParaRPr lang="cs-CZ" b="1" dirty="0">
              <a:solidFill>
                <a:srgbClr val="000000"/>
              </a:solidFill>
              <a:latin typeface="Comic Sans MS" pitchFamily="66" charset="0"/>
            </a:endParaRPr>
          </a:p>
          <a:p>
            <a:pPr>
              <a:buFontTx/>
              <a:buNone/>
            </a:pPr>
            <a:endParaRPr lang="cs-CZ" b="1" dirty="0">
              <a:solidFill>
                <a:srgbClr val="000000"/>
              </a:solidFill>
              <a:latin typeface="Comic Sans MS" pitchFamily="66" charset="0"/>
            </a:endParaRPr>
          </a:p>
          <a:p>
            <a:endParaRPr lang="cs-CZ" b="1" dirty="0">
              <a:latin typeface="Comic Sans MS" pitchFamily="66" charset="0"/>
            </a:endParaRPr>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S_PPT_DBNAME" val="42d5fc05-1b26-4ccf-9ac9-7926295b9549.mdb"/>
  <p:tag name="ARS_RESPONSE_PERSONNUM" val="100"/>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ags/tag11.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2.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6.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7.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8.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9.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SLIDE_DUENO" val="100"/>
  <p:tag name="ARS_SLIDE_PARTICIPANTNUM" val="10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100"/>
  <p:tag name="ARS_SLIDE_PARTICIPANTNUM" val="10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100"/>
  <p:tag name="ARS_SLIDE_PARTICIPANTNUM" val="10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100"/>
  <p:tag name="ARS_SLIDE_PARTICIPANTNUM" val="10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100"/>
  <p:tag name="ARS_SLIDE_PARTICIPANTNUM" val="10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952</Words>
  <Application>Microsoft Office PowerPoint</Application>
  <PresentationFormat>Předvádění na obrazovce (4:3)</PresentationFormat>
  <Paragraphs>270</Paragraphs>
  <Slides>36</Slides>
  <Notes>28</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Motiv sady Office</vt:lpstr>
      <vt:lpstr>Lékařská genetika Genetické poradenství</vt:lpstr>
      <vt:lpstr>Lékařská /klinická genetika</vt:lpstr>
      <vt:lpstr>Genetické poradenství</vt:lpstr>
      <vt:lpstr>Lékařská genetika</vt:lpstr>
      <vt:lpstr>Vzácná onemocnění</vt:lpstr>
      <vt:lpstr>Vzácná onemocnění (VO)</vt:lpstr>
      <vt:lpstr>Prezentace aplikace PowerPoint</vt:lpstr>
      <vt:lpstr>Genetické pracoviště</vt:lpstr>
      <vt:lpstr>Genetická onemocnění</vt:lpstr>
      <vt:lpstr>Geneticky podmíněná onemocnění</vt:lpstr>
      <vt:lpstr>Geneticky podmíněná onemocnění</vt:lpstr>
      <vt:lpstr>Geneticky podmíněná onemocnění</vt:lpstr>
      <vt:lpstr>Doporučení  ke genetickému vyšetření </vt:lpstr>
      <vt:lpstr>Genetická konzultace  Shormáždění informací</vt:lpstr>
      <vt:lpstr>Klinickogenetické vyšetření</vt:lpstr>
      <vt:lpstr>Prezentace aplikace PowerPoint</vt:lpstr>
      <vt:lpstr>Cytogenetické vyšetření</vt:lpstr>
      <vt:lpstr>Prezentace aplikace PowerPoint</vt:lpstr>
      <vt:lpstr>1869 – objev molekuly DNA - švýcarský lékař Friedrich Miescher vyizoloval DNA z bílých krvinek. Nedařilo se však vytvořit dostatečně čistý vzorek na to, aby DNA mohla být dále zkoumána.  1952 - objev dvojšroubovité struktury DNA  1953 -  poznatek byl veřejně publikován autory - objeviteli Jamesem Watsonem a Francisem Crickem  1962 - Nobelova cena </vt:lpstr>
      <vt:lpstr>PCR  polymerázová řetězová reakce Kary Banks Mullis , Nobelova cena 1993</vt:lpstr>
      <vt:lpstr>Projekt lidský genom Projekt započal v říjnu 1990. Ředitelem projektu byl nejprve James D. Watson a později se jím stal Francis Collins. V roce 2000 byla zveřejněna pracovní verze genomu a v roce 2003 pak konečná verze výsledků, které byly později podrobněji analyzovány. Paralelně k vládnímu programu probíhal od roku 1998 soukromý projekt společnosti Celera, kterou založil biolog a podnikatel Craig Venter.</vt:lpstr>
      <vt:lpstr>DNA analýza dědičných onemocnění</vt:lpstr>
      <vt:lpstr>Možnosti genetických vyšetření</vt:lpstr>
      <vt:lpstr>Prezentace aplikace PowerPoint</vt:lpstr>
      <vt:lpstr>Možnosti genetických vyšetření</vt:lpstr>
      <vt:lpstr>Náhodné a neočekávané nálezy </vt:lpstr>
      <vt:lpstr>Náhodné a neočekávané nálezy </vt:lpstr>
      <vt:lpstr>Změny v genetice   Otazníky v hlavě klinického genetika</vt:lpstr>
      <vt:lpstr>DNA banka</vt:lpstr>
      <vt:lpstr>Genetická prevence</vt:lpstr>
      <vt:lpstr>Péče /Diagnostika / Prevence / Léčba</vt:lpstr>
      <vt:lpstr>Lékařská genetika</vt:lpstr>
      <vt:lpstr>Preventivní programy</vt:lpstr>
      <vt:lpstr>Legislativa</vt:lpstr>
      <vt:lpstr>Zákon o specifických zdravotních službách 373/2011 v akt. znění, oddíl 6, §28</vt:lpstr>
      <vt:lpstr>Lékařská genetika</vt:lpstr>
    </vt:vector>
  </TitlesOfParts>
  <Company>ČLK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UZIVATEL</dc:creator>
  <cp:lastModifiedBy>Gaillyova Renata</cp:lastModifiedBy>
  <cp:revision>108</cp:revision>
  <dcterms:created xsi:type="dcterms:W3CDTF">2015-09-11T17:11:45Z</dcterms:created>
  <dcterms:modified xsi:type="dcterms:W3CDTF">2019-01-07T09:55:58Z</dcterms:modified>
</cp:coreProperties>
</file>