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260" r:id="rId3"/>
    <p:sldId id="259" r:id="rId4"/>
    <p:sldId id="261" r:id="rId5"/>
    <p:sldId id="263" r:id="rId6"/>
    <p:sldId id="264" r:id="rId7"/>
    <p:sldId id="265" r:id="rId8"/>
    <p:sldId id="274" r:id="rId9"/>
    <p:sldId id="325" r:id="rId10"/>
    <p:sldId id="326" r:id="rId11"/>
    <p:sldId id="276" r:id="rId12"/>
    <p:sldId id="324" r:id="rId13"/>
    <p:sldId id="282" r:id="rId14"/>
    <p:sldId id="327" r:id="rId15"/>
    <p:sldId id="285" r:id="rId16"/>
    <p:sldId id="329" r:id="rId17"/>
    <p:sldId id="330" r:id="rId18"/>
    <p:sldId id="283" r:id="rId19"/>
    <p:sldId id="328" r:id="rId20"/>
    <p:sldId id="284" r:id="rId21"/>
    <p:sldId id="288" r:id="rId22"/>
    <p:sldId id="331" r:id="rId23"/>
    <p:sldId id="316" r:id="rId24"/>
    <p:sldId id="332" r:id="rId25"/>
    <p:sldId id="333" r:id="rId26"/>
    <p:sldId id="334" r:id="rId27"/>
    <p:sldId id="336" r:id="rId28"/>
    <p:sldId id="337" r:id="rId29"/>
    <p:sldId id="338" r:id="rId30"/>
    <p:sldId id="340" r:id="rId31"/>
    <p:sldId id="339" r:id="rId32"/>
    <p:sldId id="335" r:id="rId33"/>
    <p:sldId id="341" r:id="rId34"/>
    <p:sldId id="342" r:id="rId35"/>
    <p:sldId id="343" r:id="rId36"/>
    <p:sldId id="344" r:id="rId37"/>
    <p:sldId id="345" r:id="rId38"/>
    <p:sldId id="347" r:id="rId39"/>
    <p:sldId id="349" r:id="rId40"/>
    <p:sldId id="289" r:id="rId41"/>
    <p:sldId id="290" r:id="rId42"/>
    <p:sldId id="317" r:id="rId43"/>
    <p:sldId id="346" r:id="rId44"/>
    <p:sldId id="351" r:id="rId45"/>
    <p:sldId id="350" r:id="rId46"/>
    <p:sldId id="352" r:id="rId4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8" autoAdjust="0"/>
    <p:restoredTop sz="9466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6B8AD5A-E207-4591-B5ED-2B01B839FD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EF754-5C22-403B-9BAF-AD8CFF9D4ADB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6C06A-42DA-4393-B0EF-66EF74CEF2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A4D8-D420-4B61-8139-31BD9C6A35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12FF-C710-438A-B045-BAC117C483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4245-E5BA-46AC-A6F2-0AC34EB0C7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C35D-5819-4CBA-921F-39A28A01D0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62B5-22DD-44BA-8003-8CDEE89181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13CF-0A03-44A8-86A1-2B14ABA280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E2F3-03C5-4BFC-A4FC-342EE66BC9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E37E-623B-4CAF-873F-D492D695F6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4F1D-7D12-4474-9223-FB7C128750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C5C4-E780-4D64-B60F-210D3CBBC8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35DDB8-58C6-4588-BD65-D55C8DA4A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Onemocnění tvrdých zubních tkání – abnormality zubů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V. </a:t>
            </a:r>
            <a:r>
              <a:rPr lang="cs-CZ" altLang="cs-CZ" dirty="0" err="1" smtClean="0"/>
              <a:t>Žampachová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I. PAÚ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Opacity skloviny</a:t>
            </a:r>
            <a:endParaRPr lang="cs-CZ" dirty="0"/>
          </a:p>
        </p:txBody>
      </p:sp>
      <p:pic>
        <p:nvPicPr>
          <p:cNvPr id="4" name="Picture 4" descr="Dsc00928 拷贝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7350" y="2078831"/>
            <a:ext cx="5829300" cy="356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990600"/>
            <a:ext cx="6470650" cy="762000"/>
          </a:xfrm>
          <a:extLst>
            <a:ext uri="{909E8E84-426E-40DD-AFC4-6F175D3DCCD1}"/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>
                <a:ea typeface="新細明體" panose="02020500000000000000" pitchFamily="18" charset="-120"/>
              </a:rPr>
              <a:t>Turner</a:t>
            </a:r>
            <a:r>
              <a:rPr lang="cs-CZ" altLang="zh-TW" sz="3600" dirty="0" smtClean="0"/>
              <a:t>ova</a:t>
            </a:r>
            <a:r>
              <a:rPr lang="en-US" altLang="zh-TW" sz="3600" dirty="0" smtClean="0">
                <a:ea typeface="新細明體" panose="02020500000000000000" pitchFamily="18" charset="-120"/>
              </a:rPr>
              <a:t> </a:t>
            </a:r>
            <a:r>
              <a:rPr lang="cs-CZ" altLang="zh-TW" sz="3600" dirty="0" smtClean="0"/>
              <a:t>h</a:t>
            </a:r>
            <a:r>
              <a:rPr lang="en-US" altLang="zh-TW" sz="3600" dirty="0" err="1" smtClean="0">
                <a:ea typeface="新細明體" panose="02020500000000000000" pitchFamily="18" charset="-120"/>
              </a:rPr>
              <a:t>ypopla</a:t>
            </a:r>
            <a:r>
              <a:rPr lang="cs-CZ" altLang="zh-TW" sz="3600" dirty="0" smtClean="0">
                <a:ea typeface="新細明體" panose="02020500000000000000" pitchFamily="18" charset="-120"/>
              </a:rPr>
              <a:t>z</a:t>
            </a:r>
            <a:r>
              <a:rPr lang="en-US" altLang="zh-TW" sz="3600" dirty="0" err="1" smtClean="0">
                <a:ea typeface="新細明體" panose="02020500000000000000" pitchFamily="18" charset="-120"/>
              </a:rPr>
              <a:t>i</a:t>
            </a:r>
            <a:r>
              <a:rPr lang="cs-CZ" altLang="zh-TW" sz="3600" dirty="0" smtClean="0"/>
              <a:t>e (zub)</a:t>
            </a:r>
            <a:endParaRPr lang="en-US" altLang="zh-TW" sz="3600" dirty="0" smtClean="0">
              <a:ea typeface="新細明體" panose="02020500000000000000" pitchFamily="18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190750"/>
            <a:ext cx="8208963" cy="4191000"/>
          </a:xfrm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i="1" dirty="0" smtClean="0">
                <a:solidFill>
                  <a:srgbClr val="FF99CC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800" i="1" dirty="0" smtClean="0">
                <a:solidFill>
                  <a:srgbClr val="EA4316"/>
                </a:solidFill>
                <a:ea typeface="新細明體" panose="02020500000000000000" pitchFamily="18" charset="-120"/>
              </a:rPr>
              <a:t>-</a:t>
            </a:r>
            <a:r>
              <a:rPr lang="cs-CZ" altLang="zh-TW" sz="2800" i="1" dirty="0" smtClean="0">
                <a:solidFill>
                  <a:srgbClr val="EA4316"/>
                </a:solidFill>
              </a:rPr>
              <a:t> </a:t>
            </a:r>
            <a:r>
              <a:rPr lang="cs-CZ" altLang="zh-TW" sz="2800" i="1" dirty="0" smtClean="0">
                <a:solidFill>
                  <a:srgbClr val="FFC000"/>
                </a:solidFill>
              </a:rPr>
              <a:t>ložiskový </a:t>
            </a:r>
            <a:r>
              <a:rPr lang="en-US" altLang="zh-TW" sz="2800" i="1" dirty="0" err="1" smtClean="0">
                <a:solidFill>
                  <a:srgbClr val="FFC000"/>
                </a:solidFill>
                <a:ea typeface="新細明體" panose="02020500000000000000" pitchFamily="18" charset="-120"/>
              </a:rPr>
              <a:t>defe</a:t>
            </a:r>
            <a:r>
              <a:rPr lang="cs-CZ" altLang="zh-TW" sz="2800" i="1" dirty="0" smtClean="0">
                <a:solidFill>
                  <a:srgbClr val="FFC000"/>
                </a:solidFill>
              </a:rPr>
              <a:t>k</a:t>
            </a:r>
            <a:r>
              <a:rPr lang="en-US" altLang="zh-TW" sz="2800" i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t </a:t>
            </a:r>
            <a:r>
              <a:rPr lang="cs-CZ" altLang="zh-TW" sz="2800" i="1" dirty="0" smtClean="0">
                <a:solidFill>
                  <a:srgbClr val="FFC000"/>
                </a:solidFill>
              </a:rPr>
              <a:t>korunky trvalého zubu</a:t>
            </a:r>
            <a:r>
              <a:rPr lang="en-US" altLang="zh-TW" sz="2800" i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 </a:t>
            </a:r>
          </a:p>
          <a:p>
            <a:pPr eaLnBrk="1" hangingPunct="1">
              <a:defRPr/>
            </a:pPr>
            <a:r>
              <a:rPr lang="cs-CZ" altLang="zh-TW" dirty="0" smtClean="0"/>
              <a:t>přechod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periapi</a:t>
            </a:r>
            <a:r>
              <a:rPr lang="cs-CZ" altLang="zh-TW" dirty="0" err="1" smtClean="0"/>
              <a:t>kálního</a:t>
            </a:r>
            <a:r>
              <a:rPr lang="cs-CZ" altLang="zh-TW" dirty="0" smtClean="0"/>
              <a:t> zánětu nebo</a:t>
            </a:r>
            <a:r>
              <a:rPr lang="en-US" altLang="zh-TW" dirty="0" smtClean="0">
                <a:ea typeface="新細明體" panose="02020500000000000000" pitchFamily="18" charset="-120"/>
              </a:rPr>
              <a:t> mechanic</a:t>
            </a:r>
            <a:r>
              <a:rPr lang="cs-CZ" altLang="zh-TW" dirty="0" err="1" smtClean="0"/>
              <a:t>kého</a:t>
            </a:r>
            <a:r>
              <a:rPr lang="en-US" altLang="zh-TW" dirty="0" smtClean="0">
                <a:ea typeface="新細明體" panose="02020500000000000000" pitchFamily="18" charset="-120"/>
              </a:rPr>
              <a:t> trauma</a:t>
            </a:r>
            <a:r>
              <a:rPr lang="cs-CZ" altLang="zh-TW" dirty="0" smtClean="0"/>
              <a:t>tu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cs-CZ" altLang="zh-TW" dirty="0" smtClean="0"/>
              <a:t>z nasedajícího mléčného zubu</a:t>
            </a:r>
          </a:p>
          <a:p>
            <a:pPr eaLnBrk="1" hangingPunct="1">
              <a:defRPr/>
            </a:pPr>
            <a:r>
              <a:rPr lang="cs-CZ" altLang="zh-TW" dirty="0" smtClean="0"/>
              <a:t>poškození zárodku trvalého zubu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cs-CZ" altLang="zh-TW" dirty="0" smtClean="0"/>
              <a:t>nejčastěji na dolních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premol</a:t>
            </a:r>
            <a:r>
              <a:rPr lang="cs-CZ" altLang="zh-TW" dirty="0" smtClean="0"/>
              <a:t>á</a:t>
            </a:r>
            <a:r>
              <a:rPr lang="en-US" altLang="zh-TW" dirty="0" smtClean="0">
                <a:ea typeface="新細明體" panose="02020500000000000000" pitchFamily="18" charset="-120"/>
              </a:rPr>
              <a:t>r</a:t>
            </a:r>
            <a:r>
              <a:rPr lang="cs-CZ" altLang="zh-TW" dirty="0" smtClean="0"/>
              <a:t>ech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anose="02020500000000000000" pitchFamily="18" charset="-120"/>
              </a:rPr>
              <a:t>Turner</a:t>
            </a:r>
            <a:r>
              <a:rPr lang="cs-CZ" altLang="zh-TW" dirty="0" smtClean="0"/>
              <a:t>ova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cs-CZ" altLang="zh-TW" dirty="0" smtClean="0"/>
              <a:t>h</a:t>
            </a:r>
            <a:r>
              <a:rPr lang="en-US" altLang="zh-TW" dirty="0" err="1" smtClean="0">
                <a:ea typeface="新細明體" panose="02020500000000000000" pitchFamily="18" charset="-120"/>
              </a:rPr>
              <a:t>ypopla</a:t>
            </a:r>
            <a:r>
              <a:rPr lang="cs-CZ" altLang="zh-TW" dirty="0" smtClean="0">
                <a:ea typeface="新細明體" panose="02020500000000000000" pitchFamily="18" charset="-120"/>
              </a:rPr>
              <a:t>z</a:t>
            </a:r>
            <a:r>
              <a:rPr lang="en-US" altLang="zh-TW" dirty="0" err="1" smtClean="0">
                <a:ea typeface="新細明體" panose="02020500000000000000" pitchFamily="18" charset="-120"/>
              </a:rPr>
              <a:t>i</a:t>
            </a:r>
            <a:r>
              <a:rPr lang="cs-CZ" altLang="zh-TW" dirty="0" smtClean="0"/>
              <a:t>e (zub)</a:t>
            </a:r>
            <a:endParaRPr lang="cs-CZ" altLang="cs-CZ" dirty="0" smtClean="0"/>
          </a:p>
        </p:txBody>
      </p:sp>
      <p:pic>
        <p:nvPicPr>
          <p:cNvPr id="23555" name="Picture 4" descr="DSC001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649413"/>
            <a:ext cx="5089525" cy="38163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Abnormální opotřebování chrupu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51577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Nebakteriální (x kaz)</a:t>
            </a:r>
          </a:p>
          <a:p>
            <a:pPr eaLnBrk="1" hangingPunct="1">
              <a:defRPr/>
            </a:pPr>
            <a:r>
              <a:rPr lang="cs-CZ" altLang="cs-CZ" dirty="0" smtClean="0"/>
              <a:t>Netraumatické (x fraktura)</a:t>
            </a:r>
          </a:p>
          <a:p>
            <a:pPr eaLnBrk="1" hangingPunct="1">
              <a:defRPr/>
            </a:pPr>
            <a:r>
              <a:rPr lang="cs-CZ" altLang="cs-CZ" dirty="0" smtClean="0"/>
              <a:t>Opotřebování skloviny: </a:t>
            </a:r>
            <a:r>
              <a:rPr lang="cs-CZ" altLang="cs-CZ" dirty="0" err="1" smtClean="0"/>
              <a:t>atrice</a:t>
            </a:r>
            <a:r>
              <a:rPr lang="cs-CZ" altLang="cs-CZ" dirty="0" smtClean="0">
                <a:solidFill>
                  <a:schemeClr val="tx2"/>
                </a:solidFill>
              </a:rPr>
              <a:t> </a:t>
            </a:r>
            <a:r>
              <a:rPr lang="cs-CZ" altLang="cs-CZ" dirty="0" smtClean="0"/>
              <a:t>(</a:t>
            </a:r>
            <a:r>
              <a:rPr lang="cs-CZ" altLang="cs-CZ" dirty="0" smtClean="0">
                <a:solidFill>
                  <a:schemeClr val="tx2"/>
                </a:solidFill>
              </a:rPr>
              <a:t>vzájemným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</a:t>
            </a:r>
            <a:r>
              <a:rPr lang="cs-CZ" altLang="cs-CZ" dirty="0" smtClean="0">
                <a:solidFill>
                  <a:schemeClr val="tx2"/>
                </a:solidFill>
              </a:rPr>
              <a:t>kontaktem</a:t>
            </a:r>
            <a:r>
              <a:rPr lang="cs-CZ" altLang="cs-CZ" dirty="0" smtClean="0"/>
              <a:t> zubů)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      abraze (</a:t>
            </a:r>
            <a:r>
              <a:rPr lang="cs-CZ" altLang="cs-CZ" dirty="0" smtClean="0">
                <a:solidFill>
                  <a:schemeClr val="tx2"/>
                </a:solidFill>
              </a:rPr>
              <a:t>cizím tělesem</a:t>
            </a:r>
            <a:r>
              <a:rPr lang="cs-CZ" altLang="cs-CZ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      eroze (</a:t>
            </a:r>
            <a:r>
              <a:rPr lang="cs-CZ" altLang="cs-CZ" dirty="0" smtClean="0">
                <a:solidFill>
                  <a:schemeClr val="tx2"/>
                </a:solidFill>
              </a:rPr>
              <a:t>chemický proces</a:t>
            </a:r>
            <a:r>
              <a:rPr lang="cs-CZ" altLang="cs-CZ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      </a:t>
            </a:r>
            <a:r>
              <a:rPr lang="cs-CZ" altLang="cs-CZ" dirty="0" err="1" smtClean="0"/>
              <a:t>abfrakce</a:t>
            </a: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Vnitřní a vnější resorpce (dentin, cement)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Atrice</a:t>
            </a:r>
            <a:r>
              <a:rPr lang="cs-CZ" altLang="cs-CZ" dirty="0" smtClean="0"/>
              <a:t> (opotřebování)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opotřebování zubu při žvýkání vzájemným kontaktem </a:t>
            </a:r>
          </a:p>
          <a:p>
            <a:r>
              <a:rPr lang="cs-CZ" dirty="0" smtClean="0"/>
              <a:t>typické kontaktní body – </a:t>
            </a:r>
            <a:r>
              <a:rPr lang="cs-CZ" dirty="0" err="1" smtClean="0"/>
              <a:t>incizální</a:t>
            </a:r>
            <a:r>
              <a:rPr lang="cs-CZ" dirty="0" smtClean="0"/>
              <a:t> hrany, okluzní a aproximální plošky</a:t>
            </a:r>
          </a:p>
          <a:p>
            <a:r>
              <a:rPr lang="cs-CZ" dirty="0" smtClean="0"/>
              <a:t>zkrácení korunky, zmenšení dřeňové dutiny</a:t>
            </a:r>
          </a:p>
          <a:p>
            <a:r>
              <a:rPr lang="cs-CZ" dirty="0" smtClean="0"/>
              <a:t>fyziologická x akcelerovaná patologická </a:t>
            </a:r>
            <a:r>
              <a:rPr lang="cs-CZ" dirty="0" err="1" smtClean="0"/>
              <a:t>atrice</a:t>
            </a:r>
            <a:endParaRPr lang="cs-CZ" dirty="0" smtClean="0"/>
          </a:p>
          <a:p>
            <a:r>
              <a:rPr lang="cs-CZ" dirty="0" smtClean="0"/>
              <a:t>zvýšená senzitivita dentinu vzácněji díky pomalému rozvoji a reaktivnímu sekundárnímu dentinu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Atrice</a:t>
            </a:r>
            <a:endParaRPr lang="cs-CZ" altLang="cs-CZ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kontakt zubů delší dobu/ s větším tlakem (zatínání, skřípání - bruxismus), ve stresu, spánku…</a:t>
            </a:r>
          </a:p>
        </p:txBody>
      </p:sp>
      <p:pic>
        <p:nvPicPr>
          <p:cNvPr id="27652" name="Picture 4" descr="17_04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1767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17_04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900488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Atrice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podílejí se i další vlivy </a:t>
            </a:r>
          </a:p>
          <a:p>
            <a:r>
              <a:rPr lang="cs-CZ" dirty="0" smtClean="0"/>
              <a:t>abnormální skus – vývojově, po extrakci, aj.</a:t>
            </a:r>
          </a:p>
          <a:p>
            <a:r>
              <a:rPr lang="cs-CZ" dirty="0" smtClean="0"/>
              <a:t>patologická struktura zubu, zvl. skloviny (fluoróza, </a:t>
            </a:r>
            <a:r>
              <a:rPr lang="cs-CZ" dirty="0" err="1" smtClean="0"/>
              <a:t>amelogenesis</a:t>
            </a:r>
            <a:r>
              <a:rPr lang="cs-CZ" dirty="0" smtClean="0"/>
              <a:t> či </a:t>
            </a:r>
            <a:r>
              <a:rPr lang="cs-CZ" dirty="0" err="1" smtClean="0"/>
              <a:t>dentinogenesis</a:t>
            </a:r>
            <a:r>
              <a:rPr lang="cs-CZ" dirty="0" smtClean="0"/>
              <a:t> </a:t>
            </a:r>
            <a:r>
              <a:rPr lang="cs-CZ" dirty="0" err="1" smtClean="0"/>
              <a:t>imperfecta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Atrice</a:t>
            </a:r>
            <a:r>
              <a:rPr lang="cs-CZ" dirty="0" smtClean="0"/>
              <a:t> - </a:t>
            </a:r>
            <a:r>
              <a:rPr lang="cs-CZ" dirty="0" err="1" smtClean="0"/>
              <a:t>rtg</a:t>
            </a:r>
            <a:endParaRPr lang="cs-CZ" dirty="0"/>
          </a:p>
        </p:txBody>
      </p:sp>
      <p:pic>
        <p:nvPicPr>
          <p:cNvPr id="4" name="Picture 2" descr="17-36attri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4000"/>
            <a:grayscl/>
          </a:blip>
          <a:stretch>
            <a:fillRect/>
          </a:stretch>
        </p:blipFill>
        <p:spPr bwMode="auto">
          <a:xfrm>
            <a:off x="4499992" y="1412776"/>
            <a:ext cx="3937139" cy="4525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11560" y="162880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snížený rovný povrch korunky – </a:t>
            </a:r>
            <a:r>
              <a:rPr lang="cs-CZ" sz="2400" dirty="0" err="1" smtClean="0"/>
              <a:t>atrice</a:t>
            </a:r>
            <a:endParaRPr lang="cs-CZ" sz="2400" dirty="0" smtClean="0"/>
          </a:p>
          <a:p>
            <a:r>
              <a:rPr lang="cs-CZ" sz="2400" dirty="0" smtClean="0"/>
              <a:t>tmavší pruhy v oblasti krčku – abraze zubním kartáčkem</a:t>
            </a: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338" y="468313"/>
            <a:ext cx="8394700" cy="569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</a:t>
            </a:r>
            <a:r>
              <a:rPr lang="cs-CZ" altLang="cs-C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endParaRPr lang="en-US" altLang="cs-C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effectLst/>
                <a:cs typeface="Times New Roman" pitchFamily="18" charset="0"/>
              </a:rPr>
              <a:t>Opakovaným dlouhotrvajícím mechanickým působením, může se kombinovat s chemickou erozí</a:t>
            </a:r>
          </a:p>
          <a:p>
            <a:pPr eaLnBrk="1" hangingPunct="1"/>
            <a:r>
              <a:rPr lang="cs-CZ" altLang="cs-CZ" dirty="0" smtClean="0">
                <a:effectLst/>
                <a:cs typeface="Times New Roman" pitchFamily="18" charset="0"/>
              </a:rPr>
              <a:t>Externí příčina</a:t>
            </a:r>
          </a:p>
          <a:p>
            <a:pPr lvl="1"/>
            <a:r>
              <a:rPr lang="cs-CZ" altLang="cs-CZ" dirty="0" smtClean="0">
                <a:effectLst/>
                <a:cs typeface="Times New Roman" pitchFamily="18" charset="0"/>
              </a:rPr>
              <a:t>působení cizího tělesa, např. tvrdý zubní kartáček </a:t>
            </a:r>
          </a:p>
          <a:p>
            <a:pPr lvl="1"/>
            <a:r>
              <a:rPr lang="cs-CZ" altLang="cs-CZ" dirty="0" smtClean="0">
                <a:effectLst/>
                <a:cs typeface="Times New Roman" pitchFamily="18" charset="0"/>
              </a:rPr>
              <a:t>abrazivní materiál, např. zubní pasty s abrazivy</a:t>
            </a:r>
          </a:p>
          <a:p>
            <a:pPr lvl="1"/>
            <a:r>
              <a:rPr lang="cs-CZ" altLang="cs-CZ" dirty="0" smtClean="0">
                <a:effectLst/>
                <a:cs typeface="Times New Roman" pitchFamily="18" charset="0"/>
              </a:rPr>
              <a:t>tlak, mj. chybné protézy, poruchy skusu, uchopování předmětů zuby – zvyk (dýmka, tužka), profesní  </a:t>
            </a:r>
            <a:endParaRPr lang="en-US" altLang="cs-CZ" dirty="0" smtClean="0"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</a:t>
            </a:r>
            <a:r>
              <a:rPr lang="cs-CZ" altLang="cs-C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altLang="cs-CZ" dirty="0" smtClean="0">
                <a:effectLst/>
                <a:cs typeface="Times New Roman" pitchFamily="18" charset="0"/>
              </a:rPr>
              <a:t>Chybné čištění zubů – běžné, zvl. na odhalených kořenech, více maxilární a přední zuby, patrné rýhy až klínovité defekty + viditelný přeleštěný senzitivní dentin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reaktivní změny dentinu s tvorbou </a:t>
            </a:r>
            <a:r>
              <a:rPr lang="cs-CZ" altLang="cs-CZ" dirty="0" err="1" smtClean="0">
                <a:effectLst/>
                <a:cs typeface="Times New Roman" pitchFamily="18" charset="0"/>
              </a:rPr>
              <a:t>denznějšího</a:t>
            </a:r>
            <a:r>
              <a:rPr lang="cs-CZ" altLang="cs-CZ" dirty="0" smtClean="0">
                <a:effectLst/>
                <a:cs typeface="Times New Roman" pitchFamily="18" charset="0"/>
              </a:rPr>
              <a:t> více mineralizovaného sekundárního až terciárního dentinu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terapie malých defektů fluoridovými gely, aj.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větší defekty – někdy nutná náhrada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+ pokud možno odstranit vyvolávající příčinu</a:t>
            </a:r>
          </a:p>
          <a:p>
            <a:endParaRPr lang="cs-CZ" altLang="cs-CZ" dirty="0" smtClean="0">
              <a:effectLst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Vývojový cyklus zubu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Iniciace – do 6. týdne </a:t>
            </a:r>
          </a:p>
          <a:p>
            <a:pPr eaLnBrk="1" hangingPunct="1">
              <a:defRPr/>
            </a:pPr>
            <a:r>
              <a:rPr lang="cs-CZ" altLang="cs-CZ" smtClean="0"/>
              <a:t>Proliferace</a:t>
            </a:r>
          </a:p>
          <a:p>
            <a:pPr eaLnBrk="1" hangingPunct="1">
              <a:defRPr/>
            </a:pPr>
            <a:r>
              <a:rPr lang="cs-CZ" altLang="cs-CZ" smtClean="0"/>
              <a:t>Histodiferenciace</a:t>
            </a:r>
          </a:p>
          <a:p>
            <a:pPr eaLnBrk="1" hangingPunct="1">
              <a:defRPr/>
            </a:pPr>
            <a:r>
              <a:rPr lang="cs-CZ" altLang="cs-CZ" smtClean="0"/>
              <a:t>Morfodiferenciace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základ z ektodermu (sklovina, část. dřeň) + mezodermu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Abraze kartáčková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6628" name="Picture 4" descr="17_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03338"/>
            <a:ext cx="488791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Eroze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Poškození/ztráta zubní substance chemickým procesem (kyselina), nesouvisejícím s činností bakterií. </a:t>
            </a:r>
          </a:p>
          <a:p>
            <a:pPr eaLnBrk="1" hangingPunct="1">
              <a:defRPr/>
            </a:pPr>
            <a:r>
              <a:rPr lang="cs-CZ" altLang="cs-CZ" dirty="0" smtClean="0"/>
              <a:t>Výživa – limonády s 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džusy</a:t>
            </a:r>
          </a:p>
          <a:p>
            <a:pPr eaLnBrk="1" hangingPunct="1">
              <a:defRPr/>
            </a:pPr>
            <a:r>
              <a:rPr lang="cs-CZ" altLang="cs-CZ" dirty="0" smtClean="0"/>
              <a:t>Léky – aspirin, žvýkání vit. C</a:t>
            </a:r>
          </a:p>
          <a:p>
            <a:pPr eaLnBrk="1" hangingPunct="1">
              <a:defRPr/>
            </a:pPr>
            <a:r>
              <a:rPr lang="cs-CZ" altLang="cs-CZ" dirty="0" smtClean="0"/>
              <a:t>Regurgitace žaludečního obsahu – </a:t>
            </a:r>
            <a:r>
              <a:rPr lang="cs-CZ" altLang="cs-CZ" dirty="0" err="1" smtClean="0"/>
              <a:t>reflux</a:t>
            </a:r>
            <a:r>
              <a:rPr lang="cs-CZ" altLang="cs-CZ" dirty="0" smtClean="0"/>
              <a:t>, těhotenství, opakované zvracení – bulimie</a:t>
            </a:r>
          </a:p>
          <a:p>
            <a:pPr eaLnBrk="1" hangingPunct="1">
              <a:defRPr/>
            </a:pPr>
            <a:r>
              <a:rPr lang="cs-CZ" altLang="cs-CZ" dirty="0" smtClean="0"/>
              <a:t>Vzácně profesionální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nepravidelný povrchový defekt zubu</a:t>
            </a:r>
          </a:p>
          <a:p>
            <a:r>
              <a:rPr lang="cs-CZ" dirty="0" smtClean="0"/>
              <a:t>zvláště oblast skloviny, nebo rozhraní skloviny a cementu</a:t>
            </a:r>
          </a:p>
          <a:p>
            <a:r>
              <a:rPr lang="cs-CZ" dirty="0" smtClean="0"/>
              <a:t>typicky labiální strana řezáků</a:t>
            </a:r>
          </a:p>
          <a:p>
            <a:r>
              <a:rPr lang="cs-CZ" dirty="0" smtClean="0"/>
              <a:t>extenzivní defekty až do dentinu → tvorba reaktivního sekundárního dentinu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404813"/>
            <a:ext cx="791845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mtClean="0"/>
              <a:t>Ero</a:t>
            </a:r>
            <a:r>
              <a:rPr lang="cs-CZ" altLang="cs-CZ" smtClean="0"/>
              <a:t>ze u </a:t>
            </a:r>
            <a:r>
              <a:rPr lang="en-US" altLang="cs-CZ" smtClean="0"/>
              <a:t>bulimi</a:t>
            </a:r>
            <a:r>
              <a:rPr lang="cs-CZ" altLang="cs-CZ" smtClean="0"/>
              <a:t>čky</a:t>
            </a:r>
            <a:endParaRPr lang="en-US" altLang="cs-CZ" smtClean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8178800" y="5634038"/>
            <a:ext cx="0" cy="4873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11F25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pic>
        <p:nvPicPr>
          <p:cNvPr id="29700" name="Picture 4" descr="17_0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4146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17_04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738" y="1989138"/>
            <a:ext cx="3886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Abfrakce</a:t>
            </a:r>
            <a:r>
              <a:rPr lang="cs-CZ" dirty="0" smtClean="0"/>
              <a:t> - odlomení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mechanické poškození při opakovaném ohýbání prizmat skloviny (okluzní stres při zvýšeném zatížení chrupu) → naštípnutí skloviny + oslabení skloviny erozí či abrazí</a:t>
            </a:r>
          </a:p>
          <a:p>
            <a:r>
              <a:rPr lang="cs-CZ" dirty="0" smtClean="0"/>
              <a:t>klínovitý defekt v oblasti krčku</a:t>
            </a:r>
          </a:p>
          <a:p>
            <a:r>
              <a:rPr lang="cs-CZ" dirty="0" smtClean="0"/>
              <a:t>často postihuje jediný zub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Habituální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běžně multifaktoriální (abraze + eroze, aj.)</a:t>
            </a:r>
          </a:p>
          <a:p>
            <a:r>
              <a:rPr lang="cs-CZ" dirty="0" smtClean="0"/>
              <a:t>následky</a:t>
            </a:r>
          </a:p>
          <a:p>
            <a:pPr lvl="1"/>
            <a:r>
              <a:rPr lang="cs-CZ" dirty="0" smtClean="0"/>
              <a:t>funkční poruchy</a:t>
            </a:r>
          </a:p>
          <a:p>
            <a:pPr lvl="1"/>
            <a:r>
              <a:rPr lang="cs-CZ" dirty="0" smtClean="0"/>
              <a:t>zvýšená senzitivita zubů</a:t>
            </a:r>
          </a:p>
          <a:p>
            <a:pPr lvl="1"/>
            <a:r>
              <a:rPr lang="cs-CZ" dirty="0" smtClean="0"/>
              <a:t>estetické problémy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a 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patologická resorpce dentinu nebo cementu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(x fyziologická resorpce kořenů dočasných zubů)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 vnitřního povrchu – působí buňky pulpy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 vnějšího povrchu – působí elementy periodontálního </a:t>
            </a:r>
            <a:r>
              <a:rPr lang="cs-CZ" dirty="0" err="1" smtClean="0">
                <a:solidFill>
                  <a:srgbClr val="FFFF00"/>
                </a:solidFill>
              </a:rPr>
              <a:t>ligamenta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povrchu kořene</a:t>
            </a:r>
          </a:p>
          <a:p>
            <a:r>
              <a:rPr lang="cs-CZ" dirty="0" smtClean="0"/>
              <a:t>nejdůležitější faktor je individuální náchylnost k resorpci</a:t>
            </a:r>
          </a:p>
          <a:p>
            <a:r>
              <a:rPr lang="cs-CZ" dirty="0" smtClean="0"/>
              <a:t>velmi častý proces, v 10% závažný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rtg</a:t>
            </a:r>
            <a:r>
              <a:rPr lang="cs-CZ" dirty="0" smtClean="0"/>
              <a:t> patrné ložisko s nepravidelnými okraji („</a:t>
            </a:r>
            <a:r>
              <a:rPr lang="cs-CZ" dirty="0" err="1" smtClean="0"/>
              <a:t>ožrané</a:t>
            </a:r>
            <a:r>
              <a:rPr lang="cs-CZ" dirty="0" smtClean="0"/>
              <a:t> od molů“)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zánětlivá léze</a:t>
            </a:r>
          </a:p>
          <a:p>
            <a:pPr lvl="1"/>
            <a:r>
              <a:rPr lang="cs-CZ" dirty="0" err="1" smtClean="0"/>
              <a:t>periapikální</a:t>
            </a:r>
            <a:r>
              <a:rPr lang="cs-CZ" dirty="0" smtClean="0"/>
              <a:t> zánět → resorpce kořene makrofágy , tvorba granulační tkáně, později </a:t>
            </a:r>
            <a:r>
              <a:rPr lang="cs-CZ" dirty="0" err="1" smtClean="0"/>
              <a:t>fibrotizující</a:t>
            </a:r>
            <a:r>
              <a:rPr lang="cs-CZ" dirty="0" smtClean="0"/>
              <a:t>, následně vrstva pletivové kosti, možná ankylóza</a:t>
            </a:r>
          </a:p>
          <a:p>
            <a:r>
              <a:rPr lang="cs-CZ" dirty="0" smtClean="0"/>
              <a:t>mechanické příčiny - možná aseptická nekróza a reparace při nadměrném okluzním tlaku – kost reaguje rychleji než zub</a:t>
            </a:r>
          </a:p>
          <a:p>
            <a:r>
              <a:rPr lang="cs-CZ" dirty="0" smtClean="0"/>
              <a:t>idiopatická – podobný obraz s granulační tkání a později kostní tkání  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rizikové faktory</a:t>
            </a:r>
          </a:p>
          <a:p>
            <a:pPr lvl="1"/>
            <a:r>
              <a:rPr lang="cs-CZ" dirty="0" smtClean="0"/>
              <a:t>cysty, zvl.. periodontální, </a:t>
            </a:r>
            <a:r>
              <a:rPr lang="cs-CZ" dirty="0" err="1" smtClean="0"/>
              <a:t>keratocysty</a:t>
            </a:r>
            <a:r>
              <a:rPr lang="cs-CZ" dirty="0" smtClean="0"/>
              <a:t> – tlaková </a:t>
            </a:r>
            <a:r>
              <a:rPr lang="cs-CZ" dirty="0" err="1" smtClean="0"/>
              <a:t>uzurace</a:t>
            </a:r>
            <a:endParaRPr lang="cs-CZ" dirty="0" smtClean="0"/>
          </a:p>
          <a:p>
            <a:pPr lvl="1"/>
            <a:r>
              <a:rPr lang="cs-CZ" dirty="0" smtClean="0"/>
              <a:t>nádory, zvl. maligní</a:t>
            </a:r>
          </a:p>
          <a:p>
            <a:pPr lvl="1"/>
            <a:r>
              <a:rPr lang="cs-CZ" dirty="0" err="1" smtClean="0"/>
              <a:t>reimplantace</a:t>
            </a:r>
            <a:r>
              <a:rPr lang="cs-CZ" dirty="0" smtClean="0"/>
              <a:t> a transplantace zubů – nahrazeny novotvořenou kostní tkání, nebo ankylóza</a:t>
            </a:r>
          </a:p>
          <a:p>
            <a:pPr lvl="1"/>
            <a:r>
              <a:rPr lang="cs-CZ" dirty="0" smtClean="0"/>
              <a:t>ortodontické procedury, bělení zubů</a:t>
            </a:r>
          </a:p>
          <a:p>
            <a:pPr lvl="1"/>
            <a:r>
              <a:rPr lang="cs-CZ" dirty="0" smtClean="0"/>
              <a:t>retence zubů (může se rozšířit i na okolní zuby)</a:t>
            </a:r>
          </a:p>
          <a:p>
            <a:pPr lvl="1"/>
            <a:r>
              <a:rPr lang="cs-CZ" dirty="0" smtClean="0"/>
              <a:t>systémové choroby, např. hormonální </a:t>
            </a:r>
            <a:r>
              <a:rPr lang="cs-CZ" dirty="0" err="1" smtClean="0"/>
              <a:t>dysbalance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Odchylky způsobené zevními vlivy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Vývojové defekty</a:t>
            </a:r>
          </a:p>
          <a:p>
            <a:pPr eaLnBrk="1" hangingPunct="1">
              <a:defRPr/>
            </a:pPr>
            <a:r>
              <a:rPr lang="cs-CZ" altLang="cs-CZ" dirty="0" smtClean="0"/>
              <a:t>Získané defekty – abnormální opotřebování zubů</a:t>
            </a:r>
          </a:p>
          <a:p>
            <a:pPr eaLnBrk="1" hangingPunct="1">
              <a:defRPr/>
            </a:pPr>
            <a:r>
              <a:rPr lang="cs-CZ" altLang="cs-CZ" dirty="0" smtClean="0"/>
              <a:t>Patologické zabarvení zubů</a:t>
            </a:r>
          </a:p>
          <a:p>
            <a:pPr eaLnBrk="1" hangingPunct="1">
              <a:defRPr/>
            </a:pPr>
            <a:r>
              <a:rPr lang="cs-CZ" altLang="cs-CZ" dirty="0" smtClean="0"/>
              <a:t>Lokální poruchy prořezávání zubů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 apikální</a:t>
            </a:r>
            <a:endParaRPr lang="cs-CZ" dirty="0"/>
          </a:p>
        </p:txBody>
      </p:sp>
      <p:pic>
        <p:nvPicPr>
          <p:cNvPr id="4" name="Picture 2" descr="17-39external  root re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2000"/>
            <a:grayscl/>
          </a:blip>
          <a:srcRect l="4428" b="46852"/>
          <a:stretch>
            <a:fillRect/>
          </a:stretch>
        </p:blipFill>
        <p:spPr bwMode="auto">
          <a:xfrm>
            <a:off x="539552" y="1484784"/>
            <a:ext cx="7859216" cy="32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596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zkrácení kořenů, nepravidelně  rozšířený kanálek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 povrchu kořene</a:t>
            </a:r>
            <a:endParaRPr lang="cs-CZ" dirty="0"/>
          </a:p>
        </p:txBody>
      </p:sp>
      <p:pic>
        <p:nvPicPr>
          <p:cNvPr id="4" name="Picture 4" descr="17-40external  root re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2000"/>
            <a:grayscl/>
          </a:blip>
          <a:stretch>
            <a:fillRect/>
          </a:stretch>
        </p:blipFill>
        <p:spPr bwMode="auto">
          <a:xfrm>
            <a:off x="3154680" y="1824069"/>
            <a:ext cx="2834640" cy="40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vzácnější než externí resorpce</a:t>
            </a: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M&gt;</a:t>
            </a:r>
            <a:r>
              <a:rPr lang="cs-CZ" altLang="zh-TW" dirty="0" smtClean="0">
                <a:ea typeface="新細明體" panose="02020500000000000000" pitchFamily="18" charset="-120"/>
              </a:rPr>
              <a:t>Ž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cs-CZ" altLang="zh-TW" dirty="0" smtClean="0">
                <a:ea typeface="新細明體" panose="02020500000000000000" pitchFamily="18" charset="-120"/>
              </a:rPr>
              <a:t>často začíná v</a:t>
            </a:r>
            <a:r>
              <a:rPr lang="en-US" altLang="zh-TW" dirty="0" smtClean="0">
                <a:ea typeface="新細明體" panose="02020500000000000000" pitchFamily="18" charset="-120"/>
              </a:rPr>
              <a:t> 3</a:t>
            </a:r>
            <a:r>
              <a:rPr lang="cs-CZ" altLang="zh-TW" dirty="0" smtClean="0">
                <a:ea typeface="新細明體" panose="02020500000000000000" pitchFamily="18" charset="-120"/>
              </a:rPr>
              <a:t>.</a:t>
            </a:r>
            <a:r>
              <a:rPr lang="en-US" altLang="zh-TW" dirty="0" smtClean="0">
                <a:ea typeface="新細明體" panose="02020500000000000000" pitchFamily="18" charset="-120"/>
              </a:rPr>
              <a:t>-5</a:t>
            </a:r>
            <a:r>
              <a:rPr lang="cs-CZ" altLang="zh-TW" dirty="0" smtClean="0">
                <a:ea typeface="新細明體" panose="02020500000000000000" pitchFamily="18" charset="-120"/>
              </a:rPr>
              <a:t>.</a:t>
            </a:r>
            <a:r>
              <a:rPr lang="cs-CZ" altLang="zh-TW" dirty="0" smtClean="0"/>
              <a:t> dekádě</a:t>
            </a:r>
          </a:p>
          <a:p>
            <a:r>
              <a:rPr lang="cs-CZ" dirty="0" smtClean="0"/>
              <a:t>způsobena makrofágy (</a:t>
            </a:r>
            <a:r>
              <a:rPr lang="cs-CZ" dirty="0" err="1" smtClean="0"/>
              <a:t>dentinoklasty</a:t>
            </a:r>
            <a:r>
              <a:rPr lang="cs-CZ" dirty="0" smtClean="0"/>
              <a:t>) na rozhraní dřeně a cementu, možná pouze u vitální dřeně</a:t>
            </a:r>
          </a:p>
          <a:p>
            <a:r>
              <a:rPr lang="cs-CZ" dirty="0" smtClean="0"/>
              <a:t>přítomna ztráta odontoblastů</a:t>
            </a:r>
          </a:p>
          <a:p>
            <a:r>
              <a:rPr lang="cs-CZ" dirty="0" smtClean="0"/>
              <a:t>může být asociována s </a:t>
            </a:r>
            <a:r>
              <a:rPr lang="cs-CZ" dirty="0" err="1" smtClean="0"/>
              <a:t>pulpitidou</a:t>
            </a:r>
            <a:r>
              <a:rPr lang="cs-CZ" dirty="0" smtClean="0"/>
              <a:t> (zánětem dřeně), nebo traumatem</a:t>
            </a:r>
          </a:p>
          <a:p>
            <a:r>
              <a:rPr lang="cs-CZ" dirty="0" smtClean="0"/>
              <a:t>méně často idiopatická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hyperplazie pulpy v rámci </a:t>
            </a:r>
            <a:r>
              <a:rPr lang="cs-CZ" dirty="0" err="1" smtClean="0"/>
              <a:t>pulpitidy</a:t>
            </a:r>
            <a:r>
              <a:rPr lang="cs-CZ" dirty="0" smtClean="0"/>
              <a:t> s granulační tkání, někdy s </a:t>
            </a:r>
            <a:r>
              <a:rPr lang="cs-CZ" dirty="0" err="1" smtClean="0"/>
              <a:t>multinukleárními</a:t>
            </a:r>
            <a:r>
              <a:rPr lang="cs-CZ" dirty="0" smtClean="0"/>
              <a:t> </a:t>
            </a:r>
            <a:r>
              <a:rPr lang="cs-CZ" dirty="0" err="1" smtClean="0"/>
              <a:t>makrofagickými</a:t>
            </a:r>
            <a:r>
              <a:rPr lang="cs-CZ" dirty="0" smtClean="0"/>
              <a:t> elementy, rozšíření dřeňové dutiny</a:t>
            </a:r>
          </a:p>
          <a:p>
            <a:r>
              <a:rPr lang="cs-CZ" dirty="0" smtClean="0"/>
              <a:t>dřeň prosvítá ztenčeným dentinem – růžová/červená skvrna, může dojít až k perforaci zubu</a:t>
            </a:r>
          </a:p>
          <a:p>
            <a:r>
              <a:rPr lang="cs-CZ" dirty="0" smtClean="0"/>
              <a:t>možná i metaplastická resorpce pletivovou kostí se zúžením kanálu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resorpce</a:t>
            </a:r>
            <a:endParaRPr lang="cs-CZ" dirty="0"/>
          </a:p>
        </p:txBody>
      </p:sp>
      <p:pic>
        <p:nvPicPr>
          <p:cNvPr id="4" name="Picture 3" descr="17-38internal root re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2000"/>
            <a:grayscl/>
          </a:blip>
          <a:srcRect/>
          <a:stretch>
            <a:fillRect/>
          </a:stretch>
        </p:blipFill>
        <p:spPr bwMode="auto">
          <a:xfrm>
            <a:off x="2411760" y="1988840"/>
            <a:ext cx="4462272" cy="33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Hypercementóza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Hyperplazie cementu</a:t>
            </a:r>
          </a:p>
          <a:p>
            <a:pPr lvl="1"/>
            <a:r>
              <a:rPr lang="cs-CZ" dirty="0" smtClean="0"/>
              <a:t>depozice celulárního cementu v oblasti apexu kořene, nebo na povrchu cementu</a:t>
            </a:r>
          </a:p>
          <a:p>
            <a:pPr lvl="1"/>
            <a:r>
              <a:rPr lang="cs-CZ" dirty="0" smtClean="0"/>
              <a:t>?</a:t>
            </a:r>
            <a:r>
              <a:rPr lang="cs-CZ" dirty="0" err="1" smtClean="0"/>
              <a:t>pozánětlivé</a:t>
            </a:r>
            <a:r>
              <a:rPr lang="cs-CZ" dirty="0" smtClean="0"/>
              <a:t> změny, </a:t>
            </a:r>
            <a:r>
              <a:rPr lang="cs-CZ" dirty="0" err="1" smtClean="0"/>
              <a:t>Pagetova</a:t>
            </a:r>
            <a:r>
              <a:rPr lang="cs-CZ" dirty="0" smtClean="0"/>
              <a:t> choroba</a:t>
            </a:r>
          </a:p>
          <a:p>
            <a:pPr lvl="1"/>
            <a:r>
              <a:rPr lang="cs-CZ" dirty="0" smtClean="0"/>
              <a:t>kulovité zesílení apexu, možné problémy při extrakci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Cementikl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ložisková kalcifikace periodontálního </a:t>
            </a:r>
            <a:r>
              <a:rPr lang="cs-CZ" dirty="0" err="1" smtClean="0"/>
              <a:t>ligamenta</a:t>
            </a:r>
            <a:endParaRPr lang="cs-CZ" dirty="0" smtClean="0"/>
          </a:p>
          <a:p>
            <a:r>
              <a:rPr lang="cs-CZ" dirty="0" smtClean="0"/>
              <a:t>+/- fokus cementu</a:t>
            </a:r>
          </a:p>
          <a:p>
            <a:r>
              <a:rPr lang="cs-CZ" dirty="0" smtClean="0"/>
              <a:t>nemusí mít souvislost s vlastním cementem</a:t>
            </a:r>
          </a:p>
          <a:p>
            <a:r>
              <a:rPr lang="cs-CZ" dirty="0" smtClean="0"/>
              <a:t>kalcifikace epiteliálních ostrůvků, </a:t>
            </a:r>
            <a:r>
              <a:rPr lang="cs-CZ" dirty="0" err="1" smtClean="0"/>
              <a:t>mikrotrombů</a:t>
            </a:r>
            <a:r>
              <a:rPr lang="cs-CZ" dirty="0" smtClean="0"/>
              <a:t>, aj.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erupce zubů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Impakce</a:t>
            </a:r>
            <a:r>
              <a:rPr lang="cs-CZ" dirty="0" smtClean="0"/>
              <a:t> – </a:t>
            </a:r>
            <a:r>
              <a:rPr lang="cs-CZ" dirty="0" err="1" smtClean="0"/>
              <a:t>retinovaný</a:t>
            </a:r>
            <a:r>
              <a:rPr lang="cs-CZ" dirty="0" smtClean="0"/>
              <a:t> zub</a:t>
            </a:r>
          </a:p>
          <a:p>
            <a:r>
              <a:rPr lang="cs-CZ" dirty="0" smtClean="0"/>
              <a:t>Ankylóza – kostěný můstek spojující cement/dentin s alveolární kostí, znemožňuje normální erupci</a:t>
            </a:r>
          </a:p>
          <a:p>
            <a:pPr lvl="1"/>
            <a:r>
              <a:rPr lang="cs-CZ" dirty="0" smtClean="0"/>
              <a:t>dočasné zuby → </a:t>
            </a:r>
            <a:r>
              <a:rPr lang="cs-CZ" dirty="0" err="1" smtClean="0"/>
              <a:t>reinkluze</a:t>
            </a:r>
            <a:r>
              <a:rPr lang="cs-CZ" dirty="0" smtClean="0"/>
              <a:t> (zub zůstává fixován, okolní tkáně rostou a překryjí ho), cca v 10%, brání erupci trvalých zubů</a:t>
            </a:r>
          </a:p>
          <a:p>
            <a:pPr lvl="1"/>
            <a:r>
              <a:rPr lang="cs-CZ" dirty="0" smtClean="0"/>
              <a:t>trvalé zuby – v oblasti apexu po replantaci nebo subluxaci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erupce zubů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Erupční cysta – vyklenutá ztenčená sliznice nad prořezávajícím se zubem</a:t>
            </a:r>
          </a:p>
          <a:p>
            <a:pPr lvl="1"/>
            <a:r>
              <a:rPr lang="cs-CZ" dirty="0" smtClean="0"/>
              <a:t>asymptomatická, průsvitná, </a:t>
            </a:r>
          </a:p>
          <a:p>
            <a:pPr lvl="1"/>
            <a:r>
              <a:rPr lang="cs-CZ" dirty="0" smtClean="0"/>
              <a:t>dočasná, následná spontánní ruptura</a:t>
            </a:r>
          </a:p>
          <a:p>
            <a:pPr lvl="1"/>
            <a:r>
              <a:rPr lang="cs-CZ" dirty="0" smtClean="0"/>
              <a:t>punkce/incize usnadní erupci</a:t>
            </a:r>
          </a:p>
          <a:p>
            <a:r>
              <a:rPr lang="cs-CZ" dirty="0" smtClean="0"/>
              <a:t>Erupční hematom – hemoragie ve folikulárním vaku okolo korunky prořezávajícího se zubu</a:t>
            </a:r>
          </a:p>
          <a:p>
            <a:pPr lvl="1"/>
            <a:r>
              <a:rPr lang="cs-CZ" dirty="0" smtClean="0"/>
              <a:t>možná incize</a:t>
            </a:r>
          </a:p>
          <a:p>
            <a:r>
              <a:rPr lang="cs-CZ" dirty="0" smtClean="0"/>
              <a:t>Ektopická erupce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b="0" dirty="0" err="1" smtClean="0"/>
              <a:t>Erup</a:t>
            </a:r>
            <a:r>
              <a:rPr lang="cs-CZ" altLang="cs-CZ" b="0" dirty="0" smtClean="0"/>
              <a:t>ční</a:t>
            </a:r>
            <a:r>
              <a:rPr lang="en-US" altLang="cs-CZ" b="0" dirty="0" smtClean="0"/>
              <a:t> </a:t>
            </a:r>
            <a:r>
              <a:rPr lang="cs-CZ" altLang="cs-CZ" b="0" dirty="0" smtClean="0"/>
              <a:t>h</a:t>
            </a:r>
            <a:r>
              <a:rPr lang="en-US" altLang="cs-CZ" b="0" dirty="0" err="1" smtClean="0"/>
              <a:t>ematom</a:t>
            </a:r>
            <a:endParaRPr lang="cs-CZ" altLang="cs-CZ" b="0" dirty="0" smtClean="0"/>
          </a:p>
        </p:txBody>
      </p:sp>
      <p:pic>
        <p:nvPicPr>
          <p:cNvPr id="78851" name="Pictur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905000"/>
            <a:ext cx="5791200" cy="3505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Zevní vlivy a struktura zubu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Ameloblasty zubního zárodku vysoce citlivé na zevní vlivy → četné možnosti abnormalit.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Bez remodelace → trvalé defekty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3 stadia: tvorba matrix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mtClean="0"/>
              <a:t>                 mineralizace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mtClean="0"/>
              <a:t>                 maturace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Mineralizace dočasného chrupu: 5-6 měsíc intrauterinní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Mineralizace trvalého chrupu: do 8. roku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Abnormální zbarvení zubů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mtClean="0"/>
              <a:t>Zevní vlivy – povrchová depozita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bakteriální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kovy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tabák, aj.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potraviny a nápoje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gingivální hemoragie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stomatologické materiály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léky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Abnormální zbarvení zubů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445624" cy="57500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Vnitřní vlivy: </a:t>
            </a:r>
          </a:p>
          <a:p>
            <a:pPr eaLnBrk="1" hangingPunct="1">
              <a:defRPr/>
            </a:pPr>
            <a:r>
              <a:rPr lang="cs-CZ" altLang="cs-CZ" dirty="0" smtClean="0"/>
              <a:t>změny v tloušťce/ struktuře skloviny, např. kaz, resorpce</a:t>
            </a:r>
          </a:p>
          <a:p>
            <a:pPr eaLnBrk="1" hangingPunct="1">
              <a:defRPr/>
            </a:pPr>
            <a:r>
              <a:rPr lang="cs-CZ" altLang="cs-CZ" dirty="0" err="1" smtClean="0"/>
              <a:t>diskolorace</a:t>
            </a:r>
            <a:r>
              <a:rPr lang="cs-CZ" altLang="cs-CZ" dirty="0" smtClean="0"/>
              <a:t> skloviny /dentinu zvl. v době tvorby</a:t>
            </a:r>
          </a:p>
          <a:p>
            <a:pPr lvl="1">
              <a:defRPr/>
            </a:pPr>
            <a:r>
              <a:rPr lang="cs-CZ" altLang="cs-CZ" dirty="0" smtClean="0"/>
              <a:t>permanentní hnědé zabarvení dočasných i trvalých zubů po aplikaci tetracyklinu (do 8 let věku – ukončení kalcifikace), kosmetický problém</a:t>
            </a:r>
          </a:p>
          <a:p>
            <a:pPr lvl="1">
              <a:defRPr/>
            </a:pPr>
            <a:r>
              <a:rPr lang="cs-CZ" altLang="cs-CZ" dirty="0" smtClean="0"/>
              <a:t>kongenitální </a:t>
            </a:r>
            <a:r>
              <a:rPr lang="cs-CZ" altLang="cs-CZ" dirty="0" err="1" smtClean="0"/>
              <a:t>hyperbilirubinémie</a:t>
            </a:r>
            <a:r>
              <a:rPr lang="cs-CZ" altLang="cs-CZ" dirty="0" smtClean="0"/>
              <a:t> – nazelenalé</a:t>
            </a:r>
          </a:p>
          <a:p>
            <a:pPr lvl="1">
              <a:defRPr/>
            </a:pPr>
            <a:r>
              <a:rPr lang="cs-CZ" altLang="cs-CZ" dirty="0" smtClean="0"/>
              <a:t>kongenitální porfyrie – červenohnědé, červená fluorescence pod UV</a:t>
            </a:r>
          </a:p>
          <a:p>
            <a:pPr lvl="1">
              <a:defRPr/>
            </a:pPr>
            <a:r>
              <a:rPr lang="cs-CZ" altLang="cs-CZ" dirty="0" smtClean="0"/>
              <a:t>difuze jiných pigmentů (kořenové výplně, nekróza + hemoragie dřeně)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90550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zh-CN" sz="3600" smtClean="0"/>
              <a:t>Tetracyklinová pigmentace</a:t>
            </a:r>
            <a:endParaRPr lang="en-US" altLang="zh-CN" sz="3600" smtClean="0">
              <a:ea typeface="宋体" panose="02010600030101010101" pitchFamily="2" charset="-122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3600" b="1" smtClean="0">
              <a:ea typeface="宋体" panose="02010600030101010101" pitchFamily="2" charset="-122"/>
            </a:endParaRPr>
          </a:p>
        </p:txBody>
      </p:sp>
      <p:pic>
        <p:nvPicPr>
          <p:cNvPr id="74756" name="Picture 4" descr="Dsc00707 拷贝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0575"/>
            <a:ext cx="3178175" cy="3276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4757" name="Picture 5" descr="Dsc00914 拷贝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575"/>
            <a:ext cx="3048000" cy="3200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povrchová </a:t>
            </a:r>
            <a:r>
              <a:rPr lang="cs-CZ" dirty="0" err="1" smtClean="0"/>
              <a:t>diskolorace</a:t>
            </a:r>
            <a:r>
              <a:rPr lang="cs-CZ" dirty="0" smtClean="0"/>
              <a:t> – leštící pasty, </a:t>
            </a:r>
            <a:r>
              <a:rPr lang="cs-CZ" dirty="0" err="1" smtClean="0"/>
              <a:t>mikroabraze</a:t>
            </a:r>
            <a:r>
              <a:rPr lang="cs-CZ" dirty="0" smtClean="0"/>
              <a:t>, bělení</a:t>
            </a:r>
          </a:p>
          <a:p>
            <a:r>
              <a:rPr lang="cs-CZ" dirty="0" smtClean="0"/>
              <a:t>vnitřní </a:t>
            </a:r>
            <a:r>
              <a:rPr lang="cs-CZ" dirty="0" err="1" smtClean="0"/>
              <a:t>diskolorace</a:t>
            </a:r>
            <a:r>
              <a:rPr lang="cs-CZ" dirty="0" smtClean="0"/>
              <a:t> – zákroky až u trvalé dentice, kompozitní fazety, protetika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Nadpočetné kořeny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Akcesorní kořeny – v rámci vrozených poruch tvaru zubů</a:t>
            </a:r>
          </a:p>
          <a:p>
            <a:pPr lvl="1"/>
            <a:r>
              <a:rPr lang="cs-CZ" sz="2400" dirty="0" smtClean="0"/>
              <a:t>nejčastěji 3. moláry </a:t>
            </a:r>
          </a:p>
          <a:p>
            <a:pPr lvl="1"/>
            <a:r>
              <a:rPr lang="cs-CZ" sz="2400" dirty="0" smtClean="0"/>
              <a:t>možné u mandibulárních premolárů, aj.</a:t>
            </a:r>
          </a:p>
          <a:p>
            <a:pPr lvl="1"/>
            <a:r>
              <a:rPr lang="cs-CZ" sz="2400" dirty="0" smtClean="0"/>
              <a:t>vzácně u maxilárních řezáků</a:t>
            </a:r>
          </a:p>
          <a:p>
            <a:pPr lvl="1"/>
            <a:r>
              <a:rPr lang="cs-CZ" sz="2400" dirty="0" smtClean="0"/>
              <a:t>zvl. u extrakce, nebo kořenové výplně vhodné předchozí </a:t>
            </a:r>
            <a:r>
              <a:rPr lang="cs-CZ" sz="2400" dirty="0" err="1" smtClean="0"/>
              <a:t>rtg</a:t>
            </a:r>
            <a:r>
              <a:rPr lang="cs-CZ" sz="2400" dirty="0" smtClean="0"/>
              <a:t>, jinak problémy</a:t>
            </a:r>
          </a:p>
          <a:p>
            <a:pPr lvl="1"/>
            <a:r>
              <a:rPr lang="cs-CZ" sz="2400" dirty="0" smtClean="0"/>
              <a:t>a proto...</a:t>
            </a:r>
            <a:endParaRPr lang="cs-CZ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Takovéhle v praxi </a:t>
            </a:r>
            <a:r>
              <a:rPr lang="cs-CZ" smtClean="0"/>
              <a:t>raději nepotkávat...</a:t>
            </a: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Vybraná doplňková literatura:</a:t>
            </a:r>
          </a:p>
          <a:p>
            <a:pPr lvl="1"/>
            <a:r>
              <a:rPr lang="cs-CZ" dirty="0" err="1" smtClean="0"/>
              <a:t>Regezi</a:t>
            </a:r>
            <a:r>
              <a:rPr lang="cs-CZ" dirty="0" smtClean="0"/>
              <a:t> JA, </a:t>
            </a:r>
            <a:r>
              <a:rPr lang="cs-CZ" dirty="0" err="1" smtClean="0"/>
              <a:t>Sciubba</a:t>
            </a:r>
            <a:r>
              <a:rPr lang="cs-CZ" dirty="0" smtClean="0"/>
              <a:t> JJ, </a:t>
            </a:r>
            <a:r>
              <a:rPr lang="cs-CZ" dirty="0" err="1" smtClean="0"/>
              <a:t>Jordan</a:t>
            </a:r>
            <a:r>
              <a:rPr lang="cs-CZ" dirty="0" smtClean="0"/>
              <a:t> RCK: Oral </a:t>
            </a:r>
            <a:r>
              <a:rPr lang="cs-CZ" dirty="0" err="1" smtClean="0"/>
              <a:t>pathology</a:t>
            </a:r>
            <a:r>
              <a:rPr lang="cs-CZ" dirty="0" smtClean="0"/>
              <a:t>: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Pathologic</a:t>
            </a:r>
            <a:r>
              <a:rPr lang="cs-CZ" dirty="0" smtClean="0"/>
              <a:t> </a:t>
            </a:r>
            <a:r>
              <a:rPr lang="cs-CZ" dirty="0" err="1" smtClean="0"/>
              <a:t>Correlations</a:t>
            </a:r>
            <a:r>
              <a:rPr lang="cs-CZ" dirty="0" smtClean="0"/>
              <a:t>, 7. </a:t>
            </a:r>
            <a:r>
              <a:rPr lang="cs-CZ" dirty="0" err="1" smtClean="0"/>
              <a:t>ed</a:t>
            </a:r>
            <a:r>
              <a:rPr lang="cs-CZ" dirty="0" smtClean="0"/>
              <a:t>.; </a:t>
            </a:r>
            <a:r>
              <a:rPr lang="cs-CZ" dirty="0" err="1" smtClean="0"/>
              <a:t>Elsevier</a:t>
            </a:r>
            <a:r>
              <a:rPr lang="cs-CZ" dirty="0" smtClean="0"/>
              <a:t> 2017</a:t>
            </a:r>
          </a:p>
          <a:p>
            <a:pPr lvl="1"/>
            <a:r>
              <a:rPr lang="cs-CZ" dirty="0" err="1" smtClean="0"/>
              <a:t>Odell</a:t>
            </a:r>
            <a:r>
              <a:rPr lang="cs-CZ" dirty="0" smtClean="0"/>
              <a:t> EW: </a:t>
            </a:r>
            <a:r>
              <a:rPr lang="cs-CZ" dirty="0" err="1" smtClean="0"/>
              <a:t>Cawson</a:t>
            </a:r>
            <a:r>
              <a:rPr lang="cs-CZ" dirty="0" smtClean="0"/>
              <a:t>‘s Essentials </a:t>
            </a:r>
            <a:r>
              <a:rPr lang="cs-CZ" dirty="0" err="1" smtClean="0"/>
              <a:t>of</a:t>
            </a:r>
            <a:r>
              <a:rPr lang="cs-CZ" dirty="0" smtClean="0"/>
              <a:t> Oral </a:t>
            </a:r>
            <a:r>
              <a:rPr lang="cs-CZ" dirty="0" err="1" smtClean="0"/>
              <a:t>Pathology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Oral </a:t>
            </a:r>
            <a:r>
              <a:rPr lang="cs-CZ" dirty="0" err="1" smtClean="0"/>
              <a:t>Medicine</a:t>
            </a:r>
            <a:r>
              <a:rPr lang="cs-CZ" dirty="0" smtClean="0"/>
              <a:t>, 9. </a:t>
            </a:r>
            <a:r>
              <a:rPr lang="cs-CZ" dirty="0" err="1" smtClean="0"/>
              <a:t>ed</a:t>
            </a:r>
            <a:r>
              <a:rPr lang="cs-CZ" dirty="0" smtClean="0"/>
              <a:t>.; </a:t>
            </a:r>
            <a:r>
              <a:rPr lang="cs-CZ" dirty="0" err="1" smtClean="0"/>
              <a:t>Elsevier</a:t>
            </a:r>
            <a:r>
              <a:rPr lang="cs-CZ" smtClean="0"/>
              <a:t> 2017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Faktory sdružené s defekty skloviny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5805264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Systémové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endParaRPr lang="cs-CZ" altLang="cs-CZ" dirty="0" smtClean="0"/>
          </a:p>
          <a:p>
            <a:pPr marL="609600" indent="-609600">
              <a:defRPr/>
            </a:pPr>
            <a:r>
              <a:rPr lang="cs-CZ" altLang="cs-CZ" dirty="0" smtClean="0"/>
              <a:t>Porodní trauma </a:t>
            </a:r>
          </a:p>
          <a:p>
            <a:pPr marL="1409700" lvl="2" indent="-609600">
              <a:buNone/>
              <a:defRPr/>
            </a:pPr>
            <a:r>
              <a:rPr lang="cs-CZ" altLang="cs-CZ" sz="2000" dirty="0" smtClean="0"/>
              <a:t>hypoxie, předčasný porod</a:t>
            </a:r>
          </a:p>
          <a:p>
            <a:pPr marL="609600" indent="-609600">
              <a:defRPr/>
            </a:pPr>
            <a:r>
              <a:rPr lang="cs-CZ" altLang="cs-CZ" dirty="0" smtClean="0"/>
              <a:t>Chemické </a:t>
            </a:r>
          </a:p>
          <a:p>
            <a:pPr marL="1409700" lvl="2" indent="-609600">
              <a:buNone/>
              <a:defRPr/>
            </a:pPr>
            <a:r>
              <a:rPr lang="cs-CZ" altLang="cs-CZ" sz="2000" dirty="0" smtClean="0"/>
              <a:t>chemoterapie, fluorid, </a:t>
            </a:r>
            <a:r>
              <a:rPr lang="cs-CZ" altLang="cs-CZ" sz="2000" dirty="0" err="1" smtClean="0"/>
              <a:t>Pb</a:t>
            </a:r>
            <a:r>
              <a:rPr lang="cs-CZ" altLang="cs-CZ" sz="2000" dirty="0" smtClean="0"/>
              <a:t>, TTC,…</a:t>
            </a:r>
          </a:p>
          <a:p>
            <a:pPr marL="609600" indent="-609600">
              <a:defRPr/>
            </a:pPr>
            <a:r>
              <a:rPr lang="cs-CZ" altLang="cs-CZ" dirty="0" smtClean="0"/>
              <a:t>Chromozomální aberace </a:t>
            </a:r>
          </a:p>
          <a:p>
            <a:pPr marL="1409700" lvl="2" indent="-609600">
              <a:buNone/>
              <a:defRPr/>
            </a:pPr>
            <a:r>
              <a:rPr lang="cs-CZ" altLang="cs-CZ" sz="2000" dirty="0" err="1" smtClean="0"/>
              <a:t>trisomie</a:t>
            </a:r>
            <a:r>
              <a:rPr lang="cs-CZ" altLang="cs-CZ" sz="2000" dirty="0" smtClean="0"/>
              <a:t> 21</a:t>
            </a:r>
          </a:p>
          <a:p>
            <a:pPr marL="609600" indent="-609600">
              <a:defRPr/>
            </a:pPr>
            <a:r>
              <a:rPr lang="cs-CZ" altLang="cs-CZ" dirty="0" smtClean="0"/>
              <a:t>Infekce </a:t>
            </a:r>
          </a:p>
          <a:p>
            <a:pPr marL="609600" indent="-609600">
              <a:buNone/>
              <a:defRPr/>
            </a:pPr>
            <a:r>
              <a:rPr lang="cs-CZ" altLang="cs-CZ" sz="2000" dirty="0" smtClean="0"/>
              <a:t>		CMV, varicela, rubeola, lues, ...</a:t>
            </a:r>
          </a:p>
          <a:p>
            <a:pPr marL="609600" indent="-609600">
              <a:defRPr/>
            </a:pPr>
            <a:r>
              <a:rPr lang="cs-CZ" altLang="cs-CZ" dirty="0" smtClean="0"/>
              <a:t>Vrozené choroby </a:t>
            </a:r>
          </a:p>
          <a:p>
            <a:pPr marL="609600" indent="-609600">
              <a:buNone/>
              <a:defRPr/>
            </a:pPr>
            <a:r>
              <a:rPr lang="cs-CZ" altLang="cs-CZ" sz="2000" dirty="0" smtClean="0"/>
              <a:t>		fenylketonurie, </a:t>
            </a:r>
            <a:r>
              <a:rPr lang="cs-CZ" altLang="cs-CZ" sz="2000" dirty="0" err="1" smtClean="0"/>
              <a:t>dysplasie</a:t>
            </a:r>
            <a:r>
              <a:rPr lang="cs-CZ" altLang="cs-CZ" sz="2000" dirty="0" smtClean="0"/>
              <a:t>...</a:t>
            </a:r>
          </a:p>
          <a:p>
            <a:pPr marL="609600" indent="-609600">
              <a:defRPr/>
            </a:pPr>
            <a:r>
              <a:rPr lang="cs-CZ" altLang="cs-CZ" dirty="0" smtClean="0"/>
              <a:t>Malnutrice </a:t>
            </a:r>
            <a:r>
              <a:rPr lang="cs-CZ" altLang="cs-CZ" sz="2000" dirty="0" smtClean="0"/>
              <a:t>(celková, vit. A, D deficit)</a:t>
            </a:r>
          </a:p>
          <a:p>
            <a:pPr marL="609600" indent="-609600">
              <a:defRPr/>
            </a:pPr>
            <a:r>
              <a:rPr lang="cs-CZ" altLang="cs-CZ" dirty="0" smtClean="0"/>
              <a:t>Metabolické choroby (</a:t>
            </a:r>
            <a:r>
              <a:rPr lang="cs-CZ" altLang="cs-CZ" dirty="0" err="1" smtClean="0"/>
              <a:t>celiakie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hypoparatyreóza</a:t>
            </a:r>
            <a:r>
              <a:rPr lang="cs-CZ" altLang="cs-CZ" dirty="0" smtClean="0"/>
              <a:t>, renální choroby – CHRI)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Faktory sdružené s defekty skloviny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Lokální</a:t>
            </a:r>
            <a:endParaRPr lang="cs-CZ" altLang="cs-CZ" dirty="0" smtClean="0"/>
          </a:p>
          <a:p>
            <a:pPr marL="609600" indent="-609600">
              <a:defRPr/>
            </a:pPr>
            <a:r>
              <a:rPr lang="cs-CZ" altLang="cs-CZ" dirty="0" smtClean="0"/>
              <a:t>Akutní mechanické trauma </a:t>
            </a:r>
          </a:p>
          <a:p>
            <a:pPr marL="609600" indent="-609600">
              <a:buNone/>
              <a:defRPr/>
            </a:pPr>
            <a:r>
              <a:rPr lang="cs-CZ" altLang="cs-CZ" sz="2000" dirty="0" smtClean="0"/>
              <a:t>	(pády, dopravní nehody, mechanická ventilace, rituální mutilace, ...)</a:t>
            </a:r>
          </a:p>
          <a:p>
            <a:pPr marL="609600" indent="-609600">
              <a:defRPr/>
            </a:pPr>
            <a:r>
              <a:rPr lang="cs-CZ" altLang="cs-CZ" dirty="0" smtClean="0"/>
              <a:t>Popálení elektrickým proudem</a:t>
            </a:r>
          </a:p>
          <a:p>
            <a:pPr marL="609600" indent="-609600">
              <a:defRPr/>
            </a:pPr>
            <a:r>
              <a:rPr lang="cs-CZ" altLang="cs-CZ" dirty="0" smtClean="0"/>
              <a:t>Iradiace</a:t>
            </a:r>
          </a:p>
          <a:p>
            <a:pPr marL="609600" indent="-609600">
              <a:defRPr/>
            </a:pPr>
            <a:r>
              <a:rPr lang="cs-CZ" altLang="cs-CZ" dirty="0" smtClean="0"/>
              <a:t>Lokální infekce (</a:t>
            </a:r>
            <a:r>
              <a:rPr lang="cs-CZ" altLang="cs-CZ" dirty="0" err="1" smtClean="0"/>
              <a:t>periapikální</a:t>
            </a:r>
            <a:r>
              <a:rPr lang="cs-CZ" altLang="cs-CZ" dirty="0" smtClean="0"/>
              <a:t> aj.- ! kazy mléčných zubů)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38175"/>
            <a:ext cx="8229600" cy="10620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zh-CN" sz="4000" smtClean="0"/>
              <a:t>Období vlivu</a:t>
            </a:r>
            <a:endParaRPr lang="en-US" altLang="zh-CN" sz="4000" smtClean="0">
              <a:ea typeface="宋体" panose="02010600030101010101" pitchFamily="2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err="1" smtClean="0">
                <a:ea typeface="宋体" panose="02010600030101010101" pitchFamily="2" charset="-122"/>
                <a:hlinkClick r:id="" action="ppaction://noaction"/>
              </a:rPr>
              <a:t>Prenat</a:t>
            </a:r>
            <a:r>
              <a:rPr lang="cs-CZ" altLang="zh-CN" b="1" dirty="0" err="1" smtClean="0">
                <a:hlinkClick r:id="" action="ppaction://noaction"/>
              </a:rPr>
              <a:t>ální</a:t>
            </a:r>
            <a:r>
              <a:rPr lang="cs-CZ" altLang="zh-CN" b="1" dirty="0" smtClean="0"/>
              <a:t> </a:t>
            </a:r>
            <a:r>
              <a:rPr lang="cs-CZ" altLang="zh-CN" dirty="0" smtClean="0">
                <a:effectLst/>
              </a:rPr>
              <a:t>(</a:t>
            </a:r>
            <a:r>
              <a:rPr lang="cs-CZ" altLang="zh-CN" dirty="0" err="1" smtClean="0">
                <a:effectLst/>
              </a:rPr>
              <a:t>transplacentární</a:t>
            </a:r>
            <a:r>
              <a:rPr lang="cs-CZ" altLang="zh-CN" dirty="0" smtClean="0">
                <a:effectLst/>
              </a:rPr>
              <a:t> infekce, systémové choroby matky)</a:t>
            </a:r>
            <a:endParaRPr lang="en-US" altLang="zh-CN" b="1" dirty="0" smtClean="0"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b="1" u="sng" dirty="0" err="1" smtClean="0">
                <a:solidFill>
                  <a:srgbClr val="FFC000"/>
                </a:solidFill>
                <a:ea typeface="宋体" panose="02010600030101010101" pitchFamily="2" charset="-122"/>
                <a:hlinkClick r:id="" action="ppaction://noaction"/>
              </a:rPr>
              <a:t>Neonat</a:t>
            </a:r>
            <a:r>
              <a:rPr lang="cs-CZ" altLang="zh-CN" b="1" u="sng" dirty="0" smtClean="0">
                <a:solidFill>
                  <a:srgbClr val="FFC000"/>
                </a:solidFill>
                <a:hlinkClick r:id="" action="ppaction://noaction"/>
              </a:rPr>
              <a:t>á</a:t>
            </a:r>
            <a:r>
              <a:rPr lang="en-US" altLang="zh-CN" b="1" u="sng" dirty="0" smtClean="0">
                <a:solidFill>
                  <a:srgbClr val="FFC000"/>
                </a:solidFill>
                <a:ea typeface="宋体" panose="02010600030101010101" pitchFamily="2" charset="-122"/>
                <a:hlinkClick r:id="" action="ppaction://noaction"/>
              </a:rPr>
              <a:t>l</a:t>
            </a:r>
            <a:r>
              <a:rPr lang="cs-CZ" altLang="zh-CN" b="1" u="sng" dirty="0" smtClean="0">
                <a:solidFill>
                  <a:srgbClr val="FFC000"/>
                </a:solidFill>
              </a:rPr>
              <a:t>ní </a:t>
            </a:r>
            <a:r>
              <a:rPr lang="cs-CZ" altLang="zh-CN" dirty="0" smtClean="0">
                <a:effectLst/>
              </a:rPr>
              <a:t>(hypoxie, hemolýza)</a:t>
            </a:r>
            <a:endParaRPr lang="en-US" altLang="zh-CN" b="1" u="sng" dirty="0" smtClean="0"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b="1" u="sng" dirty="0" err="1" smtClean="0">
                <a:ea typeface="宋体" panose="02010600030101010101" pitchFamily="2" charset="-122"/>
                <a:hlinkClick r:id="" action="ppaction://noaction"/>
              </a:rPr>
              <a:t>Postnat</a:t>
            </a:r>
            <a:r>
              <a:rPr lang="cs-CZ" altLang="zh-CN" b="1" u="sng" dirty="0" smtClean="0">
                <a:hlinkClick r:id="" action="ppaction://noaction"/>
              </a:rPr>
              <a:t>á</a:t>
            </a:r>
            <a:r>
              <a:rPr lang="en-US" altLang="zh-CN" b="1" u="sng" dirty="0" smtClean="0">
                <a:ea typeface="宋体" panose="02010600030101010101" pitchFamily="2" charset="-122"/>
                <a:hlinkClick r:id="" action="ppaction://noaction"/>
              </a:rPr>
              <a:t>l</a:t>
            </a:r>
            <a:r>
              <a:rPr lang="cs-CZ" altLang="zh-CN" b="1" u="sng" dirty="0" smtClean="0">
                <a:solidFill>
                  <a:srgbClr val="FFC000"/>
                </a:solidFill>
              </a:rPr>
              <a:t>ní</a:t>
            </a:r>
            <a:r>
              <a:rPr lang="cs-CZ" altLang="zh-CN" b="1" u="sng" dirty="0" smtClean="0"/>
              <a:t> </a:t>
            </a:r>
            <a:r>
              <a:rPr lang="cs-CZ" altLang="zh-CN" dirty="0" smtClean="0">
                <a:effectLst/>
              </a:rPr>
              <a:t>(těžké infekce, riziková terapie, nadměrná fluoridace, hypovitaminóza D, …)</a:t>
            </a: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Typ poškození skloviny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Nekariézní změny skloviny → zvýšená kazivost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Různý rozsah lézí</a:t>
            </a:r>
          </a:p>
          <a:p>
            <a:pPr lvl="1"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	</a:t>
            </a:r>
            <a:r>
              <a:rPr lang="cs-CZ" altLang="cs-CZ" dirty="0" smtClean="0">
                <a:solidFill>
                  <a:srgbClr val="FFFF00"/>
                </a:solidFill>
              </a:rPr>
              <a:t>lokální x </a:t>
            </a:r>
            <a:r>
              <a:rPr lang="cs-CZ" altLang="cs-CZ" dirty="0" err="1" smtClean="0">
                <a:solidFill>
                  <a:srgbClr val="FFFF00"/>
                </a:solidFill>
              </a:rPr>
              <a:t>multifokální</a:t>
            </a:r>
            <a:r>
              <a:rPr lang="cs-CZ" altLang="cs-CZ" dirty="0" smtClean="0">
                <a:solidFill>
                  <a:srgbClr val="FFFF00"/>
                </a:solidFill>
              </a:rPr>
              <a:t> (počet postižených zubů)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  parciální x globální (rozsah postiženého povrchu)</a:t>
            </a:r>
            <a:endParaRPr lang="cs-CZ" altLang="cs-CZ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Hypoplazie (prohlubně, jamky)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Opacity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Opacity skloviny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 smtClean="0">
                <a:solidFill>
                  <a:srgbClr val="FFC000"/>
                </a:solidFill>
              </a:rPr>
              <a:t>podpovrchové </a:t>
            </a:r>
            <a:r>
              <a:rPr lang="cs-CZ" altLang="cs-CZ" dirty="0" err="1" smtClean="0">
                <a:solidFill>
                  <a:srgbClr val="FFC000"/>
                </a:solidFill>
              </a:rPr>
              <a:t>hypomineralizace</a:t>
            </a:r>
            <a:r>
              <a:rPr lang="cs-CZ" altLang="cs-CZ" dirty="0" smtClean="0">
                <a:solidFill>
                  <a:srgbClr val="FFC000"/>
                </a:solidFill>
              </a:rPr>
              <a:t> skloviny, povrch hladký, lesklý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ohraničené: ostře ohraničené okrsky snížené průsvitnosti skloviny, nažloutlé až hnědé)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difuzní: křídově bílé úseky variabilní průsvitnosti skloviny</a:t>
            </a:r>
          </a:p>
          <a:p>
            <a:pPr>
              <a:defRPr/>
            </a:pPr>
            <a:r>
              <a:rPr lang="cs-CZ" altLang="cs-CZ" dirty="0" smtClean="0">
                <a:solidFill>
                  <a:srgbClr val="FFC000"/>
                </a:solidFill>
              </a:rPr>
              <a:t>labiální plošky frontálních zubů</a:t>
            </a:r>
          </a:p>
          <a:p>
            <a:pPr>
              <a:defRPr/>
            </a:pPr>
            <a:r>
              <a:rPr lang="cs-CZ" altLang="cs-CZ" dirty="0" smtClean="0">
                <a:solidFill>
                  <a:srgbClr val="FFC000"/>
                </a:solidFill>
              </a:rPr>
              <a:t>žvýkací plošky molárů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ntální patologie17">
  <a:themeElements>
    <a:clrScheme name="Proudění 10">
      <a:dk1>
        <a:srgbClr val="000514"/>
      </a:dk1>
      <a:lt1>
        <a:srgbClr val="CCCC00"/>
      </a:lt1>
      <a:dk2>
        <a:srgbClr val="003399"/>
      </a:dk2>
      <a:lt2>
        <a:srgbClr val="CC0000"/>
      </a:lt2>
      <a:accent1>
        <a:srgbClr val="0099CC"/>
      </a:accent1>
      <a:accent2>
        <a:srgbClr val="A886E0"/>
      </a:accent2>
      <a:accent3>
        <a:srgbClr val="AAADCA"/>
      </a:accent3>
      <a:accent4>
        <a:srgbClr val="AEAE00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10">
        <a:dk1>
          <a:srgbClr val="000514"/>
        </a:dk1>
        <a:lt1>
          <a:srgbClr val="CCCC00"/>
        </a:lt1>
        <a:dk2>
          <a:srgbClr val="003399"/>
        </a:dk2>
        <a:lt2>
          <a:srgbClr val="CC00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AEAE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udění 10">
    <a:dk1>
      <a:srgbClr val="000514"/>
    </a:dk1>
    <a:lt1>
      <a:srgbClr val="CCCC00"/>
    </a:lt1>
    <a:dk2>
      <a:srgbClr val="003399"/>
    </a:dk2>
    <a:lt2>
      <a:srgbClr val="CC0000"/>
    </a:lt2>
    <a:accent1>
      <a:srgbClr val="0099CC"/>
    </a:accent1>
    <a:accent2>
      <a:srgbClr val="A886E0"/>
    </a:accent2>
    <a:accent3>
      <a:srgbClr val="AAADCA"/>
    </a:accent3>
    <a:accent4>
      <a:srgbClr val="AEAE00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1335</Words>
  <Application>Microsoft Office PowerPoint</Application>
  <PresentationFormat>Předvádění na obrazovce (4:3)</PresentationFormat>
  <Paragraphs>225</Paragraphs>
  <Slides>46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Dentální patologie17</vt:lpstr>
      <vt:lpstr>Onemocnění tvrdých zubních tkání – abnormality zubů</vt:lpstr>
      <vt:lpstr>Vývojový cyklus zubu</vt:lpstr>
      <vt:lpstr>Odchylky způsobené zevními vlivy</vt:lpstr>
      <vt:lpstr>Zevní vlivy a struktura zubu</vt:lpstr>
      <vt:lpstr>Faktory sdružené s defekty skloviny</vt:lpstr>
      <vt:lpstr>Faktory sdružené s defekty skloviny</vt:lpstr>
      <vt:lpstr>Období vlivu</vt:lpstr>
      <vt:lpstr>Typ poškození skloviny</vt:lpstr>
      <vt:lpstr>Opacity skloviny</vt:lpstr>
      <vt:lpstr>Opacity skloviny</vt:lpstr>
      <vt:lpstr>Turnerova hypoplazie (zub)</vt:lpstr>
      <vt:lpstr>Turnerova hypoplazie (zub)</vt:lpstr>
      <vt:lpstr>Abnormální opotřebování chrupu</vt:lpstr>
      <vt:lpstr>Atrice (opotřebování)</vt:lpstr>
      <vt:lpstr>Atrice</vt:lpstr>
      <vt:lpstr>Atrice</vt:lpstr>
      <vt:lpstr>Atrice - rtg</vt:lpstr>
      <vt:lpstr>Abraze</vt:lpstr>
      <vt:lpstr>Abraze</vt:lpstr>
      <vt:lpstr>Abraze kartáčková</vt:lpstr>
      <vt:lpstr>Eroze</vt:lpstr>
      <vt:lpstr>Eroze</vt:lpstr>
      <vt:lpstr>Eroze u bulimičky</vt:lpstr>
      <vt:lpstr>Abfrakce - odlomení</vt:lpstr>
      <vt:lpstr>Habituální poruchy</vt:lpstr>
      <vt:lpstr>Interní a externí resorpce</vt:lpstr>
      <vt:lpstr>Externí resorpce</vt:lpstr>
      <vt:lpstr>Externí resorpce</vt:lpstr>
      <vt:lpstr>Externí resorpce</vt:lpstr>
      <vt:lpstr>Externí resorpce apikální</vt:lpstr>
      <vt:lpstr>Externí resorpce povrchu kořene</vt:lpstr>
      <vt:lpstr>Interní resorpce</vt:lpstr>
      <vt:lpstr>Interní resorpce</vt:lpstr>
      <vt:lpstr>Interní resorpce</vt:lpstr>
      <vt:lpstr>Hypercementóza</vt:lpstr>
      <vt:lpstr>Cementikl</vt:lpstr>
      <vt:lpstr>Poruchy erupce zubů</vt:lpstr>
      <vt:lpstr>Poruchy erupce zubů</vt:lpstr>
      <vt:lpstr>Erupční hematom</vt:lpstr>
      <vt:lpstr>Abnormální zbarvení zubů</vt:lpstr>
      <vt:lpstr>Abnormální zbarvení zubů</vt:lpstr>
      <vt:lpstr>Tetracyklinová pigmentace</vt:lpstr>
      <vt:lpstr>Terapie</vt:lpstr>
      <vt:lpstr>Nadpočetné kořeny</vt:lpstr>
      <vt:lpstr>Takovéhle v praxi raději nepotkávat...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tvrdých zubních tkání – abnormality zubů</dc:title>
  <dc:creator>admin</dc:creator>
  <cp:lastModifiedBy>admin</cp:lastModifiedBy>
  <cp:revision>60</cp:revision>
  <dcterms:created xsi:type="dcterms:W3CDTF">2017-11-09T17:22:46Z</dcterms:created>
  <dcterms:modified xsi:type="dcterms:W3CDTF">2018-10-01T18:27:32Z</dcterms:modified>
</cp:coreProperties>
</file>