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notesSlides/notesSlide6.xml" ContentType="application/vnd.openxmlformats-officedocument.presentationml.notesSlide+xml"/>
  <Override PartName="/ppt/tags/tag46.xml" ContentType="application/vnd.openxmlformats-officedocument.presentationml.tags+xml"/>
  <Override PartName="/ppt/notesSlides/notesSlide7.xml" ContentType="application/vnd.openxmlformats-officedocument.presentationml.notesSlide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notesSlides/notesSlide9.xml" ContentType="application/vnd.openxmlformats-officedocument.presentationml.notesSlide+xml"/>
  <Override PartName="/ppt/tags/tag49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1.xml" ContentType="application/vnd.openxmlformats-officedocument.presentationml.notesSlide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7" r:id="rId4"/>
    <p:sldMasterId id="2147483701" r:id="rId5"/>
    <p:sldMasterId id="2147483716" r:id="rId6"/>
    <p:sldMasterId id="2147483744" r:id="rId7"/>
  </p:sldMasterIdLst>
  <p:notesMasterIdLst>
    <p:notesMasterId r:id="rId60"/>
  </p:notesMasterIdLst>
  <p:sldIdLst>
    <p:sldId id="352" r:id="rId8"/>
    <p:sldId id="353" r:id="rId9"/>
    <p:sldId id="434" r:id="rId10"/>
    <p:sldId id="428" r:id="rId11"/>
    <p:sldId id="421" r:id="rId12"/>
    <p:sldId id="345" r:id="rId13"/>
    <p:sldId id="436" r:id="rId14"/>
    <p:sldId id="335" r:id="rId15"/>
    <p:sldId id="437" r:id="rId16"/>
    <p:sldId id="438" r:id="rId17"/>
    <p:sldId id="439" r:id="rId18"/>
    <p:sldId id="440" r:id="rId19"/>
    <p:sldId id="265" r:id="rId20"/>
    <p:sldId id="336" r:id="rId21"/>
    <p:sldId id="450" r:id="rId22"/>
    <p:sldId id="337" r:id="rId23"/>
    <p:sldId id="359" r:id="rId24"/>
    <p:sldId id="360" r:id="rId25"/>
    <p:sldId id="361" r:id="rId26"/>
    <p:sldId id="362" r:id="rId27"/>
    <p:sldId id="429" r:id="rId28"/>
    <p:sldId id="300" r:id="rId29"/>
    <p:sldId id="301" r:id="rId30"/>
    <p:sldId id="415" r:id="rId31"/>
    <p:sldId id="416" r:id="rId32"/>
    <p:sldId id="417" r:id="rId33"/>
    <p:sldId id="420" r:id="rId34"/>
    <p:sldId id="302" r:id="rId35"/>
    <p:sldId id="303" r:id="rId36"/>
    <p:sldId id="321" r:id="rId37"/>
    <p:sldId id="323" r:id="rId38"/>
    <p:sldId id="324" r:id="rId39"/>
    <p:sldId id="325" r:id="rId40"/>
    <p:sldId id="357" r:id="rId41"/>
    <p:sldId id="423" r:id="rId42"/>
    <p:sldId id="341" r:id="rId43"/>
    <p:sldId id="342" r:id="rId44"/>
    <p:sldId id="343" r:id="rId45"/>
    <p:sldId id="344" r:id="rId46"/>
    <p:sldId id="427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5" r:id="rId56"/>
    <p:sldId id="376" r:id="rId57"/>
    <p:sldId id="384" r:id="rId58"/>
    <p:sldId id="385" r:id="rId59"/>
  </p:sldIdLst>
  <p:sldSz cx="12192000" cy="6858000"/>
  <p:notesSz cx="6858000" cy="9144000"/>
  <p:custDataLst>
    <p:tags r:id="rId6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6600"/>
    <a:srgbClr val="FF9900"/>
    <a:srgbClr val="FF9933"/>
    <a:srgbClr val="EAB200"/>
    <a:srgbClr val="2F4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6866" autoAdjust="0"/>
  </p:normalViewPr>
  <p:slideViewPr>
    <p:cSldViewPr snapToGrid="0">
      <p:cViewPr varScale="1">
        <p:scale>
          <a:sx n="116" d="100"/>
          <a:sy n="116" d="100"/>
        </p:scale>
        <p:origin x="120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25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E0365-472A-4110-AF08-0C0C1F4C4D06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15867-50B4-4153-A364-30D2BDBE3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01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je Public </a:t>
            </a:r>
            <a:r>
              <a:rPr lang="cs-CZ" dirty="0" err="1" smtClean="0"/>
              <a:t>Health</a:t>
            </a:r>
            <a:r>
              <a:rPr lang="cs-CZ" dirty="0" smtClean="0"/>
              <a:t>? Proč ho máme studovat? Máme definici …. Ale co to vlastně znamená?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5867-50B4-4153-A364-30D2BDBE321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787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541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196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8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48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21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8523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9071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186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73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728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98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32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60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03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C566F14-8E29-4C66-9343-2ED56F07DC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55642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F74F38B-0804-4AD9-A6AF-DD59E35882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1250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ABA0E5F-F6D6-48DB-ACEC-64C01BC235C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9264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28842E2-D2EC-4456-BDD4-81EBBA4F1A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29558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F5874B6-12BA-4301-8E64-953E210014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35081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018BDDD-2A9F-49F8-8C8A-3245D4888D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06438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FD513C4-BE64-4A32-BF3C-428E12C38A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42358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EF15831-0140-4A3F-A5A4-06027C0A02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20523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223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6CB50AF-97BB-4048-AC8C-E683C16A45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45009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5C7C8F9-68B0-4BFB-B7AB-C1805919D7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37837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2B31931-98B9-47E0-94E3-7F8E82D889B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604049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9325DC6-B472-4B80-90D1-DD7DE2C6D16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79771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77B15-115F-4237-92C0-1586A1BF80A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1562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9F29A-C9EB-4C83-80BF-FA71A47FB96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8316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9668B-FAA4-4E60-9B15-84B6D536B6E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076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B5577-FA43-4FB2-8907-EA709410C03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095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57618-453D-47C5-813C-C16751FDA7A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8837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12E93-855C-4D7C-9466-77849707D3F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458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393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90C27-D6DC-4E94-BFE2-91D9A21D8E9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249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67F7D-B3E7-4A3B-9720-CB768D3186D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2591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E92A5-A058-455E-B048-858F5694819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5273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3B5CE-70F7-4169-9BBA-99ED812F79E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8014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87E16-57B8-4826-982D-5361F84AB97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060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DEF40-7C92-41A6-971D-BD81DA789AB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4214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D4542-A136-4F8D-A3D3-E885A8C9B62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95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9C4E-1C76-46B3-8746-BF9A41236C4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1338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4F58C-B05C-42BB-BCDC-8D06309CB26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583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D957-CD43-490E-BBC5-86B9D87E3E6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311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733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F62B-97A7-457C-BF8D-DA800087364C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8325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7AF5-FCFE-4329-B08B-12F547407D3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9534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0D8F3-6DA8-4AEC-BC23-1AE15CA9EF3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6723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5D00-DA91-453F-83C6-B1C95238073D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4120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4CB66-C6F0-4814-8777-0CB6B345452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4474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E43FF-8693-40F4-9FE8-CF91ADF87A5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779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C19B-4B52-4EC5-B002-4CA1891856BC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321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73173-9AE7-4BDA-897C-42C9AF8424E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9337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5714-354C-4B3C-A28E-E35790A482A5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1174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5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40FF-D090-4CA4-9667-E5B227CC6E3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590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5664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93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041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70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488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68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04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33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995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800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2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304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220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559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95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99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A57D2-6E39-473E-82AC-A77A5FEECF2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05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7A6C2-2735-4754-A1DE-60F6B6FB3E6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4097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8ECF6-FA00-4F5F-969A-E3FD93CF10F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964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10E9C-8E0F-4022-93B3-231A5FF32FE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8650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F6DD8-FDD8-426F-A110-5287B4F3DB5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963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A2EA7-D36F-4065-B95F-B22C58CE2E8E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150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3216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9B0B9-976F-4D17-9CC7-EEDDC6B5FFC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3990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EAF18-B660-4B1A-AA08-1F3E9D853B8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4658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693ED-4360-41A2-AE0E-5ADCA36E1C7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0339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3F126-AB6D-46F6-9981-BD7280EC8C1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2124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55F92-4FF3-408C-AD04-7B052E0D9D6E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6198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31480-EA0F-4E8F-A883-7165FD0C5FB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7892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15631-62BA-4224-AD20-70DDC1D8EAF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562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9C4E-1C76-46B3-8746-BF9A41236C4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148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4F58C-B05C-42BB-BCDC-8D06309CB26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3530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D957-CD43-490E-BBC5-86B9D87E3E6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812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7900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F62B-97A7-457C-BF8D-DA800087364C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428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7AF5-FCFE-4329-B08B-12F547407D3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5103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0D8F3-6DA8-4AEC-BC23-1AE15CA9EF3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1556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5D00-DA91-453F-83C6-B1C95238073D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928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4CB66-C6F0-4814-8777-0CB6B345452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1949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E43FF-8693-40F4-9FE8-CF91ADF87A5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5095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C19B-4B52-4EC5-B002-4CA1891856BC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8827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73173-9AE7-4BDA-897C-42C9AF8424E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0861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5714-354C-4B3C-A28E-E35790A482A5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5661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5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40FF-D090-4CA4-9667-E5B227CC6E3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609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3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C347C-15C8-4051-8423-21E6E17018CD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60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B6CBDB-1192-4D3E-9647-9BCE225C0E31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0031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40186C-24BA-4CF6-8337-8F5925CFE93F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2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CE137-01E8-44EA-805C-629BEF7AD00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3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6EACF-015B-46AB-A3F6-AC034F0A983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A5A13D-7372-4E21-802A-451D44875970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CE137-01E8-44EA-805C-629BEF7AD00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2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.who.int/en/about-us/governance/regional-committee-for-europe/68th-sess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3.xml"/><Relationship Id="rId4" Type="http://schemas.openxmlformats.org/officeDocument/2006/relationships/image" Target="../media/image1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4.xml"/><Relationship Id="rId4" Type="http://schemas.openxmlformats.org/officeDocument/2006/relationships/image" Target="../media/image1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3227" cy="7239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ovéPole 2"/>
          <p:cNvSpPr txBox="1">
            <a:spLocks noChangeArrowheads="1"/>
          </p:cNvSpPr>
          <p:nvPr/>
        </p:nvSpPr>
        <p:spPr bwMode="auto">
          <a:xfrm>
            <a:off x="773921" y="4402036"/>
            <a:ext cx="10875384" cy="2492990"/>
          </a:xfrm>
          <a:prstGeom prst="rect">
            <a:avLst/>
          </a:prstGeom>
          <a:solidFill>
            <a:schemeClr val="bg1">
              <a:alpha val="76077"/>
            </a:schemeClr>
          </a:solidFill>
          <a:ln>
            <a:noFill/>
          </a:ln>
          <a:effectLst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VEŘEJNÉ ZDRAVOTNICTVÍ V </a:t>
            </a:r>
            <a:r>
              <a:rPr lang="cs-CZ" altLang="cs-CZ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ZUBNÍM LÉKAŘSTVÍ II</a:t>
            </a:r>
            <a:endParaRPr lang="cs-CZ" altLang="cs-CZ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endParaRPr lang="cs-CZ" altLang="cs-CZ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cs-CZ" alt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Mgr. Pavlína Kaňová, Ph.D.</a:t>
            </a:r>
            <a:endParaRPr lang="cs-CZ" altLang="cs-C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1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Vznik WHO</a:t>
            </a:r>
            <a:endParaRPr lang="cs-CZ" b="1" dirty="0">
              <a:solidFill>
                <a:srgbClr val="333399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7. dubna 1948</a:t>
            </a:r>
            <a:r>
              <a:rPr lang="cs-CZ" dirty="0" smtClean="0">
                <a:solidFill>
                  <a:srgbClr val="333399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základní dokumenty podepsal 26. členský stát =  den vzniku WHO = Mezinárodní den zdraví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Funguje v rámci OSN, ale není jí podřízena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Sídlo v Ženevě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Členy WHO jsou vlády jednotlivých států, které poskytují prostředky pro činnost WHO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Každý člen má jeden hlas bez ohledu na výši příspěvků</a:t>
            </a:r>
          </a:p>
          <a:p>
            <a:endParaRPr lang="cs-CZ" dirty="0">
              <a:solidFill>
                <a:srgbClr val="333399"/>
              </a:solidFill>
            </a:endParaRPr>
          </a:p>
          <a:p>
            <a:pPr marL="0" indent="0" algn="r">
              <a:buNone/>
            </a:pPr>
            <a:r>
              <a:rPr lang="cs-CZ" dirty="0">
                <a:solidFill>
                  <a:srgbClr val="333399"/>
                </a:solidFill>
                <a:hlinkClick r:id="rId3"/>
              </a:rPr>
              <a:t>www.who.int</a:t>
            </a:r>
            <a:endParaRPr lang="cs-CZ" dirty="0">
              <a:solidFill>
                <a:srgbClr val="333399"/>
              </a:solidFill>
            </a:endParaRPr>
          </a:p>
          <a:p>
            <a:endParaRPr lang="cs-CZ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9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Vnitřní organizace WHO</a:t>
            </a:r>
            <a:endParaRPr lang="cs-CZ" b="1" dirty="0">
              <a:solidFill>
                <a:srgbClr val="333399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Světové zdravotnické shromáždění</a:t>
            </a:r>
          </a:p>
          <a:p>
            <a:r>
              <a:rPr lang="cs-CZ" b="1" dirty="0" smtClean="0">
                <a:solidFill>
                  <a:srgbClr val="333399"/>
                </a:solidFill>
              </a:rPr>
              <a:t>Výkonný výbor</a:t>
            </a:r>
          </a:p>
          <a:p>
            <a:r>
              <a:rPr lang="cs-CZ" b="1" dirty="0" smtClean="0">
                <a:solidFill>
                  <a:srgbClr val="333399"/>
                </a:solidFill>
              </a:rPr>
              <a:t>Sekretariát</a:t>
            </a:r>
            <a:r>
              <a:rPr lang="cs-CZ" dirty="0" smtClean="0">
                <a:solidFill>
                  <a:srgbClr val="333399"/>
                </a:solidFill>
              </a:rPr>
              <a:t> včele s </a:t>
            </a:r>
            <a:r>
              <a:rPr lang="cs-CZ" b="1" dirty="0" smtClean="0">
                <a:solidFill>
                  <a:srgbClr val="333399"/>
                </a:solidFill>
              </a:rPr>
              <a:t>generálním ředitelem </a:t>
            </a:r>
          </a:p>
          <a:p>
            <a:pPr lvl="1"/>
            <a:r>
              <a:rPr lang="cs-CZ" b="1" dirty="0" err="1" smtClean="0">
                <a:solidFill>
                  <a:srgbClr val="333399"/>
                </a:solidFill>
              </a:rPr>
              <a:t>Tedros</a:t>
            </a:r>
            <a:r>
              <a:rPr lang="cs-CZ" b="1" dirty="0" smtClean="0">
                <a:solidFill>
                  <a:srgbClr val="333399"/>
                </a:solidFill>
              </a:rPr>
              <a:t> </a:t>
            </a:r>
            <a:r>
              <a:rPr lang="cs-CZ" b="1" dirty="0" err="1">
                <a:solidFill>
                  <a:srgbClr val="333399"/>
                </a:solidFill>
              </a:rPr>
              <a:t>Adhanom</a:t>
            </a:r>
            <a:r>
              <a:rPr lang="cs-CZ" b="1" dirty="0">
                <a:solidFill>
                  <a:srgbClr val="333399"/>
                </a:solidFill>
              </a:rPr>
              <a:t> </a:t>
            </a:r>
            <a:r>
              <a:rPr lang="cs-CZ" b="1" dirty="0" err="1" smtClean="0">
                <a:solidFill>
                  <a:srgbClr val="333399"/>
                </a:solidFill>
              </a:rPr>
              <a:t>Ghebreyesus</a:t>
            </a:r>
            <a:r>
              <a:rPr lang="cs-CZ" b="1" dirty="0" smtClean="0">
                <a:solidFill>
                  <a:srgbClr val="333399"/>
                </a:solidFill>
              </a:rPr>
              <a:t> </a:t>
            </a:r>
          </a:p>
          <a:p>
            <a:r>
              <a:rPr lang="cs-CZ" b="1" dirty="0" smtClean="0">
                <a:solidFill>
                  <a:srgbClr val="333399"/>
                </a:solidFill>
              </a:rPr>
              <a:t>Oblastní úřady</a:t>
            </a:r>
          </a:p>
          <a:p>
            <a:pPr lvl="1"/>
            <a:r>
              <a:rPr lang="cs-CZ" b="1" dirty="0" smtClean="0">
                <a:solidFill>
                  <a:srgbClr val="333399"/>
                </a:solidFill>
                <a:hlinkClick r:id="rId3"/>
              </a:rPr>
              <a:t>Evropa</a:t>
            </a:r>
            <a:r>
              <a:rPr lang="cs-CZ" dirty="0" smtClean="0">
                <a:solidFill>
                  <a:srgbClr val="333399"/>
                </a:solidFill>
                <a:hlinkClick r:id="rId3"/>
              </a:rPr>
              <a:t> (sídlo </a:t>
            </a:r>
            <a:r>
              <a:rPr lang="cs-CZ" b="1" dirty="0" smtClean="0">
                <a:solidFill>
                  <a:srgbClr val="333399"/>
                </a:solidFill>
                <a:hlinkClick r:id="rId3"/>
              </a:rPr>
              <a:t>v Kodani</a:t>
            </a:r>
            <a:r>
              <a:rPr lang="cs-CZ" dirty="0" smtClean="0">
                <a:solidFill>
                  <a:srgbClr val="333399"/>
                </a:solidFill>
                <a:hlinkClick r:id="rId3"/>
              </a:rPr>
              <a:t>)</a:t>
            </a:r>
            <a:endParaRPr lang="cs-CZ" dirty="0" smtClean="0">
              <a:solidFill>
                <a:srgbClr val="333399"/>
              </a:solidFill>
            </a:endParaRP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Amerika (Jižní, Střední, Severní)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Afrika (mimo arabské země)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Východní Středomoří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J</a:t>
            </a:r>
            <a:r>
              <a:rPr lang="cs-CZ" dirty="0" smtClean="0">
                <a:solidFill>
                  <a:srgbClr val="333399"/>
                </a:solidFill>
              </a:rPr>
              <a:t>ihovýchodní Asie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Západní Tichomoří</a:t>
            </a:r>
          </a:p>
          <a:p>
            <a:pPr lvl="1"/>
            <a:endParaRPr lang="cs-CZ" dirty="0" smtClean="0">
              <a:solidFill>
                <a:srgbClr val="333399"/>
              </a:solidFill>
            </a:endParaRPr>
          </a:p>
          <a:p>
            <a:pPr lvl="1"/>
            <a:endParaRPr lang="cs-CZ" dirty="0" smtClean="0">
              <a:solidFill>
                <a:srgbClr val="333399"/>
              </a:solidFill>
            </a:endParaRPr>
          </a:p>
          <a:p>
            <a:pPr lvl="1"/>
            <a:endParaRPr lang="cs-CZ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Základní cíl WHO</a:t>
            </a:r>
            <a:endParaRPr lang="cs-CZ" b="1" dirty="0">
              <a:solidFill>
                <a:srgbClr val="333399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333399"/>
                </a:solidFill>
              </a:rPr>
              <a:t>Dosažení co nejvyšší možné úrovně zdraví pro všechny lidi na celém světě.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Zdraví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Hodnoty: zdraví, péče o zdraví, ekvita ve zdraví, solidarita, bezpečí, spravedlivé financování, udržitelný rozvoj systému péče o zdraví, zdravotní gramotnost</a:t>
            </a:r>
            <a:endParaRPr lang="cs-CZ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3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SOCIÁLNÍ LÉKAŘSTVÍ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4358" cy="150018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TEORETICKÝ ZÁKLAD VEŘEJNÉHO ZDRAVOTNICTVÍ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9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b="1" dirty="0" smtClean="0">
                <a:solidFill>
                  <a:srgbClr val="002060"/>
                </a:solidFill>
              </a:rPr>
              <a:t>Proč </a:t>
            </a:r>
            <a:r>
              <a:rPr lang="cs-CZ" altLang="cs-CZ" b="1" dirty="0" smtClean="0">
                <a:solidFill>
                  <a:srgbClr val="0070C0"/>
                </a:solidFill>
              </a:rPr>
              <a:t>SOCIÁLNÍ</a:t>
            </a:r>
            <a:r>
              <a:rPr lang="cs-CZ" altLang="cs-CZ" b="1" dirty="0" smtClean="0">
                <a:solidFill>
                  <a:srgbClr val="002060"/>
                </a:solidFill>
              </a:rPr>
              <a:t> lékařství?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cap="all" dirty="0" smtClean="0">
                <a:solidFill>
                  <a:srgbClr val="002060"/>
                </a:solidFill>
              </a:rPr>
              <a:t>zdraví</a:t>
            </a:r>
            <a:r>
              <a:rPr lang="cs-CZ" altLang="cs-CZ" b="1" dirty="0" smtClean="0">
                <a:solidFill>
                  <a:srgbClr val="002060"/>
                </a:solidFill>
              </a:rPr>
              <a:t> a </a:t>
            </a:r>
            <a:r>
              <a:rPr lang="cs-CZ" altLang="cs-CZ" b="1" cap="all" dirty="0" smtClean="0">
                <a:solidFill>
                  <a:srgbClr val="002060"/>
                </a:solidFill>
              </a:rPr>
              <a:t>nemoc</a:t>
            </a:r>
            <a:r>
              <a:rPr lang="cs-CZ" altLang="cs-CZ" b="1" dirty="0" smtClean="0">
                <a:solidFill>
                  <a:srgbClr val="002060"/>
                </a:solidFill>
              </a:rPr>
              <a:t> nejsou medicínské kategorie</a:t>
            </a:r>
          </a:p>
          <a:p>
            <a:r>
              <a:rPr lang="cs-CZ" altLang="cs-CZ" b="1" dirty="0" smtClean="0">
                <a:solidFill>
                  <a:srgbClr val="0070C0"/>
                </a:solidFill>
              </a:rPr>
              <a:t>sociální, politické a ekonomické </a:t>
            </a:r>
            <a:r>
              <a:rPr lang="cs-CZ" altLang="cs-CZ" b="1" dirty="0" smtClean="0">
                <a:solidFill>
                  <a:srgbClr val="002060"/>
                </a:solidFill>
              </a:rPr>
              <a:t>faktory  velmi silně určují </a:t>
            </a:r>
          </a:p>
          <a:p>
            <a:pPr lvl="1"/>
            <a:r>
              <a:rPr lang="cs-CZ" altLang="cs-CZ" b="1" dirty="0" smtClean="0">
                <a:solidFill>
                  <a:srgbClr val="0070C0"/>
                </a:solidFill>
              </a:rPr>
              <a:t>kdo </a:t>
            </a:r>
            <a:r>
              <a:rPr lang="cs-CZ" altLang="cs-CZ" b="1" dirty="0" smtClean="0">
                <a:solidFill>
                  <a:srgbClr val="002060"/>
                </a:solidFill>
              </a:rPr>
              <a:t>bude nemocný, </a:t>
            </a:r>
          </a:p>
          <a:p>
            <a:pPr lvl="1"/>
            <a:r>
              <a:rPr lang="cs-CZ" altLang="cs-CZ" b="1" dirty="0" smtClean="0">
                <a:solidFill>
                  <a:srgbClr val="0070C0"/>
                </a:solidFill>
              </a:rPr>
              <a:t>jakou nemocí</a:t>
            </a:r>
            <a:r>
              <a:rPr lang="cs-CZ" altLang="cs-CZ" b="1" dirty="0" smtClean="0">
                <a:solidFill>
                  <a:srgbClr val="002060"/>
                </a:solidFill>
              </a:rPr>
              <a:t>, </a:t>
            </a:r>
          </a:p>
          <a:p>
            <a:pPr lvl="1"/>
            <a:r>
              <a:rPr lang="cs-CZ" altLang="cs-CZ" b="1" dirty="0" smtClean="0">
                <a:solidFill>
                  <a:srgbClr val="0070C0"/>
                </a:solidFill>
              </a:rPr>
              <a:t>jakou </a:t>
            </a:r>
            <a:r>
              <a:rPr lang="cs-CZ" altLang="cs-CZ" b="1" dirty="0">
                <a:solidFill>
                  <a:srgbClr val="0070C0"/>
                </a:solidFill>
              </a:rPr>
              <a:t>léčbu </a:t>
            </a:r>
            <a:r>
              <a:rPr lang="cs-CZ" altLang="cs-CZ" b="1" dirty="0">
                <a:solidFill>
                  <a:srgbClr val="002060"/>
                </a:solidFill>
              </a:rPr>
              <a:t>dostane</a:t>
            </a:r>
            <a:endParaRPr lang="cs-CZ" altLang="cs-CZ" b="1" dirty="0" smtClean="0">
              <a:solidFill>
                <a:srgbClr val="002060"/>
              </a:solidFill>
            </a:endParaRPr>
          </a:p>
          <a:p>
            <a:pPr lvl="1"/>
            <a:r>
              <a:rPr lang="cs-CZ" altLang="cs-CZ" b="1" dirty="0" smtClean="0">
                <a:solidFill>
                  <a:srgbClr val="002060"/>
                </a:solidFill>
              </a:rPr>
              <a:t>i </a:t>
            </a:r>
            <a:r>
              <a:rPr lang="cs-CZ" altLang="cs-CZ" b="1" dirty="0" smtClean="0">
                <a:solidFill>
                  <a:srgbClr val="0070C0"/>
                </a:solidFill>
              </a:rPr>
              <a:t>jaké výsledky</a:t>
            </a:r>
            <a:r>
              <a:rPr lang="cs-CZ" altLang="cs-CZ" b="1" dirty="0" smtClean="0">
                <a:solidFill>
                  <a:srgbClr val="002060"/>
                </a:solidFill>
              </a:rPr>
              <a:t> bude tato léčba mít.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13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079158"/>
            <a:ext cx="5987842" cy="4328454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23458" y="1079158"/>
            <a:ext cx="5639011" cy="43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34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326" y="432794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b="1" dirty="0" smtClean="0">
                <a:solidFill>
                  <a:srgbClr val="002060"/>
                </a:solidFill>
              </a:rPr>
              <a:t>SOCIÁLNÍ LÉKAŘSTVÍ</a:t>
            </a:r>
            <a:endParaRPr lang="en-GB" altLang="cs-CZ" b="1" dirty="0" smtClean="0">
              <a:solidFill>
                <a:srgbClr val="00206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6" y="1677969"/>
            <a:ext cx="11138841" cy="3811588"/>
          </a:xfrm>
        </p:spPr>
        <p:txBody>
          <a:bodyPr/>
          <a:lstStyle/>
          <a:p>
            <a:pPr eaLnBrk="1" hangingPunct="1"/>
            <a:r>
              <a:rPr lang="cs-CZ" altLang="cs-CZ" sz="3200" b="1" dirty="0" smtClean="0">
                <a:solidFill>
                  <a:srgbClr val="002060"/>
                </a:solidFill>
              </a:rPr>
              <a:t>Okolnosti existence lidí jako členů společnosti jsou podstatné </a:t>
            </a:r>
          </a:p>
          <a:p>
            <a:pPr lvl="1" eaLnBrk="1" hangingPunct="1"/>
            <a:r>
              <a:rPr lang="cs-CZ" altLang="cs-CZ" sz="3200" b="1" dirty="0">
                <a:solidFill>
                  <a:srgbClr val="002060"/>
                </a:solidFill>
              </a:rPr>
              <a:t>pro jejich zdraví, </a:t>
            </a:r>
          </a:p>
          <a:p>
            <a:pPr lvl="1" eaLnBrk="1" hangingPunct="1"/>
            <a:r>
              <a:rPr lang="cs-CZ" altLang="cs-CZ" sz="3200" b="1" dirty="0">
                <a:solidFill>
                  <a:srgbClr val="002060"/>
                </a:solidFill>
              </a:rPr>
              <a:t>pro péči o </a:t>
            </a:r>
            <a:r>
              <a:rPr lang="cs-CZ" altLang="cs-CZ" sz="3200" b="1" dirty="0" smtClean="0">
                <a:solidFill>
                  <a:srgbClr val="002060"/>
                </a:solidFill>
              </a:rPr>
              <a:t>zdraví</a:t>
            </a:r>
            <a:endParaRPr lang="cs-CZ" altLang="cs-CZ" sz="32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39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6426" y="1557687"/>
            <a:ext cx="9493250" cy="452596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defRPr/>
            </a:pPr>
            <a:r>
              <a:rPr lang="cs-CZ" b="1" dirty="0">
                <a:solidFill>
                  <a:srgbClr val="002060"/>
                </a:solidFill>
              </a:rPr>
              <a:t>Vědní, </a:t>
            </a:r>
            <a:r>
              <a:rPr lang="cs-CZ" b="1" dirty="0" smtClean="0">
                <a:solidFill>
                  <a:srgbClr val="002060"/>
                </a:solidFill>
              </a:rPr>
              <a:t>medicínský, interdisciplinární </a:t>
            </a:r>
            <a:r>
              <a:rPr lang="cs-CZ" b="1" dirty="0">
                <a:solidFill>
                  <a:srgbClr val="002060"/>
                </a:solidFill>
              </a:rPr>
              <a:t>obor</a:t>
            </a:r>
            <a:r>
              <a:rPr lang="cs-CZ" dirty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buClr>
                <a:srgbClr val="6565F7"/>
              </a:buClr>
              <a:buFont typeface="Arial" pitchFamily="34" charset="0"/>
              <a:buChar char="•"/>
              <a:defRPr/>
            </a:pPr>
            <a:r>
              <a:rPr lang="cs-CZ" sz="3100" b="1" dirty="0">
                <a:solidFill>
                  <a:srgbClr val="002060"/>
                </a:solidFill>
              </a:rPr>
              <a:t>zdraví populace</a:t>
            </a:r>
            <a:r>
              <a:rPr lang="cs-CZ" sz="3100" dirty="0">
                <a:solidFill>
                  <a:srgbClr val="002060"/>
                </a:solidFill>
              </a:rPr>
              <a:t>  </a:t>
            </a:r>
          </a:p>
          <a:p>
            <a:pPr lvl="1" eaLnBrk="1" hangingPunct="1">
              <a:buClr>
                <a:srgbClr val="6565F7"/>
              </a:buClr>
              <a:buFont typeface="Arial" pitchFamily="34" charset="0"/>
              <a:buChar char="•"/>
              <a:defRPr/>
            </a:pPr>
            <a:r>
              <a:rPr lang="cs-CZ" sz="3100" b="1" dirty="0">
                <a:solidFill>
                  <a:srgbClr val="002060"/>
                </a:solidFill>
              </a:rPr>
              <a:t>systém péče o zdraví ve společnosti</a:t>
            </a:r>
          </a:p>
          <a:p>
            <a:pPr marL="457200" lvl="1" indent="0" eaLnBrk="1" hangingPunct="1">
              <a:buClr>
                <a:srgbClr val="6565F7"/>
              </a:buClr>
              <a:buFontTx/>
              <a:buNone/>
              <a:defRPr/>
            </a:pPr>
            <a:endParaRPr lang="cs-CZ" sz="3100" b="1" dirty="0">
              <a:solidFill>
                <a:srgbClr val="002060"/>
              </a:solidFill>
            </a:endParaRPr>
          </a:p>
          <a:p>
            <a:pPr eaLnBrk="1" hangingPunct="1">
              <a:buClr>
                <a:srgbClr val="C00000"/>
              </a:buClr>
              <a:defRPr/>
            </a:pPr>
            <a:r>
              <a:rPr lang="cs-CZ" b="1" dirty="0">
                <a:solidFill>
                  <a:srgbClr val="002060"/>
                </a:solidFill>
              </a:rPr>
              <a:t>Interdisciplinární obor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002060"/>
                </a:solidFill>
              </a:rPr>
              <a:t>epidemiologie, demografie, sociologie, </a:t>
            </a:r>
            <a:endParaRPr lang="cs-CZ" dirty="0" smtClean="0">
              <a:solidFill>
                <a:srgbClr val="002060"/>
              </a:solidFill>
            </a:endParaRPr>
          </a:p>
          <a:p>
            <a:pPr marL="457200" lvl="1" indent="0" eaLnBrk="1" hangingPunct="1">
              <a:buClr>
                <a:srgbClr val="3D3DF5"/>
              </a:buClr>
              <a:buFontTx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   ekonomie</a:t>
            </a:r>
            <a:r>
              <a:rPr lang="cs-CZ" dirty="0">
                <a:solidFill>
                  <a:srgbClr val="002060"/>
                </a:solidFill>
              </a:rPr>
              <a:t>, psychologie, právo, etika ad.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Sociální lékařství</a:t>
            </a:r>
            <a:endParaRPr lang="cs-CZ" cap="all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510">
            <a:off x="8637073" y="2978595"/>
            <a:ext cx="22447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838">
            <a:off x="8737996" y="3000485"/>
            <a:ext cx="24257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5645">
            <a:off x="8603731" y="2698267"/>
            <a:ext cx="248285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578">
            <a:off x="8198987" y="2519678"/>
            <a:ext cx="30765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247">
            <a:off x="7939055" y="1945580"/>
            <a:ext cx="3165475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57859">
            <a:off x="7843056" y="1944275"/>
            <a:ext cx="29591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53" y="1669684"/>
            <a:ext cx="294481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927">
            <a:off x="7493331" y="1538692"/>
            <a:ext cx="31242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97708">
            <a:off x="7430328" y="1790105"/>
            <a:ext cx="2944812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587">
            <a:off x="7769978" y="2020843"/>
            <a:ext cx="296862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4545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Sociální lékařství</a:t>
            </a:r>
            <a:endParaRPr lang="cs-CZ" cap="all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6463" y="1724025"/>
            <a:ext cx="10760075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4400" b="1" dirty="0">
                <a:solidFill>
                  <a:srgbClr val="002060"/>
                </a:solidFill>
              </a:rPr>
              <a:t>Teoretické zaměření oboru:</a:t>
            </a:r>
          </a:p>
          <a:p>
            <a:pPr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Vývoj </a:t>
            </a:r>
            <a:r>
              <a:rPr lang="cs-CZ" sz="2800" b="1" dirty="0">
                <a:solidFill>
                  <a:srgbClr val="002060"/>
                </a:solidFill>
              </a:rPr>
              <a:t>zdravotnictví a péče o zdraví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Teorie zdraví a nemoci (determinanty zdraví, zdraví </a:t>
            </a:r>
            <a:r>
              <a:rPr lang="cs-CZ" sz="2800" b="1" dirty="0" smtClean="0">
                <a:solidFill>
                  <a:srgbClr val="002060"/>
                </a:solidFill>
              </a:rPr>
              <a:t>a společnost</a:t>
            </a:r>
            <a:r>
              <a:rPr lang="cs-CZ" sz="2800" b="1" dirty="0">
                <a:solidFill>
                  <a:srgbClr val="002060"/>
                </a:solidFill>
              </a:rPr>
              <a:t>, základní zdravotní problémy, zdravotní potřeby)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Teorie péče o zdraví a zdravotnictví (systémový přístup)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Teorie řízení</a:t>
            </a:r>
          </a:p>
          <a:p>
            <a:pPr>
              <a:defRPr/>
            </a:pPr>
            <a:endParaRPr lang="cs-CZ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422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Sociální lékařství</a:t>
            </a:r>
            <a:endParaRPr lang="cs-CZ" cap="all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588" y="1763713"/>
            <a:ext cx="8867775" cy="47402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4400" b="1" dirty="0">
                <a:solidFill>
                  <a:srgbClr val="002060"/>
                </a:solidFill>
              </a:rPr>
              <a:t>Teoretické zaměření oboru: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Etické problémy zdravotní péče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Ekonomické aspekty zdravotní péče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Role práva v péči o zdraví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Teorie zdravotní politiky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Mezinárodní spolupráce v péči o 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552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263" y="585788"/>
            <a:ext cx="8561387" cy="3228975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3000" b="1" dirty="0">
                <a:solidFill>
                  <a:srgbClr val="002060"/>
                </a:solidFill>
                <a:latin typeface="Arial Black" panose="020B0A04020102020204" pitchFamily="34" charset="0"/>
              </a:rPr>
              <a:t>ÚSTAV OCHRANY A </a:t>
            </a:r>
            <a:r>
              <a:rPr lang="cs-CZ" altLang="cs-CZ" sz="3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PODPORY ZDRAVÍ</a:t>
            </a:r>
            <a:r>
              <a:rPr lang="cs-CZ" altLang="cs-CZ" sz="30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cs-CZ" altLang="cs-CZ" sz="30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cs-CZ" altLang="cs-CZ" sz="105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cs-CZ" altLang="cs-CZ" sz="105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cs-CZ" altLang="cs-CZ" sz="3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Lékařská fakulta MU</a:t>
            </a:r>
            <a:br>
              <a:rPr lang="cs-CZ" altLang="cs-CZ" sz="3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cs-CZ" altLang="cs-CZ" sz="3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8306" y="4053617"/>
            <a:ext cx="5829300" cy="10810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3000" b="1" dirty="0" smtClean="0">
                <a:solidFill>
                  <a:srgbClr val="EC6000"/>
                </a:solidFill>
              </a:rPr>
              <a:t>Pavilon A21</a:t>
            </a:r>
          </a:p>
          <a:p>
            <a:pPr algn="ctr" eaLnBrk="1" hangingPunct="1">
              <a:buFontTx/>
              <a:buNone/>
            </a:pPr>
            <a:r>
              <a:rPr lang="cs-CZ" altLang="cs-CZ" b="1" dirty="0" smtClean="0">
                <a:solidFill>
                  <a:srgbClr val="002060"/>
                </a:solidFill>
              </a:rPr>
              <a:t>Kamenice 5, 625 00 Brno</a:t>
            </a:r>
            <a:endParaRPr lang="cs-CZ" altLang="cs-CZ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8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Sociální lékařství</a:t>
            </a:r>
            <a:endParaRPr lang="cs-CZ" cap="all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5421" y="1617677"/>
            <a:ext cx="7832725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4400" b="1" dirty="0">
                <a:solidFill>
                  <a:srgbClr val="002060"/>
                </a:solidFill>
              </a:rPr>
              <a:t>Základní metody oboru:</a:t>
            </a:r>
          </a:p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</a:rPr>
              <a:t>Epidemiologické metody</a:t>
            </a:r>
          </a:p>
          <a:p>
            <a:pPr>
              <a:defRPr/>
            </a:pPr>
            <a:r>
              <a:rPr lang="cs-CZ" sz="2800" b="1" dirty="0" smtClean="0">
                <a:solidFill>
                  <a:srgbClr val="0070C0"/>
                </a:solidFill>
              </a:rPr>
              <a:t>Statistika</a:t>
            </a:r>
            <a:endParaRPr lang="cs-CZ" sz="28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cs-CZ" sz="2800" b="1" dirty="0" smtClean="0">
                <a:solidFill>
                  <a:srgbClr val="0070C0"/>
                </a:solidFill>
              </a:rPr>
              <a:t>Demografie</a:t>
            </a:r>
            <a:endParaRPr lang="cs-CZ" sz="28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Sociologické </a:t>
            </a:r>
            <a:r>
              <a:rPr lang="cs-CZ" sz="2800" b="1" dirty="0">
                <a:solidFill>
                  <a:srgbClr val="002060"/>
                </a:solidFill>
              </a:rPr>
              <a:t>metody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Základy zdravotnického managementu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Metody ekonomické analýzy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949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TŘI ZÁKLADNÍ OTÁZKY SOCIÁLNÍHO LÉKAŘSTVÍ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4358" cy="1500187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5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09600"/>
            <a:ext cx="7991475" cy="5627688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147459" name="Oval 3"/>
          <p:cNvSpPr>
            <a:spLocks noChangeArrowheads="1"/>
          </p:cNvSpPr>
          <p:nvPr/>
        </p:nvSpPr>
        <p:spPr bwMode="auto">
          <a:xfrm>
            <a:off x="213518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182813" y="927100"/>
            <a:ext cx="6145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3200" b="1">
                <a:solidFill>
                  <a:srgbClr val="333399"/>
                </a:solidFill>
              </a:rPr>
              <a:t>1. JAKÉ JE</a:t>
            </a:r>
            <a:r>
              <a:rPr lang="cs-CZ" altLang="cs-CZ" sz="3200" b="1">
                <a:solidFill>
                  <a:srgbClr val="000000"/>
                </a:solidFill>
              </a:rPr>
              <a:t> </a:t>
            </a:r>
            <a:r>
              <a:rPr lang="cs-CZ" altLang="cs-CZ" sz="3200" b="1">
                <a:solidFill>
                  <a:srgbClr val="333399"/>
                </a:solidFill>
              </a:rPr>
              <a:t>ZDRAVÍ LIDÍ?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2351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2208213" y="5661025"/>
            <a:ext cx="4608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b="1" dirty="0">
                <a:solidFill>
                  <a:srgbClr val="333399"/>
                </a:solidFill>
              </a:rPr>
              <a:t>CO, KOLIK, KDE, KDY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80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  <p:bldP spid="147461" grpId="0"/>
      <p:bldP spid="1474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213518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4872039" y="3141663"/>
            <a:ext cx="2232025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08214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4400">
                <a:solidFill>
                  <a:srgbClr val="000000"/>
                </a:solidFill>
              </a:rPr>
              <a:t/>
            </a:r>
            <a:br>
              <a:rPr lang="cs-CZ" altLang="cs-CZ" sz="4400">
                <a:solidFill>
                  <a:srgbClr val="000000"/>
                </a:solidFill>
              </a:rPr>
            </a:br>
            <a:r>
              <a:rPr lang="cs-CZ" altLang="cs-CZ" sz="4400">
                <a:solidFill>
                  <a:srgbClr val="000000"/>
                </a:solidFill>
              </a:rPr>
              <a:t/>
            </a:r>
            <a:br>
              <a:rPr lang="cs-CZ" altLang="cs-CZ" sz="4400">
                <a:solidFill>
                  <a:srgbClr val="000000"/>
                </a:solidFill>
              </a:rPr>
            </a:br>
            <a:r>
              <a:rPr lang="cs-CZ" altLang="cs-CZ" sz="4400">
                <a:solidFill>
                  <a:srgbClr val="000000"/>
                </a:solidFill>
              </a:rPr>
              <a:t/>
            </a:r>
            <a:br>
              <a:rPr lang="cs-CZ" altLang="cs-CZ" sz="4400">
                <a:solidFill>
                  <a:srgbClr val="000000"/>
                </a:solidFill>
              </a:rPr>
            </a:br>
            <a:r>
              <a:rPr lang="cs-CZ" altLang="cs-CZ" sz="4400">
                <a:solidFill>
                  <a:srgbClr val="000000"/>
                </a:solidFill>
              </a:rPr>
              <a:t/>
            </a:r>
            <a:br>
              <a:rPr lang="cs-CZ" altLang="cs-CZ" sz="4400">
                <a:solidFill>
                  <a:srgbClr val="000000"/>
                </a:solidFill>
              </a:rPr>
            </a:br>
            <a:endParaRPr lang="cs-CZ" altLang="cs-CZ" sz="4400">
              <a:solidFill>
                <a:srgbClr val="000000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351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374900" y="955675"/>
            <a:ext cx="5295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3200" b="1">
                <a:solidFill>
                  <a:srgbClr val="333399"/>
                </a:solidFill>
              </a:rPr>
              <a:t>2. PROČ JE TAKOVÉ ?</a:t>
            </a:r>
          </a:p>
        </p:txBody>
      </p:sp>
      <p:sp>
        <p:nvSpPr>
          <p:cNvPr id="284679" name="Oval 7"/>
          <p:cNvSpPr>
            <a:spLocks noChangeArrowheads="1"/>
          </p:cNvSpPr>
          <p:nvPr/>
        </p:nvSpPr>
        <p:spPr bwMode="auto">
          <a:xfrm>
            <a:off x="400843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4943475" y="3357563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333399"/>
                </a:solidFill>
              </a:rPr>
              <a:t>ANALÝZA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051942" y="5573366"/>
            <a:ext cx="394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 smtClean="0">
                <a:solidFill>
                  <a:schemeClr val="accent6"/>
                </a:solidFill>
              </a:rPr>
              <a:t>Determinanty zdraví</a:t>
            </a:r>
            <a:endParaRPr lang="cs-CZ" sz="2400" b="1" cap="all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548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animBg="1"/>
      <p:bldP spid="284679" grpId="0" animBg="1"/>
      <p:bldP spid="284680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"/>
          <p:cNvSpPr>
            <a:spLocks noChangeArrowheads="1"/>
          </p:cNvSpPr>
          <p:nvPr/>
        </p:nvSpPr>
        <p:spPr bwMode="auto">
          <a:xfrm>
            <a:off x="4754564" y="1990725"/>
            <a:ext cx="2579687" cy="257175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219701" y="2962275"/>
            <a:ext cx="1820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3200">
                <a:solidFill>
                  <a:srgbClr val="CC3300"/>
                </a:solidFill>
              </a:rPr>
              <a:t>ZDRAVÍ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2093914" y="455613"/>
            <a:ext cx="2581275" cy="257175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 rot="1995134">
            <a:off x="4446588" y="2305050"/>
            <a:ext cx="476250" cy="546100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506663" y="1285875"/>
            <a:ext cx="19240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>
                <a:solidFill>
                  <a:srgbClr val="333399"/>
                </a:solidFill>
              </a:rPr>
              <a:t>ŽIVOTNÍ STYL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>
                <a:solidFill>
                  <a:srgbClr val="333399"/>
                </a:solidFill>
              </a:rPr>
              <a:t>40%</a:t>
            </a: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2160589" y="3551238"/>
            <a:ext cx="2581275" cy="257175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7399339" y="446088"/>
            <a:ext cx="2581275" cy="257175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7399339" y="3570288"/>
            <a:ext cx="2581275" cy="257175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7627938" y="1246189"/>
            <a:ext cx="23050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>
                <a:solidFill>
                  <a:srgbClr val="333399"/>
                </a:solidFill>
              </a:rPr>
              <a:t>ŽIVOTNÍ PROSTŘEDÍ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>
                <a:solidFill>
                  <a:srgbClr val="333399"/>
                </a:solidFill>
              </a:rPr>
              <a:t>35%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244727" y="4332756"/>
            <a:ext cx="2362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333399"/>
                </a:solidFill>
              </a:rPr>
              <a:t>PÉČE O ZDRAVÍ</a:t>
            </a:r>
            <a:endParaRPr lang="cs-CZ" altLang="cs-CZ" sz="2000" dirty="0">
              <a:solidFill>
                <a:srgbClr val="33339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333399"/>
                </a:solidFill>
              </a:rPr>
              <a:t>15%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7459664" y="4143375"/>
            <a:ext cx="24653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333399"/>
                </a:solidFill>
              </a:rPr>
              <a:t>BIOLOGICKÝ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333399"/>
                </a:solidFill>
              </a:rPr>
              <a:t>(GENETICKÝ)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333399"/>
                </a:solidFill>
              </a:rPr>
              <a:t>ZÁKLAD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>
                <a:solidFill>
                  <a:srgbClr val="333399"/>
                </a:solidFill>
              </a:rPr>
              <a:t>10%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 rot="-2141185">
            <a:off x="4521200" y="3798888"/>
            <a:ext cx="476250" cy="546100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 rot="8742044">
            <a:off x="7180263" y="2284413"/>
            <a:ext cx="476250" cy="546100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 rot="-9007291">
            <a:off x="7073900" y="3865563"/>
            <a:ext cx="476250" cy="546100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4686301" y="1419225"/>
            <a:ext cx="2697163" cy="552450"/>
          </a:xfrm>
          <a:prstGeom prst="leftRightArrow">
            <a:avLst>
              <a:gd name="adj1" fmla="val 36204"/>
              <a:gd name="adj2" fmla="val 66701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4741864" y="4665663"/>
            <a:ext cx="2638425" cy="552450"/>
          </a:xfrm>
          <a:prstGeom prst="leftRightArrow">
            <a:avLst>
              <a:gd name="adj1" fmla="val 36204"/>
              <a:gd name="adj2" fmla="val 65248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94" name="AutoShape 18"/>
          <p:cNvSpPr>
            <a:spLocks noChangeArrowheads="1"/>
          </p:cNvSpPr>
          <p:nvPr/>
        </p:nvSpPr>
        <p:spPr bwMode="auto">
          <a:xfrm rot="-5400000">
            <a:off x="3203575" y="3022600"/>
            <a:ext cx="533400" cy="552450"/>
          </a:xfrm>
          <a:prstGeom prst="leftRightArrow">
            <a:avLst>
              <a:gd name="adj1" fmla="val 43685"/>
              <a:gd name="adj2" fmla="val 41125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95" name="AutoShape 19"/>
          <p:cNvSpPr>
            <a:spLocks noChangeArrowheads="1"/>
          </p:cNvSpPr>
          <p:nvPr/>
        </p:nvSpPr>
        <p:spPr bwMode="auto">
          <a:xfrm rot="-5400000">
            <a:off x="8459788" y="3030538"/>
            <a:ext cx="533400" cy="552450"/>
          </a:xfrm>
          <a:prstGeom prst="leftRightArrow">
            <a:avLst>
              <a:gd name="adj1" fmla="val 43685"/>
              <a:gd name="adj2" fmla="val 41125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181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2"/>
          <p:cNvSpPr>
            <a:spLocks noChangeArrowheads="1"/>
          </p:cNvSpPr>
          <p:nvPr/>
        </p:nvSpPr>
        <p:spPr bwMode="auto">
          <a:xfrm>
            <a:off x="4754564" y="1990725"/>
            <a:ext cx="2579687" cy="257175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4049714" y="2676525"/>
            <a:ext cx="2617787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5494339" y="2693988"/>
            <a:ext cx="2619375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4037014" y="1322388"/>
            <a:ext cx="2619375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5467351" y="1323975"/>
            <a:ext cx="2620963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 rot="-2644612">
            <a:off x="3905250" y="2065339"/>
            <a:ext cx="2020888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ŽIVOTNÍ STYL</a:t>
            </a:r>
          </a:p>
        </p:txBody>
      </p:sp>
      <p:sp>
        <p:nvSpPr>
          <p:cNvPr id="51208" name="WordArt 8"/>
          <p:cNvSpPr>
            <a:spLocks noChangeArrowheads="1" noChangeShapeType="1" noTextEdit="1"/>
          </p:cNvSpPr>
          <p:nvPr/>
        </p:nvSpPr>
        <p:spPr bwMode="auto">
          <a:xfrm rot="2588869">
            <a:off x="6180139" y="2073275"/>
            <a:ext cx="2022475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ŽIV. PROSTŘEDÍ</a:t>
            </a:r>
          </a:p>
        </p:txBody>
      </p:sp>
      <p:sp>
        <p:nvSpPr>
          <p:cNvPr id="51209" name="WordArt 9"/>
          <p:cNvSpPr>
            <a:spLocks noChangeArrowheads="1" noChangeShapeType="1" noTextEdit="1"/>
          </p:cNvSpPr>
          <p:nvPr/>
        </p:nvSpPr>
        <p:spPr bwMode="auto">
          <a:xfrm rot="2750520">
            <a:off x="3942557" y="4187032"/>
            <a:ext cx="2020888" cy="26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PÉČE O ZDRAVÍ</a:t>
            </a:r>
          </a:p>
        </p:txBody>
      </p:sp>
      <p:sp>
        <p:nvSpPr>
          <p:cNvPr id="51210" name="WordArt 10"/>
          <p:cNvSpPr>
            <a:spLocks noChangeArrowheads="1" noChangeShapeType="1" noTextEdit="1"/>
          </p:cNvSpPr>
          <p:nvPr/>
        </p:nvSpPr>
        <p:spPr bwMode="auto">
          <a:xfrm rot="-2643928">
            <a:off x="6161089" y="4159250"/>
            <a:ext cx="2022475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BIOL. ZÁKLAD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162550" y="2962275"/>
            <a:ext cx="192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3200">
                <a:solidFill>
                  <a:srgbClr val="CC3300"/>
                </a:solidFill>
              </a:rPr>
              <a:t>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306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4754564" y="1990725"/>
            <a:ext cx="2579687" cy="257175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4049714" y="2676525"/>
            <a:ext cx="2617787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5494339" y="2693988"/>
            <a:ext cx="2619375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4037014" y="1322388"/>
            <a:ext cx="2619375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5467351" y="1323975"/>
            <a:ext cx="2620963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 rot="-2644612">
            <a:off x="3905250" y="2065339"/>
            <a:ext cx="2020888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ŽIVOTNÍ STYL</a:t>
            </a:r>
          </a:p>
        </p:txBody>
      </p:sp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 rot="2588869">
            <a:off x="6180139" y="2073275"/>
            <a:ext cx="2022475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ŽIV. PROSTŘEDÍ</a:t>
            </a:r>
          </a:p>
        </p:txBody>
      </p:sp>
      <p:sp>
        <p:nvSpPr>
          <p:cNvPr id="52233" name="WordArt 9"/>
          <p:cNvSpPr>
            <a:spLocks noChangeArrowheads="1" noChangeShapeType="1" noTextEdit="1"/>
          </p:cNvSpPr>
          <p:nvPr/>
        </p:nvSpPr>
        <p:spPr bwMode="auto">
          <a:xfrm rot="2750520">
            <a:off x="3942557" y="4187032"/>
            <a:ext cx="2020888" cy="26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PÉČE O ZDRAVÍ</a:t>
            </a:r>
          </a:p>
        </p:txBody>
      </p:sp>
      <p:sp>
        <p:nvSpPr>
          <p:cNvPr id="52234" name="WordArt 10"/>
          <p:cNvSpPr>
            <a:spLocks noChangeArrowheads="1" noChangeShapeType="1" noTextEdit="1"/>
          </p:cNvSpPr>
          <p:nvPr/>
        </p:nvSpPr>
        <p:spPr bwMode="auto">
          <a:xfrm rot="-2643928">
            <a:off x="6161089" y="4159250"/>
            <a:ext cx="2022475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BIOL. ZÁKLAD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162550" y="2962275"/>
            <a:ext cx="192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3200">
                <a:solidFill>
                  <a:srgbClr val="CC3300"/>
                </a:solidFill>
              </a:rPr>
              <a:t>ZDRAVÍ</a:t>
            </a:r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2868613" y="466726"/>
            <a:ext cx="6381750" cy="5572125"/>
          </a:xfrm>
          <a:prstGeom prst="ellipse">
            <a:avLst/>
          </a:prstGeom>
          <a:gradFill rotWithShape="1">
            <a:gsLst>
              <a:gs pos="0">
                <a:srgbClr val="ADC5EF">
                  <a:alpha val="10999"/>
                </a:srgbClr>
              </a:gs>
              <a:gs pos="100000">
                <a:srgbClr val="ADC5EF">
                  <a:alpha val="10001"/>
                </a:srgbClr>
              </a:gs>
            </a:gsLst>
            <a:path path="rect">
              <a:fillToRect r="100000" b="100000"/>
            </a:path>
          </a:gradFill>
          <a:ln w="5715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2237" name="WordArt 13"/>
          <p:cNvSpPr>
            <a:spLocks noChangeArrowheads="1" noChangeShapeType="1" noTextEdit="1"/>
          </p:cNvSpPr>
          <p:nvPr/>
        </p:nvSpPr>
        <p:spPr bwMode="auto">
          <a:xfrm>
            <a:off x="3319464" y="885825"/>
            <a:ext cx="5534025" cy="4933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463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SOCIÁLNÍ DETERMINANTY 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722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524001" y="1829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1881188" y="685801"/>
            <a:ext cx="84582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cs typeface="Arial" panose="020B0604020202020204" pitchFamily="34" charset="0"/>
              </a:rPr>
              <a:t>MOŽNOSTI JEDINCE A ROLE SPOLEČNOSTI</a:t>
            </a:r>
            <a:endParaRPr lang="cs-CZ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80"/>
              </a:solidFill>
              <a:cs typeface="Arial" panose="020B0604020202020204" pitchFamily="34" charset="0"/>
            </a:endParaRP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H="1">
            <a:off x="1874839" y="1738313"/>
            <a:ext cx="8480425" cy="45529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1874839" y="6291264"/>
            <a:ext cx="8480425" cy="15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5302" name="Freeform 6"/>
          <p:cNvSpPr>
            <a:spLocks/>
          </p:cNvSpPr>
          <p:nvPr/>
        </p:nvSpPr>
        <p:spPr bwMode="auto">
          <a:xfrm>
            <a:off x="4075113" y="3189288"/>
            <a:ext cx="1276350" cy="939800"/>
          </a:xfrm>
          <a:custGeom>
            <a:avLst/>
            <a:gdLst>
              <a:gd name="T0" fmla="*/ 2147483647 w 803"/>
              <a:gd name="T1" fmla="*/ 0 h 592"/>
              <a:gd name="T2" fmla="*/ 2147483647 w 803"/>
              <a:gd name="T3" fmla="*/ 2147483647 h 592"/>
              <a:gd name="T4" fmla="*/ 2147483647 w 803"/>
              <a:gd name="T5" fmla="*/ 2147483647 h 592"/>
              <a:gd name="T6" fmla="*/ 2147483647 w 803"/>
              <a:gd name="T7" fmla="*/ 2147483647 h 592"/>
              <a:gd name="T8" fmla="*/ 2147483647 w 803"/>
              <a:gd name="T9" fmla="*/ 2147483647 h 592"/>
              <a:gd name="T10" fmla="*/ 2147483647 w 803"/>
              <a:gd name="T11" fmla="*/ 2147483647 h 592"/>
              <a:gd name="T12" fmla="*/ 2147483647 w 803"/>
              <a:gd name="T13" fmla="*/ 2147483647 h 592"/>
              <a:gd name="T14" fmla="*/ 2147483647 w 803"/>
              <a:gd name="T15" fmla="*/ 2147483647 h 592"/>
              <a:gd name="T16" fmla="*/ 2147483647 w 803"/>
              <a:gd name="T17" fmla="*/ 2147483647 h 592"/>
              <a:gd name="T18" fmla="*/ 2147483647 w 803"/>
              <a:gd name="T19" fmla="*/ 2147483647 h 592"/>
              <a:gd name="T20" fmla="*/ 2147483647 w 803"/>
              <a:gd name="T21" fmla="*/ 2147483647 h 592"/>
              <a:gd name="T22" fmla="*/ 2147483647 w 803"/>
              <a:gd name="T23" fmla="*/ 2147483647 h 592"/>
              <a:gd name="T24" fmla="*/ 2147483647 w 803"/>
              <a:gd name="T25" fmla="*/ 2147483647 h 592"/>
              <a:gd name="T26" fmla="*/ 2147483647 w 803"/>
              <a:gd name="T27" fmla="*/ 2147483647 h 592"/>
              <a:gd name="T28" fmla="*/ 2147483647 w 803"/>
              <a:gd name="T29" fmla="*/ 2147483647 h 592"/>
              <a:gd name="T30" fmla="*/ 2147483647 w 803"/>
              <a:gd name="T31" fmla="*/ 2147483647 h 592"/>
              <a:gd name="T32" fmla="*/ 2147483647 w 803"/>
              <a:gd name="T33" fmla="*/ 2147483647 h 592"/>
              <a:gd name="T34" fmla="*/ 2147483647 w 803"/>
              <a:gd name="T35" fmla="*/ 2147483647 h 592"/>
              <a:gd name="T36" fmla="*/ 2147483647 w 803"/>
              <a:gd name="T37" fmla="*/ 2147483647 h 592"/>
              <a:gd name="T38" fmla="*/ 2147483647 w 803"/>
              <a:gd name="T39" fmla="*/ 2147483647 h 592"/>
              <a:gd name="T40" fmla="*/ 2147483647 w 803"/>
              <a:gd name="T41" fmla="*/ 2147483647 h 592"/>
              <a:gd name="T42" fmla="*/ 2147483647 w 803"/>
              <a:gd name="T43" fmla="*/ 2147483647 h 592"/>
              <a:gd name="T44" fmla="*/ 2147483647 w 803"/>
              <a:gd name="T45" fmla="*/ 2147483647 h 592"/>
              <a:gd name="T46" fmla="*/ 2147483647 w 803"/>
              <a:gd name="T47" fmla="*/ 2147483647 h 592"/>
              <a:gd name="T48" fmla="*/ 2147483647 w 803"/>
              <a:gd name="T49" fmla="*/ 2147483647 h 592"/>
              <a:gd name="T50" fmla="*/ 0 w 803"/>
              <a:gd name="T51" fmla="*/ 2147483647 h 592"/>
              <a:gd name="T52" fmla="*/ 2147483647 w 803"/>
              <a:gd name="T53" fmla="*/ 2147483647 h 592"/>
              <a:gd name="T54" fmla="*/ 2147483647 w 803"/>
              <a:gd name="T55" fmla="*/ 2147483647 h 592"/>
              <a:gd name="T56" fmla="*/ 2147483647 w 803"/>
              <a:gd name="T57" fmla="*/ 2147483647 h 592"/>
              <a:gd name="T58" fmla="*/ 2147483647 w 803"/>
              <a:gd name="T59" fmla="*/ 2147483647 h 592"/>
              <a:gd name="T60" fmla="*/ 2147483647 w 803"/>
              <a:gd name="T61" fmla="*/ 2147483647 h 592"/>
              <a:gd name="T62" fmla="*/ 2147483647 w 803"/>
              <a:gd name="T63" fmla="*/ 2147483647 h 592"/>
              <a:gd name="T64" fmla="*/ 2147483647 w 803"/>
              <a:gd name="T65" fmla="*/ 2147483647 h 592"/>
              <a:gd name="T66" fmla="*/ 2147483647 w 803"/>
              <a:gd name="T67" fmla="*/ 2147483647 h 592"/>
              <a:gd name="T68" fmla="*/ 2147483647 w 803"/>
              <a:gd name="T69" fmla="*/ 2147483647 h 592"/>
              <a:gd name="T70" fmla="*/ 2147483647 w 803"/>
              <a:gd name="T71" fmla="*/ 2147483647 h 592"/>
              <a:gd name="T72" fmla="*/ 2147483647 w 803"/>
              <a:gd name="T73" fmla="*/ 2147483647 h 592"/>
              <a:gd name="T74" fmla="*/ 2147483647 w 803"/>
              <a:gd name="T75" fmla="*/ 2147483647 h 592"/>
              <a:gd name="T76" fmla="*/ 2147483647 w 803"/>
              <a:gd name="T77" fmla="*/ 2147483647 h 592"/>
              <a:gd name="T78" fmla="*/ 2147483647 w 803"/>
              <a:gd name="T79" fmla="*/ 2147483647 h 592"/>
              <a:gd name="T80" fmla="*/ 2147483647 w 803"/>
              <a:gd name="T81" fmla="*/ 2147483647 h 592"/>
              <a:gd name="T82" fmla="*/ 2147483647 w 803"/>
              <a:gd name="T83" fmla="*/ 2147483647 h 592"/>
              <a:gd name="T84" fmla="*/ 2147483647 w 803"/>
              <a:gd name="T85" fmla="*/ 2147483647 h 592"/>
              <a:gd name="T86" fmla="*/ 2147483647 w 803"/>
              <a:gd name="T87" fmla="*/ 2147483647 h 592"/>
              <a:gd name="T88" fmla="*/ 2147483647 w 803"/>
              <a:gd name="T89" fmla="*/ 2147483647 h 592"/>
              <a:gd name="T90" fmla="*/ 2147483647 w 803"/>
              <a:gd name="T91" fmla="*/ 2147483647 h 592"/>
              <a:gd name="T92" fmla="*/ 2147483647 w 803"/>
              <a:gd name="T93" fmla="*/ 2147483647 h 592"/>
              <a:gd name="T94" fmla="*/ 2147483647 w 803"/>
              <a:gd name="T95" fmla="*/ 2147483647 h 592"/>
              <a:gd name="T96" fmla="*/ 2147483647 w 803"/>
              <a:gd name="T97" fmla="*/ 2147483647 h 592"/>
              <a:gd name="T98" fmla="*/ 2147483647 w 803"/>
              <a:gd name="T99" fmla="*/ 2147483647 h 592"/>
              <a:gd name="T100" fmla="*/ 2147483647 w 803"/>
              <a:gd name="T101" fmla="*/ 2147483647 h 592"/>
              <a:gd name="T102" fmla="*/ 2147483647 w 803"/>
              <a:gd name="T103" fmla="*/ 2147483647 h 592"/>
              <a:gd name="T104" fmla="*/ 2147483647 w 803"/>
              <a:gd name="T105" fmla="*/ 2147483647 h 592"/>
              <a:gd name="T106" fmla="*/ 2147483647 w 803"/>
              <a:gd name="T107" fmla="*/ 2147483647 h 592"/>
              <a:gd name="T108" fmla="*/ 2147483647 w 803"/>
              <a:gd name="T109" fmla="*/ 2147483647 h 592"/>
              <a:gd name="T110" fmla="*/ 2147483647 w 803"/>
              <a:gd name="T111" fmla="*/ 2147483647 h 592"/>
              <a:gd name="T112" fmla="*/ 2147483647 w 803"/>
              <a:gd name="T113" fmla="*/ 2147483647 h 5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03" h="592">
                <a:moveTo>
                  <a:pt x="778" y="18"/>
                </a:moveTo>
                <a:lnTo>
                  <a:pt x="752" y="0"/>
                </a:lnTo>
                <a:lnTo>
                  <a:pt x="744" y="18"/>
                </a:lnTo>
                <a:lnTo>
                  <a:pt x="735" y="36"/>
                </a:lnTo>
                <a:lnTo>
                  <a:pt x="719" y="36"/>
                </a:lnTo>
                <a:lnTo>
                  <a:pt x="702" y="45"/>
                </a:lnTo>
                <a:lnTo>
                  <a:pt x="685" y="54"/>
                </a:lnTo>
                <a:lnTo>
                  <a:pt x="668" y="63"/>
                </a:lnTo>
                <a:lnTo>
                  <a:pt x="659" y="81"/>
                </a:lnTo>
                <a:lnTo>
                  <a:pt x="642" y="81"/>
                </a:lnTo>
                <a:lnTo>
                  <a:pt x="626" y="90"/>
                </a:lnTo>
                <a:lnTo>
                  <a:pt x="609" y="99"/>
                </a:lnTo>
                <a:lnTo>
                  <a:pt x="592" y="108"/>
                </a:lnTo>
                <a:lnTo>
                  <a:pt x="575" y="108"/>
                </a:lnTo>
                <a:lnTo>
                  <a:pt x="558" y="117"/>
                </a:lnTo>
                <a:lnTo>
                  <a:pt x="490" y="126"/>
                </a:lnTo>
                <a:lnTo>
                  <a:pt x="473" y="126"/>
                </a:lnTo>
                <a:lnTo>
                  <a:pt x="457" y="126"/>
                </a:lnTo>
                <a:lnTo>
                  <a:pt x="440" y="126"/>
                </a:lnTo>
                <a:lnTo>
                  <a:pt x="423" y="126"/>
                </a:lnTo>
                <a:lnTo>
                  <a:pt x="406" y="126"/>
                </a:lnTo>
                <a:lnTo>
                  <a:pt x="389" y="126"/>
                </a:lnTo>
                <a:lnTo>
                  <a:pt x="372" y="126"/>
                </a:lnTo>
                <a:lnTo>
                  <a:pt x="355" y="126"/>
                </a:lnTo>
                <a:lnTo>
                  <a:pt x="338" y="126"/>
                </a:lnTo>
                <a:lnTo>
                  <a:pt x="330" y="108"/>
                </a:lnTo>
                <a:lnTo>
                  <a:pt x="313" y="117"/>
                </a:lnTo>
                <a:lnTo>
                  <a:pt x="287" y="117"/>
                </a:lnTo>
                <a:lnTo>
                  <a:pt x="271" y="126"/>
                </a:lnTo>
                <a:lnTo>
                  <a:pt x="271" y="144"/>
                </a:lnTo>
                <a:lnTo>
                  <a:pt x="254" y="162"/>
                </a:lnTo>
                <a:lnTo>
                  <a:pt x="237" y="170"/>
                </a:lnTo>
                <a:lnTo>
                  <a:pt x="228" y="188"/>
                </a:lnTo>
                <a:lnTo>
                  <a:pt x="220" y="206"/>
                </a:lnTo>
                <a:lnTo>
                  <a:pt x="203" y="215"/>
                </a:lnTo>
                <a:lnTo>
                  <a:pt x="186" y="242"/>
                </a:lnTo>
                <a:lnTo>
                  <a:pt x="169" y="251"/>
                </a:lnTo>
                <a:lnTo>
                  <a:pt x="152" y="269"/>
                </a:lnTo>
                <a:lnTo>
                  <a:pt x="135" y="287"/>
                </a:lnTo>
                <a:lnTo>
                  <a:pt x="135" y="305"/>
                </a:lnTo>
                <a:lnTo>
                  <a:pt x="118" y="323"/>
                </a:lnTo>
                <a:lnTo>
                  <a:pt x="118" y="341"/>
                </a:lnTo>
                <a:lnTo>
                  <a:pt x="101" y="350"/>
                </a:lnTo>
                <a:lnTo>
                  <a:pt x="93" y="368"/>
                </a:lnTo>
                <a:lnTo>
                  <a:pt x="85" y="386"/>
                </a:lnTo>
                <a:lnTo>
                  <a:pt x="68" y="412"/>
                </a:lnTo>
                <a:lnTo>
                  <a:pt x="51" y="430"/>
                </a:lnTo>
                <a:lnTo>
                  <a:pt x="34" y="448"/>
                </a:lnTo>
                <a:lnTo>
                  <a:pt x="25" y="466"/>
                </a:lnTo>
                <a:lnTo>
                  <a:pt x="17" y="484"/>
                </a:lnTo>
                <a:lnTo>
                  <a:pt x="8" y="502"/>
                </a:lnTo>
                <a:lnTo>
                  <a:pt x="0" y="520"/>
                </a:lnTo>
                <a:lnTo>
                  <a:pt x="17" y="520"/>
                </a:lnTo>
                <a:lnTo>
                  <a:pt x="34" y="529"/>
                </a:lnTo>
                <a:lnTo>
                  <a:pt x="51" y="538"/>
                </a:lnTo>
                <a:lnTo>
                  <a:pt x="68" y="547"/>
                </a:lnTo>
                <a:lnTo>
                  <a:pt x="85" y="556"/>
                </a:lnTo>
                <a:lnTo>
                  <a:pt x="101" y="565"/>
                </a:lnTo>
                <a:lnTo>
                  <a:pt x="118" y="565"/>
                </a:lnTo>
                <a:lnTo>
                  <a:pt x="135" y="574"/>
                </a:lnTo>
                <a:lnTo>
                  <a:pt x="152" y="574"/>
                </a:lnTo>
                <a:lnTo>
                  <a:pt x="169" y="574"/>
                </a:lnTo>
                <a:lnTo>
                  <a:pt x="186" y="583"/>
                </a:lnTo>
                <a:lnTo>
                  <a:pt x="203" y="583"/>
                </a:lnTo>
                <a:lnTo>
                  <a:pt x="220" y="592"/>
                </a:lnTo>
                <a:lnTo>
                  <a:pt x="237" y="592"/>
                </a:lnTo>
                <a:lnTo>
                  <a:pt x="254" y="592"/>
                </a:lnTo>
                <a:lnTo>
                  <a:pt x="254" y="574"/>
                </a:lnTo>
                <a:lnTo>
                  <a:pt x="271" y="565"/>
                </a:lnTo>
                <a:lnTo>
                  <a:pt x="279" y="547"/>
                </a:lnTo>
                <a:lnTo>
                  <a:pt x="287" y="529"/>
                </a:lnTo>
                <a:lnTo>
                  <a:pt x="296" y="511"/>
                </a:lnTo>
                <a:lnTo>
                  <a:pt x="313" y="511"/>
                </a:lnTo>
                <a:lnTo>
                  <a:pt x="321" y="493"/>
                </a:lnTo>
                <a:lnTo>
                  <a:pt x="330" y="475"/>
                </a:lnTo>
                <a:lnTo>
                  <a:pt x="338" y="457"/>
                </a:lnTo>
                <a:lnTo>
                  <a:pt x="347" y="439"/>
                </a:lnTo>
                <a:lnTo>
                  <a:pt x="355" y="421"/>
                </a:lnTo>
                <a:lnTo>
                  <a:pt x="372" y="412"/>
                </a:lnTo>
                <a:lnTo>
                  <a:pt x="380" y="395"/>
                </a:lnTo>
                <a:lnTo>
                  <a:pt x="389" y="377"/>
                </a:lnTo>
                <a:lnTo>
                  <a:pt x="397" y="350"/>
                </a:lnTo>
                <a:lnTo>
                  <a:pt x="406" y="332"/>
                </a:lnTo>
                <a:lnTo>
                  <a:pt x="414" y="314"/>
                </a:lnTo>
                <a:lnTo>
                  <a:pt x="431" y="296"/>
                </a:lnTo>
                <a:lnTo>
                  <a:pt x="448" y="287"/>
                </a:lnTo>
                <a:lnTo>
                  <a:pt x="465" y="287"/>
                </a:lnTo>
                <a:lnTo>
                  <a:pt x="482" y="287"/>
                </a:lnTo>
                <a:lnTo>
                  <a:pt x="499" y="278"/>
                </a:lnTo>
                <a:lnTo>
                  <a:pt x="516" y="278"/>
                </a:lnTo>
                <a:lnTo>
                  <a:pt x="533" y="269"/>
                </a:lnTo>
                <a:lnTo>
                  <a:pt x="550" y="260"/>
                </a:lnTo>
                <a:lnTo>
                  <a:pt x="566" y="260"/>
                </a:lnTo>
                <a:lnTo>
                  <a:pt x="583" y="251"/>
                </a:lnTo>
                <a:lnTo>
                  <a:pt x="600" y="251"/>
                </a:lnTo>
                <a:lnTo>
                  <a:pt x="617" y="242"/>
                </a:lnTo>
                <a:lnTo>
                  <a:pt x="634" y="242"/>
                </a:lnTo>
                <a:lnTo>
                  <a:pt x="651" y="233"/>
                </a:lnTo>
                <a:lnTo>
                  <a:pt x="668" y="215"/>
                </a:lnTo>
                <a:lnTo>
                  <a:pt x="685" y="197"/>
                </a:lnTo>
                <a:lnTo>
                  <a:pt x="702" y="188"/>
                </a:lnTo>
                <a:lnTo>
                  <a:pt x="719" y="179"/>
                </a:lnTo>
                <a:lnTo>
                  <a:pt x="735" y="162"/>
                </a:lnTo>
                <a:lnTo>
                  <a:pt x="752" y="153"/>
                </a:lnTo>
                <a:lnTo>
                  <a:pt x="769" y="144"/>
                </a:lnTo>
                <a:lnTo>
                  <a:pt x="786" y="135"/>
                </a:lnTo>
                <a:lnTo>
                  <a:pt x="803" y="117"/>
                </a:lnTo>
                <a:lnTo>
                  <a:pt x="803" y="99"/>
                </a:lnTo>
                <a:lnTo>
                  <a:pt x="795" y="81"/>
                </a:lnTo>
                <a:lnTo>
                  <a:pt x="786" y="63"/>
                </a:lnTo>
                <a:lnTo>
                  <a:pt x="786" y="45"/>
                </a:lnTo>
                <a:lnTo>
                  <a:pt x="769" y="36"/>
                </a:lnTo>
                <a:lnTo>
                  <a:pt x="769" y="18"/>
                </a:lnTo>
                <a:lnTo>
                  <a:pt x="778" y="18"/>
                </a:lnTo>
                <a:close/>
              </a:path>
            </a:pathLst>
          </a:custGeom>
          <a:solidFill>
            <a:srgbClr val="FFFFFF"/>
          </a:solidFill>
          <a:ln w="3651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>
            <a:off x="4611689" y="3048001"/>
            <a:ext cx="415925" cy="327025"/>
          </a:xfrm>
          <a:custGeom>
            <a:avLst/>
            <a:gdLst>
              <a:gd name="T0" fmla="*/ 2147483647 w 262"/>
              <a:gd name="T1" fmla="*/ 2147483647 h 206"/>
              <a:gd name="T2" fmla="*/ 0 w 262"/>
              <a:gd name="T3" fmla="*/ 2147483647 h 206"/>
              <a:gd name="T4" fmla="*/ 2147483647 w 262"/>
              <a:gd name="T5" fmla="*/ 2147483647 h 206"/>
              <a:gd name="T6" fmla="*/ 2147483647 w 262"/>
              <a:gd name="T7" fmla="*/ 2147483647 h 206"/>
              <a:gd name="T8" fmla="*/ 2147483647 w 262"/>
              <a:gd name="T9" fmla="*/ 2147483647 h 206"/>
              <a:gd name="T10" fmla="*/ 2147483647 w 262"/>
              <a:gd name="T11" fmla="*/ 2147483647 h 206"/>
              <a:gd name="T12" fmla="*/ 2147483647 w 262"/>
              <a:gd name="T13" fmla="*/ 2147483647 h 206"/>
              <a:gd name="T14" fmla="*/ 2147483647 w 262"/>
              <a:gd name="T15" fmla="*/ 2147483647 h 206"/>
              <a:gd name="T16" fmla="*/ 2147483647 w 262"/>
              <a:gd name="T17" fmla="*/ 2147483647 h 206"/>
              <a:gd name="T18" fmla="*/ 2147483647 w 262"/>
              <a:gd name="T19" fmla="*/ 2147483647 h 206"/>
              <a:gd name="T20" fmla="*/ 2147483647 w 262"/>
              <a:gd name="T21" fmla="*/ 2147483647 h 206"/>
              <a:gd name="T22" fmla="*/ 2147483647 w 262"/>
              <a:gd name="T23" fmla="*/ 2147483647 h 206"/>
              <a:gd name="T24" fmla="*/ 2147483647 w 262"/>
              <a:gd name="T25" fmla="*/ 2147483647 h 206"/>
              <a:gd name="T26" fmla="*/ 2147483647 w 262"/>
              <a:gd name="T27" fmla="*/ 2147483647 h 206"/>
              <a:gd name="T28" fmla="*/ 2147483647 w 262"/>
              <a:gd name="T29" fmla="*/ 2147483647 h 206"/>
              <a:gd name="T30" fmla="*/ 2147483647 w 262"/>
              <a:gd name="T31" fmla="*/ 2147483647 h 206"/>
              <a:gd name="T32" fmla="*/ 2147483647 w 262"/>
              <a:gd name="T33" fmla="*/ 2147483647 h 206"/>
              <a:gd name="T34" fmla="*/ 2147483647 w 262"/>
              <a:gd name="T35" fmla="*/ 2147483647 h 206"/>
              <a:gd name="T36" fmla="*/ 2147483647 w 262"/>
              <a:gd name="T37" fmla="*/ 2147483647 h 206"/>
              <a:gd name="T38" fmla="*/ 2147483647 w 262"/>
              <a:gd name="T39" fmla="*/ 2147483647 h 206"/>
              <a:gd name="T40" fmla="*/ 2147483647 w 262"/>
              <a:gd name="T41" fmla="*/ 2147483647 h 206"/>
              <a:gd name="T42" fmla="*/ 2147483647 w 262"/>
              <a:gd name="T43" fmla="*/ 2147483647 h 206"/>
              <a:gd name="T44" fmla="*/ 2147483647 w 262"/>
              <a:gd name="T45" fmla="*/ 2147483647 h 206"/>
              <a:gd name="T46" fmla="*/ 2147483647 w 262"/>
              <a:gd name="T47" fmla="*/ 2147483647 h 206"/>
              <a:gd name="T48" fmla="*/ 2147483647 w 262"/>
              <a:gd name="T49" fmla="*/ 2147483647 h 206"/>
              <a:gd name="T50" fmla="*/ 2147483647 w 262"/>
              <a:gd name="T51" fmla="*/ 2147483647 h 206"/>
              <a:gd name="T52" fmla="*/ 2147483647 w 262"/>
              <a:gd name="T53" fmla="*/ 2147483647 h 206"/>
              <a:gd name="T54" fmla="*/ 2147483647 w 262"/>
              <a:gd name="T55" fmla="*/ 2147483647 h 206"/>
              <a:gd name="T56" fmla="*/ 2147483647 w 262"/>
              <a:gd name="T57" fmla="*/ 2147483647 h 206"/>
              <a:gd name="T58" fmla="*/ 2147483647 w 262"/>
              <a:gd name="T59" fmla="*/ 2147483647 h 206"/>
              <a:gd name="T60" fmla="*/ 2147483647 w 262"/>
              <a:gd name="T61" fmla="*/ 2147483647 h 206"/>
              <a:gd name="T62" fmla="*/ 2147483647 w 262"/>
              <a:gd name="T63" fmla="*/ 2147483647 h 206"/>
              <a:gd name="T64" fmla="*/ 2147483647 w 262"/>
              <a:gd name="T65" fmla="*/ 2147483647 h 206"/>
              <a:gd name="T66" fmla="*/ 2147483647 w 262"/>
              <a:gd name="T67" fmla="*/ 2147483647 h 206"/>
              <a:gd name="T68" fmla="*/ 2147483647 w 262"/>
              <a:gd name="T69" fmla="*/ 2147483647 h 206"/>
              <a:gd name="T70" fmla="*/ 2147483647 w 262"/>
              <a:gd name="T71" fmla="*/ 2147483647 h 206"/>
              <a:gd name="T72" fmla="*/ 2147483647 w 262"/>
              <a:gd name="T73" fmla="*/ 2147483647 h 206"/>
              <a:gd name="T74" fmla="*/ 2147483647 w 262"/>
              <a:gd name="T75" fmla="*/ 2147483647 h 206"/>
              <a:gd name="T76" fmla="*/ 2147483647 w 262"/>
              <a:gd name="T77" fmla="*/ 2147483647 h 206"/>
              <a:gd name="T78" fmla="*/ 2147483647 w 262"/>
              <a:gd name="T79" fmla="*/ 0 h 206"/>
              <a:gd name="T80" fmla="*/ 2147483647 w 262"/>
              <a:gd name="T81" fmla="*/ 2147483647 h 206"/>
              <a:gd name="T82" fmla="*/ 2147483647 w 262"/>
              <a:gd name="T83" fmla="*/ 2147483647 h 206"/>
              <a:gd name="T84" fmla="*/ 2147483647 w 262"/>
              <a:gd name="T85" fmla="*/ 2147483647 h 206"/>
              <a:gd name="T86" fmla="*/ 2147483647 w 262"/>
              <a:gd name="T87" fmla="*/ 2147483647 h 206"/>
              <a:gd name="T88" fmla="*/ 2147483647 w 262"/>
              <a:gd name="T89" fmla="*/ 2147483647 h 206"/>
              <a:gd name="T90" fmla="*/ 2147483647 w 262"/>
              <a:gd name="T91" fmla="*/ 2147483647 h 206"/>
              <a:gd name="T92" fmla="*/ 2147483647 w 262"/>
              <a:gd name="T93" fmla="*/ 2147483647 h 206"/>
              <a:gd name="T94" fmla="*/ 2147483647 w 262"/>
              <a:gd name="T95" fmla="*/ 2147483647 h 206"/>
              <a:gd name="T96" fmla="*/ 2147483647 w 262"/>
              <a:gd name="T97" fmla="*/ 2147483647 h 206"/>
              <a:gd name="T98" fmla="*/ 2147483647 w 262"/>
              <a:gd name="T99" fmla="*/ 2147483647 h 206"/>
              <a:gd name="T100" fmla="*/ 2147483647 w 262"/>
              <a:gd name="T101" fmla="*/ 2147483647 h 206"/>
              <a:gd name="T102" fmla="*/ 2147483647 w 262"/>
              <a:gd name="T103" fmla="*/ 2147483647 h 206"/>
              <a:gd name="T104" fmla="*/ 2147483647 w 262"/>
              <a:gd name="T105" fmla="*/ 2147483647 h 206"/>
              <a:gd name="T106" fmla="*/ 2147483647 w 262"/>
              <a:gd name="T107" fmla="*/ 2147483647 h 206"/>
              <a:gd name="T108" fmla="*/ 2147483647 w 262"/>
              <a:gd name="T109" fmla="*/ 2147483647 h 206"/>
              <a:gd name="T110" fmla="*/ 2147483647 w 262"/>
              <a:gd name="T111" fmla="*/ 2147483647 h 206"/>
              <a:gd name="T112" fmla="*/ 2147483647 w 262"/>
              <a:gd name="T113" fmla="*/ 2147483647 h 206"/>
              <a:gd name="T114" fmla="*/ 2147483647 w 262"/>
              <a:gd name="T115" fmla="*/ 2147483647 h 2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2" h="206">
                <a:moveTo>
                  <a:pt x="34" y="179"/>
                </a:moveTo>
                <a:lnTo>
                  <a:pt x="26" y="206"/>
                </a:lnTo>
                <a:lnTo>
                  <a:pt x="26" y="188"/>
                </a:lnTo>
                <a:lnTo>
                  <a:pt x="17" y="170"/>
                </a:lnTo>
                <a:lnTo>
                  <a:pt x="0" y="161"/>
                </a:lnTo>
                <a:lnTo>
                  <a:pt x="0" y="143"/>
                </a:lnTo>
                <a:lnTo>
                  <a:pt x="17" y="143"/>
                </a:lnTo>
                <a:lnTo>
                  <a:pt x="17" y="161"/>
                </a:lnTo>
                <a:lnTo>
                  <a:pt x="17" y="179"/>
                </a:lnTo>
                <a:lnTo>
                  <a:pt x="0" y="179"/>
                </a:lnTo>
                <a:lnTo>
                  <a:pt x="0" y="161"/>
                </a:lnTo>
                <a:lnTo>
                  <a:pt x="17" y="143"/>
                </a:lnTo>
                <a:lnTo>
                  <a:pt x="26" y="125"/>
                </a:lnTo>
                <a:lnTo>
                  <a:pt x="26" y="107"/>
                </a:lnTo>
                <a:lnTo>
                  <a:pt x="34" y="89"/>
                </a:lnTo>
                <a:lnTo>
                  <a:pt x="34" y="71"/>
                </a:lnTo>
                <a:lnTo>
                  <a:pt x="51" y="62"/>
                </a:lnTo>
                <a:lnTo>
                  <a:pt x="68" y="62"/>
                </a:lnTo>
                <a:lnTo>
                  <a:pt x="85" y="53"/>
                </a:lnTo>
                <a:lnTo>
                  <a:pt x="93" y="35"/>
                </a:lnTo>
                <a:lnTo>
                  <a:pt x="110" y="26"/>
                </a:lnTo>
                <a:lnTo>
                  <a:pt x="135" y="26"/>
                </a:lnTo>
                <a:lnTo>
                  <a:pt x="152" y="26"/>
                </a:lnTo>
                <a:lnTo>
                  <a:pt x="178" y="26"/>
                </a:lnTo>
                <a:lnTo>
                  <a:pt x="195" y="44"/>
                </a:lnTo>
                <a:lnTo>
                  <a:pt x="203" y="62"/>
                </a:lnTo>
                <a:lnTo>
                  <a:pt x="220" y="80"/>
                </a:lnTo>
                <a:lnTo>
                  <a:pt x="220" y="98"/>
                </a:lnTo>
                <a:lnTo>
                  <a:pt x="228" y="116"/>
                </a:lnTo>
                <a:lnTo>
                  <a:pt x="228" y="134"/>
                </a:lnTo>
                <a:lnTo>
                  <a:pt x="228" y="152"/>
                </a:lnTo>
                <a:lnTo>
                  <a:pt x="220" y="170"/>
                </a:lnTo>
                <a:lnTo>
                  <a:pt x="212" y="188"/>
                </a:lnTo>
                <a:lnTo>
                  <a:pt x="195" y="197"/>
                </a:lnTo>
                <a:lnTo>
                  <a:pt x="178" y="206"/>
                </a:lnTo>
                <a:lnTo>
                  <a:pt x="161" y="206"/>
                </a:lnTo>
                <a:lnTo>
                  <a:pt x="144" y="206"/>
                </a:lnTo>
                <a:lnTo>
                  <a:pt x="127" y="206"/>
                </a:lnTo>
                <a:lnTo>
                  <a:pt x="110" y="206"/>
                </a:lnTo>
                <a:lnTo>
                  <a:pt x="93" y="206"/>
                </a:lnTo>
                <a:lnTo>
                  <a:pt x="76" y="206"/>
                </a:lnTo>
                <a:lnTo>
                  <a:pt x="68" y="188"/>
                </a:lnTo>
                <a:lnTo>
                  <a:pt x="51" y="179"/>
                </a:lnTo>
                <a:lnTo>
                  <a:pt x="34" y="170"/>
                </a:lnTo>
                <a:lnTo>
                  <a:pt x="26" y="152"/>
                </a:lnTo>
                <a:lnTo>
                  <a:pt x="26" y="134"/>
                </a:lnTo>
                <a:lnTo>
                  <a:pt x="34" y="116"/>
                </a:lnTo>
                <a:lnTo>
                  <a:pt x="59" y="116"/>
                </a:lnTo>
                <a:lnTo>
                  <a:pt x="76" y="116"/>
                </a:lnTo>
                <a:lnTo>
                  <a:pt x="59" y="107"/>
                </a:lnTo>
                <a:lnTo>
                  <a:pt x="76" y="98"/>
                </a:lnTo>
                <a:lnTo>
                  <a:pt x="93" y="107"/>
                </a:lnTo>
                <a:lnTo>
                  <a:pt x="93" y="125"/>
                </a:lnTo>
                <a:lnTo>
                  <a:pt x="102" y="143"/>
                </a:lnTo>
                <a:lnTo>
                  <a:pt x="110" y="161"/>
                </a:lnTo>
                <a:lnTo>
                  <a:pt x="110" y="143"/>
                </a:lnTo>
                <a:lnTo>
                  <a:pt x="110" y="125"/>
                </a:lnTo>
                <a:lnTo>
                  <a:pt x="102" y="107"/>
                </a:lnTo>
                <a:lnTo>
                  <a:pt x="102" y="89"/>
                </a:lnTo>
                <a:lnTo>
                  <a:pt x="119" y="89"/>
                </a:lnTo>
                <a:lnTo>
                  <a:pt x="144" y="107"/>
                </a:lnTo>
                <a:lnTo>
                  <a:pt x="152" y="125"/>
                </a:lnTo>
                <a:lnTo>
                  <a:pt x="135" y="125"/>
                </a:lnTo>
                <a:lnTo>
                  <a:pt x="135" y="107"/>
                </a:lnTo>
                <a:lnTo>
                  <a:pt x="152" y="98"/>
                </a:lnTo>
                <a:lnTo>
                  <a:pt x="169" y="107"/>
                </a:lnTo>
                <a:lnTo>
                  <a:pt x="186" y="116"/>
                </a:lnTo>
                <a:lnTo>
                  <a:pt x="169" y="116"/>
                </a:lnTo>
                <a:lnTo>
                  <a:pt x="152" y="107"/>
                </a:lnTo>
                <a:lnTo>
                  <a:pt x="152" y="89"/>
                </a:lnTo>
                <a:lnTo>
                  <a:pt x="169" y="89"/>
                </a:lnTo>
                <a:lnTo>
                  <a:pt x="220" y="89"/>
                </a:lnTo>
                <a:lnTo>
                  <a:pt x="237" y="89"/>
                </a:lnTo>
                <a:lnTo>
                  <a:pt x="212" y="80"/>
                </a:lnTo>
                <a:lnTo>
                  <a:pt x="203" y="62"/>
                </a:lnTo>
                <a:lnTo>
                  <a:pt x="203" y="44"/>
                </a:lnTo>
                <a:lnTo>
                  <a:pt x="220" y="44"/>
                </a:lnTo>
                <a:lnTo>
                  <a:pt x="228" y="62"/>
                </a:lnTo>
                <a:lnTo>
                  <a:pt x="228" y="80"/>
                </a:lnTo>
                <a:lnTo>
                  <a:pt x="212" y="89"/>
                </a:lnTo>
                <a:lnTo>
                  <a:pt x="195" y="89"/>
                </a:lnTo>
                <a:lnTo>
                  <a:pt x="178" y="89"/>
                </a:lnTo>
                <a:lnTo>
                  <a:pt x="195" y="107"/>
                </a:lnTo>
                <a:lnTo>
                  <a:pt x="212" y="125"/>
                </a:lnTo>
                <a:lnTo>
                  <a:pt x="220" y="107"/>
                </a:lnTo>
                <a:lnTo>
                  <a:pt x="220" y="89"/>
                </a:lnTo>
                <a:lnTo>
                  <a:pt x="220" y="71"/>
                </a:lnTo>
                <a:lnTo>
                  <a:pt x="212" y="53"/>
                </a:lnTo>
                <a:lnTo>
                  <a:pt x="195" y="44"/>
                </a:lnTo>
                <a:lnTo>
                  <a:pt x="195" y="26"/>
                </a:lnTo>
                <a:lnTo>
                  <a:pt x="212" y="17"/>
                </a:lnTo>
                <a:lnTo>
                  <a:pt x="228" y="17"/>
                </a:lnTo>
                <a:lnTo>
                  <a:pt x="245" y="17"/>
                </a:lnTo>
                <a:lnTo>
                  <a:pt x="228" y="26"/>
                </a:lnTo>
                <a:lnTo>
                  <a:pt x="212" y="26"/>
                </a:lnTo>
                <a:lnTo>
                  <a:pt x="195" y="26"/>
                </a:lnTo>
                <a:lnTo>
                  <a:pt x="195" y="53"/>
                </a:lnTo>
                <a:lnTo>
                  <a:pt x="186" y="71"/>
                </a:lnTo>
                <a:lnTo>
                  <a:pt x="127" y="80"/>
                </a:lnTo>
                <a:lnTo>
                  <a:pt x="76" y="62"/>
                </a:lnTo>
                <a:lnTo>
                  <a:pt x="68" y="44"/>
                </a:lnTo>
                <a:lnTo>
                  <a:pt x="85" y="44"/>
                </a:lnTo>
                <a:lnTo>
                  <a:pt x="102" y="44"/>
                </a:lnTo>
                <a:lnTo>
                  <a:pt x="119" y="44"/>
                </a:lnTo>
                <a:lnTo>
                  <a:pt x="135" y="44"/>
                </a:lnTo>
                <a:lnTo>
                  <a:pt x="152" y="44"/>
                </a:lnTo>
                <a:lnTo>
                  <a:pt x="161" y="62"/>
                </a:lnTo>
                <a:lnTo>
                  <a:pt x="144" y="62"/>
                </a:lnTo>
                <a:lnTo>
                  <a:pt x="127" y="62"/>
                </a:lnTo>
                <a:lnTo>
                  <a:pt x="127" y="35"/>
                </a:lnTo>
                <a:lnTo>
                  <a:pt x="144" y="17"/>
                </a:lnTo>
                <a:lnTo>
                  <a:pt x="161" y="17"/>
                </a:lnTo>
                <a:lnTo>
                  <a:pt x="178" y="17"/>
                </a:lnTo>
                <a:lnTo>
                  <a:pt x="195" y="17"/>
                </a:lnTo>
                <a:lnTo>
                  <a:pt x="203" y="44"/>
                </a:lnTo>
                <a:lnTo>
                  <a:pt x="178" y="44"/>
                </a:lnTo>
                <a:lnTo>
                  <a:pt x="161" y="35"/>
                </a:lnTo>
                <a:lnTo>
                  <a:pt x="161" y="17"/>
                </a:lnTo>
                <a:lnTo>
                  <a:pt x="161" y="0"/>
                </a:lnTo>
                <a:lnTo>
                  <a:pt x="144" y="0"/>
                </a:lnTo>
                <a:lnTo>
                  <a:pt x="127" y="9"/>
                </a:lnTo>
                <a:lnTo>
                  <a:pt x="110" y="17"/>
                </a:lnTo>
                <a:lnTo>
                  <a:pt x="110" y="35"/>
                </a:lnTo>
                <a:lnTo>
                  <a:pt x="110" y="53"/>
                </a:lnTo>
                <a:lnTo>
                  <a:pt x="110" y="71"/>
                </a:lnTo>
                <a:lnTo>
                  <a:pt x="110" y="89"/>
                </a:lnTo>
                <a:lnTo>
                  <a:pt x="93" y="98"/>
                </a:lnTo>
                <a:lnTo>
                  <a:pt x="42" y="107"/>
                </a:lnTo>
                <a:lnTo>
                  <a:pt x="17" y="107"/>
                </a:lnTo>
                <a:lnTo>
                  <a:pt x="34" y="98"/>
                </a:lnTo>
                <a:lnTo>
                  <a:pt x="59" y="98"/>
                </a:lnTo>
                <a:lnTo>
                  <a:pt x="76" y="98"/>
                </a:lnTo>
                <a:lnTo>
                  <a:pt x="76" y="71"/>
                </a:lnTo>
                <a:lnTo>
                  <a:pt x="68" y="53"/>
                </a:lnTo>
                <a:lnTo>
                  <a:pt x="51" y="53"/>
                </a:lnTo>
                <a:lnTo>
                  <a:pt x="51" y="35"/>
                </a:lnTo>
                <a:lnTo>
                  <a:pt x="34" y="35"/>
                </a:lnTo>
                <a:lnTo>
                  <a:pt x="34" y="53"/>
                </a:lnTo>
                <a:lnTo>
                  <a:pt x="34" y="71"/>
                </a:lnTo>
                <a:lnTo>
                  <a:pt x="34" y="89"/>
                </a:lnTo>
                <a:lnTo>
                  <a:pt x="34" y="107"/>
                </a:lnTo>
                <a:lnTo>
                  <a:pt x="51" y="116"/>
                </a:lnTo>
                <a:lnTo>
                  <a:pt x="59" y="134"/>
                </a:lnTo>
                <a:lnTo>
                  <a:pt x="51" y="107"/>
                </a:lnTo>
                <a:lnTo>
                  <a:pt x="59" y="89"/>
                </a:lnTo>
                <a:lnTo>
                  <a:pt x="76" y="80"/>
                </a:lnTo>
                <a:lnTo>
                  <a:pt x="93" y="71"/>
                </a:lnTo>
                <a:lnTo>
                  <a:pt x="110" y="71"/>
                </a:lnTo>
                <a:lnTo>
                  <a:pt x="161" y="71"/>
                </a:lnTo>
                <a:lnTo>
                  <a:pt x="178" y="71"/>
                </a:lnTo>
                <a:lnTo>
                  <a:pt x="195" y="80"/>
                </a:lnTo>
                <a:lnTo>
                  <a:pt x="212" y="89"/>
                </a:lnTo>
                <a:lnTo>
                  <a:pt x="220" y="107"/>
                </a:lnTo>
                <a:lnTo>
                  <a:pt x="237" y="116"/>
                </a:lnTo>
                <a:lnTo>
                  <a:pt x="245" y="134"/>
                </a:lnTo>
                <a:lnTo>
                  <a:pt x="245" y="152"/>
                </a:lnTo>
                <a:lnTo>
                  <a:pt x="228" y="161"/>
                </a:lnTo>
                <a:lnTo>
                  <a:pt x="212" y="161"/>
                </a:lnTo>
                <a:lnTo>
                  <a:pt x="195" y="161"/>
                </a:lnTo>
                <a:lnTo>
                  <a:pt x="178" y="143"/>
                </a:lnTo>
                <a:lnTo>
                  <a:pt x="195" y="143"/>
                </a:lnTo>
                <a:lnTo>
                  <a:pt x="212" y="143"/>
                </a:lnTo>
                <a:lnTo>
                  <a:pt x="195" y="134"/>
                </a:lnTo>
                <a:lnTo>
                  <a:pt x="212" y="134"/>
                </a:lnTo>
                <a:lnTo>
                  <a:pt x="212" y="116"/>
                </a:lnTo>
                <a:lnTo>
                  <a:pt x="228" y="116"/>
                </a:lnTo>
                <a:lnTo>
                  <a:pt x="245" y="107"/>
                </a:lnTo>
                <a:lnTo>
                  <a:pt x="262" y="107"/>
                </a:lnTo>
                <a:lnTo>
                  <a:pt x="254" y="89"/>
                </a:lnTo>
                <a:lnTo>
                  <a:pt x="237" y="80"/>
                </a:lnTo>
                <a:lnTo>
                  <a:pt x="220" y="71"/>
                </a:lnTo>
                <a:lnTo>
                  <a:pt x="237" y="62"/>
                </a:lnTo>
                <a:lnTo>
                  <a:pt x="220" y="62"/>
                </a:lnTo>
                <a:lnTo>
                  <a:pt x="203" y="62"/>
                </a:lnTo>
                <a:lnTo>
                  <a:pt x="169" y="107"/>
                </a:lnTo>
              </a:path>
            </a:pathLst>
          </a:custGeom>
          <a:noFill/>
          <a:ln w="36513">
            <a:solidFill>
              <a:srgbClr val="B2B2B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5304" name="Freeform 8"/>
          <p:cNvSpPr>
            <a:spLocks/>
          </p:cNvSpPr>
          <p:nvPr/>
        </p:nvSpPr>
        <p:spPr bwMode="auto">
          <a:xfrm>
            <a:off x="4021139" y="4014788"/>
            <a:ext cx="765175" cy="711200"/>
          </a:xfrm>
          <a:custGeom>
            <a:avLst/>
            <a:gdLst>
              <a:gd name="T0" fmla="*/ 2147483647 w 482"/>
              <a:gd name="T1" fmla="*/ 2147483647 h 448"/>
              <a:gd name="T2" fmla="*/ 2147483647 w 482"/>
              <a:gd name="T3" fmla="*/ 2147483647 h 448"/>
              <a:gd name="T4" fmla="*/ 0 w 482"/>
              <a:gd name="T5" fmla="*/ 2147483647 h 448"/>
              <a:gd name="T6" fmla="*/ 0 w 482"/>
              <a:gd name="T7" fmla="*/ 2147483647 h 448"/>
              <a:gd name="T8" fmla="*/ 2147483647 w 482"/>
              <a:gd name="T9" fmla="*/ 2147483647 h 448"/>
              <a:gd name="T10" fmla="*/ 2147483647 w 482"/>
              <a:gd name="T11" fmla="*/ 2147483647 h 448"/>
              <a:gd name="T12" fmla="*/ 2147483647 w 482"/>
              <a:gd name="T13" fmla="*/ 2147483647 h 448"/>
              <a:gd name="T14" fmla="*/ 2147483647 w 482"/>
              <a:gd name="T15" fmla="*/ 2147483647 h 448"/>
              <a:gd name="T16" fmla="*/ 2147483647 w 482"/>
              <a:gd name="T17" fmla="*/ 2147483647 h 448"/>
              <a:gd name="T18" fmla="*/ 2147483647 w 482"/>
              <a:gd name="T19" fmla="*/ 2147483647 h 448"/>
              <a:gd name="T20" fmla="*/ 2147483647 w 482"/>
              <a:gd name="T21" fmla="*/ 2147483647 h 448"/>
              <a:gd name="T22" fmla="*/ 2147483647 w 482"/>
              <a:gd name="T23" fmla="*/ 2147483647 h 448"/>
              <a:gd name="T24" fmla="*/ 2147483647 w 482"/>
              <a:gd name="T25" fmla="*/ 2147483647 h 448"/>
              <a:gd name="T26" fmla="*/ 2147483647 w 482"/>
              <a:gd name="T27" fmla="*/ 2147483647 h 448"/>
              <a:gd name="T28" fmla="*/ 2147483647 w 482"/>
              <a:gd name="T29" fmla="*/ 2147483647 h 448"/>
              <a:gd name="T30" fmla="*/ 2147483647 w 482"/>
              <a:gd name="T31" fmla="*/ 2147483647 h 448"/>
              <a:gd name="T32" fmla="*/ 2147483647 w 482"/>
              <a:gd name="T33" fmla="*/ 2147483647 h 448"/>
              <a:gd name="T34" fmla="*/ 2147483647 w 482"/>
              <a:gd name="T35" fmla="*/ 2147483647 h 448"/>
              <a:gd name="T36" fmla="*/ 2147483647 w 482"/>
              <a:gd name="T37" fmla="*/ 2147483647 h 448"/>
              <a:gd name="T38" fmla="*/ 2147483647 w 482"/>
              <a:gd name="T39" fmla="*/ 2147483647 h 448"/>
              <a:gd name="T40" fmla="*/ 2147483647 w 482"/>
              <a:gd name="T41" fmla="*/ 2147483647 h 448"/>
              <a:gd name="T42" fmla="*/ 2147483647 w 482"/>
              <a:gd name="T43" fmla="*/ 2147483647 h 448"/>
              <a:gd name="T44" fmla="*/ 2147483647 w 482"/>
              <a:gd name="T45" fmla="*/ 2147483647 h 448"/>
              <a:gd name="T46" fmla="*/ 2147483647 w 482"/>
              <a:gd name="T47" fmla="*/ 2147483647 h 448"/>
              <a:gd name="T48" fmla="*/ 2147483647 w 482"/>
              <a:gd name="T49" fmla="*/ 2147483647 h 448"/>
              <a:gd name="T50" fmla="*/ 2147483647 w 482"/>
              <a:gd name="T51" fmla="*/ 2147483647 h 448"/>
              <a:gd name="T52" fmla="*/ 2147483647 w 482"/>
              <a:gd name="T53" fmla="*/ 2147483647 h 448"/>
              <a:gd name="T54" fmla="*/ 2147483647 w 482"/>
              <a:gd name="T55" fmla="*/ 2147483647 h 448"/>
              <a:gd name="T56" fmla="*/ 2147483647 w 482"/>
              <a:gd name="T57" fmla="*/ 2147483647 h 448"/>
              <a:gd name="T58" fmla="*/ 2147483647 w 482"/>
              <a:gd name="T59" fmla="*/ 2147483647 h 448"/>
              <a:gd name="T60" fmla="*/ 2147483647 w 482"/>
              <a:gd name="T61" fmla="*/ 2147483647 h 448"/>
              <a:gd name="T62" fmla="*/ 2147483647 w 482"/>
              <a:gd name="T63" fmla="*/ 2147483647 h 448"/>
              <a:gd name="T64" fmla="*/ 2147483647 w 482"/>
              <a:gd name="T65" fmla="*/ 2147483647 h 448"/>
              <a:gd name="T66" fmla="*/ 2147483647 w 482"/>
              <a:gd name="T67" fmla="*/ 2147483647 h 448"/>
              <a:gd name="T68" fmla="*/ 2147483647 w 482"/>
              <a:gd name="T69" fmla="*/ 2147483647 h 448"/>
              <a:gd name="T70" fmla="*/ 2147483647 w 482"/>
              <a:gd name="T71" fmla="*/ 2147483647 h 448"/>
              <a:gd name="T72" fmla="*/ 2147483647 w 482"/>
              <a:gd name="T73" fmla="*/ 2147483647 h 448"/>
              <a:gd name="T74" fmla="*/ 2147483647 w 482"/>
              <a:gd name="T75" fmla="*/ 2147483647 h 448"/>
              <a:gd name="T76" fmla="*/ 2147483647 w 482"/>
              <a:gd name="T77" fmla="*/ 2147483647 h 448"/>
              <a:gd name="T78" fmla="*/ 2147483647 w 482"/>
              <a:gd name="T79" fmla="*/ 2147483647 h 448"/>
              <a:gd name="T80" fmla="*/ 2147483647 w 482"/>
              <a:gd name="T81" fmla="*/ 2147483647 h 448"/>
              <a:gd name="T82" fmla="*/ 2147483647 w 482"/>
              <a:gd name="T83" fmla="*/ 2147483647 h 448"/>
              <a:gd name="T84" fmla="*/ 2147483647 w 482"/>
              <a:gd name="T85" fmla="*/ 2147483647 h 448"/>
              <a:gd name="T86" fmla="*/ 2147483647 w 482"/>
              <a:gd name="T87" fmla="*/ 2147483647 h 4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82" h="448">
                <a:moveTo>
                  <a:pt x="68" y="0"/>
                </a:moveTo>
                <a:lnTo>
                  <a:pt x="68" y="18"/>
                </a:lnTo>
                <a:lnTo>
                  <a:pt x="68" y="36"/>
                </a:lnTo>
                <a:lnTo>
                  <a:pt x="51" y="45"/>
                </a:lnTo>
                <a:lnTo>
                  <a:pt x="34" y="54"/>
                </a:lnTo>
                <a:lnTo>
                  <a:pt x="26" y="72"/>
                </a:lnTo>
                <a:lnTo>
                  <a:pt x="26" y="90"/>
                </a:lnTo>
                <a:lnTo>
                  <a:pt x="17" y="108"/>
                </a:lnTo>
                <a:lnTo>
                  <a:pt x="0" y="117"/>
                </a:lnTo>
                <a:lnTo>
                  <a:pt x="0" y="134"/>
                </a:lnTo>
                <a:lnTo>
                  <a:pt x="0" y="152"/>
                </a:lnTo>
                <a:lnTo>
                  <a:pt x="0" y="170"/>
                </a:lnTo>
                <a:lnTo>
                  <a:pt x="0" y="188"/>
                </a:lnTo>
                <a:lnTo>
                  <a:pt x="9" y="206"/>
                </a:lnTo>
                <a:lnTo>
                  <a:pt x="26" y="215"/>
                </a:lnTo>
                <a:lnTo>
                  <a:pt x="42" y="224"/>
                </a:lnTo>
                <a:lnTo>
                  <a:pt x="59" y="224"/>
                </a:lnTo>
                <a:lnTo>
                  <a:pt x="76" y="224"/>
                </a:lnTo>
                <a:lnTo>
                  <a:pt x="93" y="233"/>
                </a:lnTo>
                <a:lnTo>
                  <a:pt x="110" y="233"/>
                </a:lnTo>
                <a:lnTo>
                  <a:pt x="127" y="233"/>
                </a:lnTo>
                <a:lnTo>
                  <a:pt x="144" y="242"/>
                </a:lnTo>
                <a:lnTo>
                  <a:pt x="161" y="242"/>
                </a:lnTo>
                <a:lnTo>
                  <a:pt x="178" y="242"/>
                </a:lnTo>
                <a:lnTo>
                  <a:pt x="203" y="242"/>
                </a:lnTo>
                <a:lnTo>
                  <a:pt x="220" y="242"/>
                </a:lnTo>
                <a:lnTo>
                  <a:pt x="237" y="242"/>
                </a:lnTo>
                <a:lnTo>
                  <a:pt x="254" y="242"/>
                </a:lnTo>
                <a:lnTo>
                  <a:pt x="271" y="242"/>
                </a:lnTo>
                <a:lnTo>
                  <a:pt x="288" y="233"/>
                </a:lnTo>
                <a:lnTo>
                  <a:pt x="305" y="224"/>
                </a:lnTo>
                <a:lnTo>
                  <a:pt x="305" y="242"/>
                </a:lnTo>
                <a:lnTo>
                  <a:pt x="288" y="260"/>
                </a:lnTo>
                <a:lnTo>
                  <a:pt x="271" y="260"/>
                </a:lnTo>
                <a:lnTo>
                  <a:pt x="271" y="278"/>
                </a:lnTo>
                <a:lnTo>
                  <a:pt x="262" y="296"/>
                </a:lnTo>
                <a:lnTo>
                  <a:pt x="262" y="314"/>
                </a:lnTo>
                <a:lnTo>
                  <a:pt x="262" y="332"/>
                </a:lnTo>
                <a:lnTo>
                  <a:pt x="262" y="350"/>
                </a:lnTo>
                <a:lnTo>
                  <a:pt x="262" y="368"/>
                </a:lnTo>
                <a:lnTo>
                  <a:pt x="254" y="385"/>
                </a:lnTo>
                <a:lnTo>
                  <a:pt x="237" y="394"/>
                </a:lnTo>
                <a:lnTo>
                  <a:pt x="228" y="412"/>
                </a:lnTo>
                <a:lnTo>
                  <a:pt x="228" y="430"/>
                </a:lnTo>
                <a:lnTo>
                  <a:pt x="220" y="448"/>
                </a:lnTo>
                <a:lnTo>
                  <a:pt x="237" y="448"/>
                </a:lnTo>
                <a:lnTo>
                  <a:pt x="254" y="448"/>
                </a:lnTo>
                <a:lnTo>
                  <a:pt x="271" y="439"/>
                </a:lnTo>
                <a:lnTo>
                  <a:pt x="288" y="421"/>
                </a:lnTo>
                <a:lnTo>
                  <a:pt x="305" y="412"/>
                </a:lnTo>
                <a:lnTo>
                  <a:pt x="321" y="412"/>
                </a:lnTo>
                <a:lnTo>
                  <a:pt x="338" y="403"/>
                </a:lnTo>
                <a:lnTo>
                  <a:pt x="355" y="403"/>
                </a:lnTo>
                <a:lnTo>
                  <a:pt x="372" y="394"/>
                </a:lnTo>
                <a:lnTo>
                  <a:pt x="389" y="385"/>
                </a:lnTo>
                <a:lnTo>
                  <a:pt x="406" y="385"/>
                </a:lnTo>
                <a:lnTo>
                  <a:pt x="406" y="368"/>
                </a:lnTo>
                <a:lnTo>
                  <a:pt x="406" y="350"/>
                </a:lnTo>
                <a:lnTo>
                  <a:pt x="414" y="332"/>
                </a:lnTo>
                <a:lnTo>
                  <a:pt x="423" y="314"/>
                </a:lnTo>
                <a:lnTo>
                  <a:pt x="431" y="296"/>
                </a:lnTo>
                <a:lnTo>
                  <a:pt x="440" y="278"/>
                </a:lnTo>
                <a:lnTo>
                  <a:pt x="457" y="260"/>
                </a:lnTo>
                <a:lnTo>
                  <a:pt x="457" y="242"/>
                </a:lnTo>
                <a:lnTo>
                  <a:pt x="474" y="224"/>
                </a:lnTo>
                <a:lnTo>
                  <a:pt x="474" y="206"/>
                </a:lnTo>
                <a:lnTo>
                  <a:pt x="482" y="179"/>
                </a:lnTo>
                <a:lnTo>
                  <a:pt x="482" y="161"/>
                </a:lnTo>
                <a:lnTo>
                  <a:pt x="482" y="143"/>
                </a:lnTo>
                <a:lnTo>
                  <a:pt x="482" y="126"/>
                </a:lnTo>
                <a:lnTo>
                  <a:pt x="465" y="117"/>
                </a:lnTo>
                <a:lnTo>
                  <a:pt x="448" y="117"/>
                </a:lnTo>
                <a:lnTo>
                  <a:pt x="431" y="108"/>
                </a:lnTo>
                <a:lnTo>
                  <a:pt x="414" y="108"/>
                </a:lnTo>
                <a:lnTo>
                  <a:pt x="398" y="108"/>
                </a:lnTo>
                <a:lnTo>
                  <a:pt x="381" y="108"/>
                </a:lnTo>
                <a:lnTo>
                  <a:pt x="364" y="108"/>
                </a:lnTo>
                <a:lnTo>
                  <a:pt x="347" y="108"/>
                </a:lnTo>
                <a:lnTo>
                  <a:pt x="330" y="108"/>
                </a:lnTo>
                <a:lnTo>
                  <a:pt x="313" y="108"/>
                </a:lnTo>
                <a:lnTo>
                  <a:pt x="296" y="108"/>
                </a:lnTo>
                <a:lnTo>
                  <a:pt x="279" y="117"/>
                </a:lnTo>
                <a:lnTo>
                  <a:pt x="262" y="117"/>
                </a:lnTo>
                <a:lnTo>
                  <a:pt x="237" y="108"/>
                </a:lnTo>
                <a:lnTo>
                  <a:pt x="212" y="99"/>
                </a:lnTo>
                <a:lnTo>
                  <a:pt x="195" y="99"/>
                </a:lnTo>
                <a:lnTo>
                  <a:pt x="178" y="99"/>
                </a:lnTo>
                <a:lnTo>
                  <a:pt x="152" y="108"/>
                </a:lnTo>
                <a:lnTo>
                  <a:pt x="169" y="108"/>
                </a:lnTo>
                <a:lnTo>
                  <a:pt x="186" y="108"/>
                </a:lnTo>
                <a:lnTo>
                  <a:pt x="203" y="108"/>
                </a:lnTo>
                <a:lnTo>
                  <a:pt x="220" y="108"/>
                </a:lnTo>
                <a:lnTo>
                  <a:pt x="237" y="108"/>
                </a:lnTo>
                <a:lnTo>
                  <a:pt x="254" y="108"/>
                </a:lnTo>
                <a:lnTo>
                  <a:pt x="271" y="99"/>
                </a:lnTo>
                <a:lnTo>
                  <a:pt x="288" y="90"/>
                </a:lnTo>
                <a:lnTo>
                  <a:pt x="296" y="72"/>
                </a:lnTo>
                <a:lnTo>
                  <a:pt x="296" y="54"/>
                </a:lnTo>
                <a:lnTo>
                  <a:pt x="296" y="72"/>
                </a:lnTo>
                <a:lnTo>
                  <a:pt x="305" y="90"/>
                </a:lnTo>
                <a:lnTo>
                  <a:pt x="305" y="108"/>
                </a:lnTo>
                <a:lnTo>
                  <a:pt x="305" y="126"/>
                </a:lnTo>
                <a:lnTo>
                  <a:pt x="305" y="108"/>
                </a:lnTo>
                <a:lnTo>
                  <a:pt x="305" y="90"/>
                </a:lnTo>
                <a:lnTo>
                  <a:pt x="296" y="72"/>
                </a:lnTo>
                <a:lnTo>
                  <a:pt x="279" y="63"/>
                </a:lnTo>
                <a:lnTo>
                  <a:pt x="262" y="63"/>
                </a:lnTo>
                <a:lnTo>
                  <a:pt x="237" y="63"/>
                </a:lnTo>
                <a:lnTo>
                  <a:pt x="212" y="63"/>
                </a:lnTo>
                <a:lnTo>
                  <a:pt x="186" y="63"/>
                </a:lnTo>
                <a:lnTo>
                  <a:pt x="169" y="63"/>
                </a:lnTo>
                <a:lnTo>
                  <a:pt x="152" y="63"/>
                </a:lnTo>
                <a:lnTo>
                  <a:pt x="135" y="63"/>
                </a:lnTo>
                <a:lnTo>
                  <a:pt x="119" y="63"/>
                </a:lnTo>
                <a:lnTo>
                  <a:pt x="102" y="63"/>
                </a:lnTo>
                <a:lnTo>
                  <a:pt x="85" y="54"/>
                </a:lnTo>
                <a:lnTo>
                  <a:pt x="68" y="45"/>
                </a:lnTo>
                <a:lnTo>
                  <a:pt x="59" y="27"/>
                </a:lnTo>
                <a:lnTo>
                  <a:pt x="76" y="27"/>
                </a:lnTo>
                <a:lnTo>
                  <a:pt x="93" y="27"/>
                </a:lnTo>
                <a:lnTo>
                  <a:pt x="110" y="27"/>
                </a:lnTo>
                <a:lnTo>
                  <a:pt x="127" y="27"/>
                </a:lnTo>
                <a:lnTo>
                  <a:pt x="144" y="27"/>
                </a:lnTo>
                <a:lnTo>
                  <a:pt x="161" y="27"/>
                </a:lnTo>
                <a:lnTo>
                  <a:pt x="178" y="36"/>
                </a:lnTo>
                <a:lnTo>
                  <a:pt x="237" y="45"/>
                </a:lnTo>
                <a:lnTo>
                  <a:pt x="254" y="45"/>
                </a:lnTo>
                <a:lnTo>
                  <a:pt x="271" y="45"/>
                </a:lnTo>
                <a:lnTo>
                  <a:pt x="288" y="54"/>
                </a:lnTo>
                <a:lnTo>
                  <a:pt x="305" y="54"/>
                </a:lnTo>
                <a:lnTo>
                  <a:pt x="313" y="72"/>
                </a:lnTo>
                <a:lnTo>
                  <a:pt x="296" y="81"/>
                </a:lnTo>
                <a:lnTo>
                  <a:pt x="288" y="99"/>
                </a:lnTo>
                <a:lnTo>
                  <a:pt x="271" y="72"/>
                </a:lnTo>
              </a:path>
            </a:pathLst>
          </a:custGeom>
          <a:noFill/>
          <a:ln w="36513">
            <a:solidFill>
              <a:srgbClr val="B2B2B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5305" name="Freeform 9"/>
          <p:cNvSpPr>
            <a:spLocks/>
          </p:cNvSpPr>
          <p:nvPr/>
        </p:nvSpPr>
        <p:spPr bwMode="auto">
          <a:xfrm>
            <a:off x="4370388" y="4668838"/>
            <a:ext cx="455612" cy="285750"/>
          </a:xfrm>
          <a:custGeom>
            <a:avLst/>
            <a:gdLst>
              <a:gd name="T0" fmla="*/ 2147483647 w 287"/>
              <a:gd name="T1" fmla="*/ 2147483647 h 180"/>
              <a:gd name="T2" fmla="*/ 2147483647 w 287"/>
              <a:gd name="T3" fmla="*/ 2147483647 h 180"/>
              <a:gd name="T4" fmla="*/ 2147483647 w 287"/>
              <a:gd name="T5" fmla="*/ 2147483647 h 180"/>
              <a:gd name="T6" fmla="*/ 2147483647 w 287"/>
              <a:gd name="T7" fmla="*/ 2147483647 h 180"/>
              <a:gd name="T8" fmla="*/ 2147483647 w 287"/>
              <a:gd name="T9" fmla="*/ 2147483647 h 180"/>
              <a:gd name="T10" fmla="*/ 2147483647 w 287"/>
              <a:gd name="T11" fmla="*/ 2147483647 h 180"/>
              <a:gd name="T12" fmla="*/ 2147483647 w 287"/>
              <a:gd name="T13" fmla="*/ 2147483647 h 180"/>
              <a:gd name="T14" fmla="*/ 0 w 287"/>
              <a:gd name="T15" fmla="*/ 2147483647 h 180"/>
              <a:gd name="T16" fmla="*/ 0 w 287"/>
              <a:gd name="T17" fmla="*/ 2147483647 h 180"/>
              <a:gd name="T18" fmla="*/ 2147483647 w 287"/>
              <a:gd name="T19" fmla="*/ 2147483647 h 180"/>
              <a:gd name="T20" fmla="*/ 2147483647 w 287"/>
              <a:gd name="T21" fmla="*/ 2147483647 h 180"/>
              <a:gd name="T22" fmla="*/ 2147483647 w 287"/>
              <a:gd name="T23" fmla="*/ 2147483647 h 180"/>
              <a:gd name="T24" fmla="*/ 2147483647 w 287"/>
              <a:gd name="T25" fmla="*/ 2147483647 h 180"/>
              <a:gd name="T26" fmla="*/ 2147483647 w 287"/>
              <a:gd name="T27" fmla="*/ 2147483647 h 180"/>
              <a:gd name="T28" fmla="*/ 2147483647 w 287"/>
              <a:gd name="T29" fmla="*/ 2147483647 h 180"/>
              <a:gd name="T30" fmla="*/ 2147483647 w 287"/>
              <a:gd name="T31" fmla="*/ 2147483647 h 180"/>
              <a:gd name="T32" fmla="*/ 2147483647 w 287"/>
              <a:gd name="T33" fmla="*/ 2147483647 h 180"/>
              <a:gd name="T34" fmla="*/ 2147483647 w 287"/>
              <a:gd name="T35" fmla="*/ 2147483647 h 180"/>
              <a:gd name="T36" fmla="*/ 2147483647 w 287"/>
              <a:gd name="T37" fmla="*/ 2147483647 h 180"/>
              <a:gd name="T38" fmla="*/ 2147483647 w 287"/>
              <a:gd name="T39" fmla="*/ 2147483647 h 180"/>
              <a:gd name="T40" fmla="*/ 2147483647 w 287"/>
              <a:gd name="T41" fmla="*/ 2147483647 h 180"/>
              <a:gd name="T42" fmla="*/ 2147483647 w 287"/>
              <a:gd name="T43" fmla="*/ 2147483647 h 180"/>
              <a:gd name="T44" fmla="*/ 2147483647 w 287"/>
              <a:gd name="T45" fmla="*/ 2147483647 h 180"/>
              <a:gd name="T46" fmla="*/ 2147483647 w 287"/>
              <a:gd name="T47" fmla="*/ 2147483647 h 180"/>
              <a:gd name="T48" fmla="*/ 2147483647 w 287"/>
              <a:gd name="T49" fmla="*/ 2147483647 h 180"/>
              <a:gd name="T50" fmla="*/ 2147483647 w 287"/>
              <a:gd name="T51" fmla="*/ 2147483647 h 180"/>
              <a:gd name="T52" fmla="*/ 2147483647 w 287"/>
              <a:gd name="T53" fmla="*/ 2147483647 h 180"/>
              <a:gd name="T54" fmla="*/ 2147483647 w 287"/>
              <a:gd name="T55" fmla="*/ 2147483647 h 180"/>
              <a:gd name="T56" fmla="*/ 2147483647 w 287"/>
              <a:gd name="T57" fmla="*/ 2147483647 h 180"/>
              <a:gd name="T58" fmla="*/ 2147483647 w 287"/>
              <a:gd name="T59" fmla="*/ 2147483647 h 180"/>
              <a:gd name="T60" fmla="*/ 2147483647 w 287"/>
              <a:gd name="T61" fmla="*/ 2147483647 h 180"/>
              <a:gd name="T62" fmla="*/ 2147483647 w 287"/>
              <a:gd name="T63" fmla="*/ 2147483647 h 180"/>
              <a:gd name="T64" fmla="*/ 2147483647 w 287"/>
              <a:gd name="T65" fmla="*/ 2147483647 h 180"/>
              <a:gd name="T66" fmla="*/ 2147483647 w 287"/>
              <a:gd name="T67" fmla="*/ 2147483647 h 180"/>
              <a:gd name="T68" fmla="*/ 2147483647 w 287"/>
              <a:gd name="T69" fmla="*/ 2147483647 h 180"/>
              <a:gd name="T70" fmla="*/ 2147483647 w 287"/>
              <a:gd name="T71" fmla="*/ 2147483647 h 180"/>
              <a:gd name="T72" fmla="*/ 2147483647 w 287"/>
              <a:gd name="T73" fmla="*/ 2147483647 h 180"/>
              <a:gd name="T74" fmla="*/ 2147483647 w 287"/>
              <a:gd name="T75" fmla="*/ 2147483647 h 180"/>
              <a:gd name="T76" fmla="*/ 2147483647 w 287"/>
              <a:gd name="T77" fmla="*/ 0 h 180"/>
              <a:gd name="T78" fmla="*/ 2147483647 w 287"/>
              <a:gd name="T79" fmla="*/ 2147483647 h 1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87" h="180">
                <a:moveTo>
                  <a:pt x="51" y="18"/>
                </a:moveTo>
                <a:lnTo>
                  <a:pt x="25" y="45"/>
                </a:lnTo>
                <a:lnTo>
                  <a:pt x="17" y="63"/>
                </a:lnTo>
                <a:lnTo>
                  <a:pt x="17" y="81"/>
                </a:lnTo>
                <a:lnTo>
                  <a:pt x="17" y="99"/>
                </a:lnTo>
                <a:lnTo>
                  <a:pt x="8" y="117"/>
                </a:lnTo>
                <a:lnTo>
                  <a:pt x="8" y="135"/>
                </a:lnTo>
                <a:lnTo>
                  <a:pt x="0" y="153"/>
                </a:lnTo>
                <a:lnTo>
                  <a:pt x="0" y="171"/>
                </a:lnTo>
                <a:lnTo>
                  <a:pt x="17" y="180"/>
                </a:lnTo>
                <a:lnTo>
                  <a:pt x="25" y="162"/>
                </a:lnTo>
                <a:lnTo>
                  <a:pt x="42" y="153"/>
                </a:lnTo>
                <a:lnTo>
                  <a:pt x="59" y="144"/>
                </a:lnTo>
                <a:lnTo>
                  <a:pt x="76" y="144"/>
                </a:lnTo>
                <a:lnTo>
                  <a:pt x="93" y="144"/>
                </a:lnTo>
                <a:lnTo>
                  <a:pt x="110" y="135"/>
                </a:lnTo>
                <a:lnTo>
                  <a:pt x="127" y="117"/>
                </a:lnTo>
                <a:lnTo>
                  <a:pt x="144" y="117"/>
                </a:lnTo>
                <a:lnTo>
                  <a:pt x="161" y="117"/>
                </a:lnTo>
                <a:lnTo>
                  <a:pt x="178" y="108"/>
                </a:lnTo>
                <a:lnTo>
                  <a:pt x="194" y="108"/>
                </a:lnTo>
                <a:lnTo>
                  <a:pt x="211" y="99"/>
                </a:lnTo>
                <a:lnTo>
                  <a:pt x="228" y="81"/>
                </a:lnTo>
                <a:lnTo>
                  <a:pt x="245" y="81"/>
                </a:lnTo>
                <a:lnTo>
                  <a:pt x="254" y="63"/>
                </a:lnTo>
                <a:lnTo>
                  <a:pt x="271" y="45"/>
                </a:lnTo>
                <a:lnTo>
                  <a:pt x="287" y="36"/>
                </a:lnTo>
                <a:lnTo>
                  <a:pt x="287" y="18"/>
                </a:lnTo>
                <a:lnTo>
                  <a:pt x="271" y="9"/>
                </a:lnTo>
                <a:lnTo>
                  <a:pt x="254" y="9"/>
                </a:lnTo>
                <a:lnTo>
                  <a:pt x="237" y="9"/>
                </a:lnTo>
                <a:lnTo>
                  <a:pt x="220" y="18"/>
                </a:lnTo>
                <a:lnTo>
                  <a:pt x="203" y="36"/>
                </a:lnTo>
                <a:lnTo>
                  <a:pt x="186" y="36"/>
                </a:lnTo>
                <a:lnTo>
                  <a:pt x="169" y="36"/>
                </a:lnTo>
                <a:lnTo>
                  <a:pt x="152" y="36"/>
                </a:lnTo>
                <a:lnTo>
                  <a:pt x="135" y="36"/>
                </a:lnTo>
                <a:lnTo>
                  <a:pt x="118" y="18"/>
                </a:lnTo>
                <a:lnTo>
                  <a:pt x="118" y="0"/>
                </a:lnTo>
                <a:lnTo>
                  <a:pt x="51" y="18"/>
                </a:lnTo>
                <a:close/>
              </a:path>
            </a:pathLst>
          </a:custGeom>
          <a:solidFill>
            <a:srgbClr val="808080"/>
          </a:solidFill>
          <a:ln w="3651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5306" name="Freeform 10"/>
          <p:cNvSpPr>
            <a:spLocks/>
          </p:cNvSpPr>
          <p:nvPr/>
        </p:nvSpPr>
        <p:spPr bwMode="auto">
          <a:xfrm>
            <a:off x="5310189" y="3033713"/>
            <a:ext cx="161925" cy="298450"/>
          </a:xfrm>
          <a:custGeom>
            <a:avLst/>
            <a:gdLst>
              <a:gd name="T0" fmla="*/ 0 w 101"/>
              <a:gd name="T1" fmla="*/ 2147483647 h 188"/>
              <a:gd name="T2" fmla="*/ 2147483647 w 101"/>
              <a:gd name="T3" fmla="*/ 2147483647 h 188"/>
              <a:gd name="T4" fmla="*/ 2147483647 w 101"/>
              <a:gd name="T5" fmla="*/ 2147483647 h 188"/>
              <a:gd name="T6" fmla="*/ 2147483647 w 101"/>
              <a:gd name="T7" fmla="*/ 2147483647 h 188"/>
              <a:gd name="T8" fmla="*/ 2147483647 w 101"/>
              <a:gd name="T9" fmla="*/ 2147483647 h 188"/>
              <a:gd name="T10" fmla="*/ 2147483647 w 101"/>
              <a:gd name="T11" fmla="*/ 2147483647 h 188"/>
              <a:gd name="T12" fmla="*/ 2147483647 w 101"/>
              <a:gd name="T13" fmla="*/ 2147483647 h 188"/>
              <a:gd name="T14" fmla="*/ 2147483647 w 101"/>
              <a:gd name="T15" fmla="*/ 2147483647 h 188"/>
              <a:gd name="T16" fmla="*/ 2147483647 w 101"/>
              <a:gd name="T17" fmla="*/ 2147483647 h 188"/>
              <a:gd name="T18" fmla="*/ 2147483647 w 101"/>
              <a:gd name="T19" fmla="*/ 2147483647 h 188"/>
              <a:gd name="T20" fmla="*/ 2147483647 w 101"/>
              <a:gd name="T21" fmla="*/ 2147483647 h 188"/>
              <a:gd name="T22" fmla="*/ 2147483647 w 101"/>
              <a:gd name="T23" fmla="*/ 2147483647 h 188"/>
              <a:gd name="T24" fmla="*/ 2147483647 w 101"/>
              <a:gd name="T25" fmla="*/ 2147483647 h 188"/>
              <a:gd name="T26" fmla="*/ 2147483647 w 101"/>
              <a:gd name="T27" fmla="*/ 2147483647 h 188"/>
              <a:gd name="T28" fmla="*/ 2147483647 w 101"/>
              <a:gd name="T29" fmla="*/ 0 h 188"/>
              <a:gd name="T30" fmla="*/ 2147483647 w 101"/>
              <a:gd name="T31" fmla="*/ 2147483647 h 188"/>
              <a:gd name="T32" fmla="*/ 2147483647 w 101"/>
              <a:gd name="T33" fmla="*/ 2147483647 h 188"/>
              <a:gd name="T34" fmla="*/ 2147483647 w 101"/>
              <a:gd name="T35" fmla="*/ 2147483647 h 188"/>
              <a:gd name="T36" fmla="*/ 2147483647 w 101"/>
              <a:gd name="T37" fmla="*/ 2147483647 h 188"/>
              <a:gd name="T38" fmla="*/ 2147483647 w 101"/>
              <a:gd name="T39" fmla="*/ 2147483647 h 188"/>
              <a:gd name="T40" fmla="*/ 2147483647 w 101"/>
              <a:gd name="T41" fmla="*/ 2147483647 h 188"/>
              <a:gd name="T42" fmla="*/ 2147483647 w 101"/>
              <a:gd name="T43" fmla="*/ 2147483647 h 188"/>
              <a:gd name="T44" fmla="*/ 2147483647 w 101"/>
              <a:gd name="T45" fmla="*/ 2147483647 h 188"/>
              <a:gd name="T46" fmla="*/ 2147483647 w 101"/>
              <a:gd name="T47" fmla="*/ 2147483647 h 188"/>
              <a:gd name="T48" fmla="*/ 0 w 101"/>
              <a:gd name="T49" fmla="*/ 2147483647 h 1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1" h="188">
                <a:moveTo>
                  <a:pt x="0" y="188"/>
                </a:moveTo>
                <a:lnTo>
                  <a:pt x="34" y="188"/>
                </a:lnTo>
                <a:lnTo>
                  <a:pt x="50" y="188"/>
                </a:lnTo>
                <a:lnTo>
                  <a:pt x="67" y="188"/>
                </a:lnTo>
                <a:lnTo>
                  <a:pt x="84" y="170"/>
                </a:lnTo>
                <a:lnTo>
                  <a:pt x="93" y="152"/>
                </a:lnTo>
                <a:lnTo>
                  <a:pt x="101" y="134"/>
                </a:lnTo>
                <a:lnTo>
                  <a:pt x="101" y="116"/>
                </a:lnTo>
                <a:lnTo>
                  <a:pt x="101" y="98"/>
                </a:lnTo>
                <a:lnTo>
                  <a:pt x="101" y="80"/>
                </a:lnTo>
                <a:lnTo>
                  <a:pt x="101" y="62"/>
                </a:lnTo>
                <a:lnTo>
                  <a:pt x="101" y="44"/>
                </a:lnTo>
                <a:lnTo>
                  <a:pt x="101" y="26"/>
                </a:lnTo>
                <a:lnTo>
                  <a:pt x="84" y="9"/>
                </a:lnTo>
                <a:lnTo>
                  <a:pt x="67" y="0"/>
                </a:lnTo>
                <a:lnTo>
                  <a:pt x="67" y="18"/>
                </a:lnTo>
                <a:lnTo>
                  <a:pt x="67" y="35"/>
                </a:lnTo>
                <a:lnTo>
                  <a:pt x="67" y="53"/>
                </a:lnTo>
                <a:lnTo>
                  <a:pt x="67" y="71"/>
                </a:lnTo>
                <a:lnTo>
                  <a:pt x="50" y="80"/>
                </a:lnTo>
                <a:lnTo>
                  <a:pt x="42" y="98"/>
                </a:lnTo>
                <a:lnTo>
                  <a:pt x="34" y="116"/>
                </a:lnTo>
                <a:lnTo>
                  <a:pt x="25" y="134"/>
                </a:lnTo>
                <a:lnTo>
                  <a:pt x="17" y="152"/>
                </a:lnTo>
                <a:lnTo>
                  <a:pt x="0" y="188"/>
                </a:lnTo>
                <a:close/>
              </a:path>
            </a:pathLst>
          </a:custGeom>
          <a:solidFill>
            <a:srgbClr val="FFFFFF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5307" name="Freeform 11"/>
          <p:cNvSpPr>
            <a:spLocks/>
          </p:cNvSpPr>
          <p:nvPr/>
        </p:nvSpPr>
        <p:spPr bwMode="auto">
          <a:xfrm>
            <a:off x="4760914" y="3317876"/>
            <a:ext cx="682625" cy="398463"/>
          </a:xfrm>
          <a:custGeom>
            <a:avLst/>
            <a:gdLst>
              <a:gd name="T0" fmla="*/ 2147483647 w 431"/>
              <a:gd name="T1" fmla="*/ 2147483647 h 251"/>
              <a:gd name="T2" fmla="*/ 0 w 431"/>
              <a:gd name="T3" fmla="*/ 2147483647 h 251"/>
              <a:gd name="T4" fmla="*/ 2147483647 w 431"/>
              <a:gd name="T5" fmla="*/ 2147483647 h 251"/>
              <a:gd name="T6" fmla="*/ 2147483647 w 431"/>
              <a:gd name="T7" fmla="*/ 2147483647 h 251"/>
              <a:gd name="T8" fmla="*/ 2147483647 w 431"/>
              <a:gd name="T9" fmla="*/ 2147483647 h 251"/>
              <a:gd name="T10" fmla="*/ 2147483647 w 431"/>
              <a:gd name="T11" fmla="*/ 2147483647 h 251"/>
              <a:gd name="T12" fmla="*/ 2147483647 w 431"/>
              <a:gd name="T13" fmla="*/ 2147483647 h 251"/>
              <a:gd name="T14" fmla="*/ 2147483647 w 431"/>
              <a:gd name="T15" fmla="*/ 2147483647 h 251"/>
              <a:gd name="T16" fmla="*/ 2147483647 w 431"/>
              <a:gd name="T17" fmla="*/ 2147483647 h 251"/>
              <a:gd name="T18" fmla="*/ 2147483647 w 431"/>
              <a:gd name="T19" fmla="*/ 2147483647 h 251"/>
              <a:gd name="T20" fmla="*/ 2147483647 w 431"/>
              <a:gd name="T21" fmla="*/ 2147483647 h 251"/>
              <a:gd name="T22" fmla="*/ 2147483647 w 431"/>
              <a:gd name="T23" fmla="*/ 2147483647 h 251"/>
              <a:gd name="T24" fmla="*/ 2147483647 w 431"/>
              <a:gd name="T25" fmla="*/ 2147483647 h 251"/>
              <a:gd name="T26" fmla="*/ 2147483647 w 431"/>
              <a:gd name="T27" fmla="*/ 2147483647 h 251"/>
              <a:gd name="T28" fmla="*/ 2147483647 w 431"/>
              <a:gd name="T29" fmla="*/ 2147483647 h 251"/>
              <a:gd name="T30" fmla="*/ 2147483647 w 431"/>
              <a:gd name="T31" fmla="*/ 2147483647 h 251"/>
              <a:gd name="T32" fmla="*/ 2147483647 w 431"/>
              <a:gd name="T33" fmla="*/ 2147483647 h 251"/>
              <a:gd name="T34" fmla="*/ 2147483647 w 431"/>
              <a:gd name="T35" fmla="*/ 2147483647 h 251"/>
              <a:gd name="T36" fmla="*/ 2147483647 w 431"/>
              <a:gd name="T37" fmla="*/ 2147483647 h 251"/>
              <a:gd name="T38" fmla="*/ 2147483647 w 431"/>
              <a:gd name="T39" fmla="*/ 2147483647 h 251"/>
              <a:gd name="T40" fmla="*/ 2147483647 w 431"/>
              <a:gd name="T41" fmla="*/ 2147483647 h 251"/>
              <a:gd name="T42" fmla="*/ 2147483647 w 431"/>
              <a:gd name="T43" fmla="*/ 2147483647 h 251"/>
              <a:gd name="T44" fmla="*/ 2147483647 w 431"/>
              <a:gd name="T45" fmla="*/ 2147483647 h 251"/>
              <a:gd name="T46" fmla="*/ 2147483647 w 431"/>
              <a:gd name="T47" fmla="*/ 2147483647 h 251"/>
              <a:gd name="T48" fmla="*/ 2147483647 w 431"/>
              <a:gd name="T49" fmla="*/ 2147483647 h 251"/>
              <a:gd name="T50" fmla="*/ 2147483647 w 431"/>
              <a:gd name="T51" fmla="*/ 2147483647 h 251"/>
              <a:gd name="T52" fmla="*/ 2147483647 w 431"/>
              <a:gd name="T53" fmla="*/ 2147483647 h 251"/>
              <a:gd name="T54" fmla="*/ 2147483647 w 431"/>
              <a:gd name="T55" fmla="*/ 2147483647 h 251"/>
              <a:gd name="T56" fmla="*/ 2147483647 w 431"/>
              <a:gd name="T57" fmla="*/ 2147483647 h 251"/>
              <a:gd name="T58" fmla="*/ 2147483647 w 431"/>
              <a:gd name="T59" fmla="*/ 2147483647 h 251"/>
              <a:gd name="T60" fmla="*/ 2147483647 w 431"/>
              <a:gd name="T61" fmla="*/ 2147483647 h 251"/>
              <a:gd name="T62" fmla="*/ 2147483647 w 431"/>
              <a:gd name="T63" fmla="*/ 2147483647 h 251"/>
              <a:gd name="T64" fmla="*/ 2147483647 w 431"/>
              <a:gd name="T65" fmla="*/ 2147483647 h 251"/>
              <a:gd name="T66" fmla="*/ 2147483647 w 431"/>
              <a:gd name="T67" fmla="*/ 0 h 251"/>
              <a:gd name="T68" fmla="*/ 2147483647 w 431"/>
              <a:gd name="T69" fmla="*/ 2147483647 h 251"/>
              <a:gd name="T70" fmla="*/ 2147483647 w 431"/>
              <a:gd name="T71" fmla="*/ 2147483647 h 251"/>
              <a:gd name="T72" fmla="*/ 2147483647 w 431"/>
              <a:gd name="T73" fmla="*/ 2147483647 h 251"/>
              <a:gd name="T74" fmla="*/ 2147483647 w 431"/>
              <a:gd name="T75" fmla="*/ 2147483647 h 251"/>
              <a:gd name="T76" fmla="*/ 2147483647 w 431"/>
              <a:gd name="T77" fmla="*/ 2147483647 h 251"/>
              <a:gd name="T78" fmla="*/ 2147483647 w 431"/>
              <a:gd name="T79" fmla="*/ 2147483647 h 251"/>
              <a:gd name="T80" fmla="*/ 2147483647 w 431"/>
              <a:gd name="T81" fmla="*/ 2147483647 h 251"/>
              <a:gd name="T82" fmla="*/ 2147483647 w 431"/>
              <a:gd name="T83" fmla="*/ 2147483647 h 251"/>
              <a:gd name="T84" fmla="*/ 2147483647 w 431"/>
              <a:gd name="T85" fmla="*/ 2147483647 h 251"/>
              <a:gd name="T86" fmla="*/ 2147483647 w 431"/>
              <a:gd name="T87" fmla="*/ 2147483647 h 2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1" h="251">
                <a:moveTo>
                  <a:pt x="9" y="224"/>
                </a:moveTo>
                <a:lnTo>
                  <a:pt x="0" y="251"/>
                </a:lnTo>
                <a:lnTo>
                  <a:pt x="17" y="251"/>
                </a:lnTo>
                <a:lnTo>
                  <a:pt x="34" y="251"/>
                </a:lnTo>
                <a:lnTo>
                  <a:pt x="51" y="251"/>
                </a:lnTo>
                <a:lnTo>
                  <a:pt x="76" y="251"/>
                </a:lnTo>
                <a:lnTo>
                  <a:pt x="93" y="251"/>
                </a:lnTo>
                <a:lnTo>
                  <a:pt x="110" y="251"/>
                </a:lnTo>
                <a:lnTo>
                  <a:pt x="127" y="251"/>
                </a:lnTo>
                <a:lnTo>
                  <a:pt x="144" y="251"/>
                </a:lnTo>
                <a:lnTo>
                  <a:pt x="161" y="242"/>
                </a:lnTo>
                <a:lnTo>
                  <a:pt x="178" y="233"/>
                </a:lnTo>
                <a:lnTo>
                  <a:pt x="195" y="224"/>
                </a:lnTo>
                <a:lnTo>
                  <a:pt x="211" y="215"/>
                </a:lnTo>
                <a:lnTo>
                  <a:pt x="228" y="206"/>
                </a:lnTo>
                <a:lnTo>
                  <a:pt x="245" y="197"/>
                </a:lnTo>
                <a:lnTo>
                  <a:pt x="262" y="188"/>
                </a:lnTo>
                <a:lnTo>
                  <a:pt x="279" y="170"/>
                </a:lnTo>
                <a:lnTo>
                  <a:pt x="304" y="161"/>
                </a:lnTo>
                <a:lnTo>
                  <a:pt x="321" y="143"/>
                </a:lnTo>
                <a:lnTo>
                  <a:pt x="338" y="143"/>
                </a:lnTo>
                <a:lnTo>
                  <a:pt x="355" y="116"/>
                </a:lnTo>
                <a:lnTo>
                  <a:pt x="372" y="107"/>
                </a:lnTo>
                <a:lnTo>
                  <a:pt x="381" y="89"/>
                </a:lnTo>
                <a:lnTo>
                  <a:pt x="364" y="81"/>
                </a:lnTo>
                <a:lnTo>
                  <a:pt x="347" y="72"/>
                </a:lnTo>
                <a:lnTo>
                  <a:pt x="364" y="81"/>
                </a:lnTo>
                <a:lnTo>
                  <a:pt x="381" y="89"/>
                </a:lnTo>
                <a:lnTo>
                  <a:pt x="406" y="89"/>
                </a:lnTo>
                <a:lnTo>
                  <a:pt x="423" y="72"/>
                </a:lnTo>
                <a:lnTo>
                  <a:pt x="423" y="54"/>
                </a:lnTo>
                <a:lnTo>
                  <a:pt x="423" y="36"/>
                </a:lnTo>
                <a:lnTo>
                  <a:pt x="431" y="18"/>
                </a:lnTo>
                <a:lnTo>
                  <a:pt x="431" y="0"/>
                </a:lnTo>
                <a:lnTo>
                  <a:pt x="431" y="18"/>
                </a:lnTo>
                <a:lnTo>
                  <a:pt x="431" y="45"/>
                </a:lnTo>
                <a:lnTo>
                  <a:pt x="431" y="63"/>
                </a:lnTo>
                <a:lnTo>
                  <a:pt x="414" y="63"/>
                </a:lnTo>
                <a:lnTo>
                  <a:pt x="397" y="81"/>
                </a:lnTo>
                <a:lnTo>
                  <a:pt x="381" y="89"/>
                </a:lnTo>
                <a:lnTo>
                  <a:pt x="381" y="72"/>
                </a:lnTo>
                <a:lnTo>
                  <a:pt x="372" y="54"/>
                </a:lnTo>
                <a:lnTo>
                  <a:pt x="347" y="81"/>
                </a:lnTo>
                <a:lnTo>
                  <a:pt x="9" y="224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5308" name="Freeform 12"/>
          <p:cNvSpPr>
            <a:spLocks/>
          </p:cNvSpPr>
          <p:nvPr/>
        </p:nvSpPr>
        <p:spPr bwMode="auto">
          <a:xfrm>
            <a:off x="5268913" y="2008188"/>
            <a:ext cx="1879600" cy="1835150"/>
          </a:xfrm>
          <a:custGeom>
            <a:avLst/>
            <a:gdLst>
              <a:gd name="T0" fmla="*/ 2147483647 w 1184"/>
              <a:gd name="T1" fmla="*/ 2147483647 h 1156"/>
              <a:gd name="T2" fmla="*/ 2147483647 w 1184"/>
              <a:gd name="T3" fmla="*/ 2147483647 h 1156"/>
              <a:gd name="T4" fmla="*/ 2147483647 w 1184"/>
              <a:gd name="T5" fmla="*/ 2147483647 h 1156"/>
              <a:gd name="T6" fmla="*/ 2147483647 w 1184"/>
              <a:gd name="T7" fmla="*/ 2147483647 h 1156"/>
              <a:gd name="T8" fmla="*/ 2147483647 w 1184"/>
              <a:gd name="T9" fmla="*/ 2147483647 h 1156"/>
              <a:gd name="T10" fmla="*/ 2147483647 w 1184"/>
              <a:gd name="T11" fmla="*/ 2147483647 h 1156"/>
              <a:gd name="T12" fmla="*/ 2147483647 w 1184"/>
              <a:gd name="T13" fmla="*/ 2147483647 h 1156"/>
              <a:gd name="T14" fmla="*/ 2147483647 w 1184"/>
              <a:gd name="T15" fmla="*/ 2147483647 h 1156"/>
              <a:gd name="T16" fmla="*/ 2147483647 w 1184"/>
              <a:gd name="T17" fmla="*/ 2147483647 h 1156"/>
              <a:gd name="T18" fmla="*/ 2147483647 w 1184"/>
              <a:gd name="T19" fmla="*/ 2147483647 h 1156"/>
              <a:gd name="T20" fmla="*/ 2147483647 w 1184"/>
              <a:gd name="T21" fmla="*/ 2147483647 h 1156"/>
              <a:gd name="T22" fmla="*/ 2147483647 w 1184"/>
              <a:gd name="T23" fmla="*/ 2147483647 h 1156"/>
              <a:gd name="T24" fmla="*/ 2147483647 w 1184"/>
              <a:gd name="T25" fmla="*/ 2147483647 h 1156"/>
              <a:gd name="T26" fmla="*/ 2147483647 w 1184"/>
              <a:gd name="T27" fmla="*/ 2147483647 h 1156"/>
              <a:gd name="T28" fmla="*/ 2147483647 w 1184"/>
              <a:gd name="T29" fmla="*/ 2147483647 h 1156"/>
              <a:gd name="T30" fmla="*/ 2147483647 w 1184"/>
              <a:gd name="T31" fmla="*/ 2147483647 h 1156"/>
              <a:gd name="T32" fmla="*/ 2147483647 w 1184"/>
              <a:gd name="T33" fmla="*/ 2147483647 h 1156"/>
              <a:gd name="T34" fmla="*/ 2147483647 w 1184"/>
              <a:gd name="T35" fmla="*/ 2147483647 h 1156"/>
              <a:gd name="T36" fmla="*/ 2147483647 w 1184"/>
              <a:gd name="T37" fmla="*/ 2147483647 h 1156"/>
              <a:gd name="T38" fmla="*/ 2147483647 w 1184"/>
              <a:gd name="T39" fmla="*/ 2147483647 h 1156"/>
              <a:gd name="T40" fmla="*/ 2147483647 w 1184"/>
              <a:gd name="T41" fmla="*/ 2147483647 h 1156"/>
              <a:gd name="T42" fmla="*/ 2147483647 w 1184"/>
              <a:gd name="T43" fmla="*/ 2147483647 h 1156"/>
              <a:gd name="T44" fmla="*/ 2147483647 w 1184"/>
              <a:gd name="T45" fmla="*/ 2147483647 h 1156"/>
              <a:gd name="T46" fmla="*/ 2147483647 w 1184"/>
              <a:gd name="T47" fmla="*/ 2147483647 h 1156"/>
              <a:gd name="T48" fmla="*/ 2147483647 w 1184"/>
              <a:gd name="T49" fmla="*/ 2147483647 h 1156"/>
              <a:gd name="T50" fmla="*/ 2147483647 w 1184"/>
              <a:gd name="T51" fmla="*/ 2147483647 h 1156"/>
              <a:gd name="T52" fmla="*/ 2147483647 w 1184"/>
              <a:gd name="T53" fmla="*/ 2147483647 h 1156"/>
              <a:gd name="T54" fmla="*/ 2147483647 w 1184"/>
              <a:gd name="T55" fmla="*/ 2147483647 h 1156"/>
              <a:gd name="T56" fmla="*/ 2147483647 w 1184"/>
              <a:gd name="T57" fmla="*/ 2147483647 h 1156"/>
              <a:gd name="T58" fmla="*/ 2147483647 w 1184"/>
              <a:gd name="T59" fmla="*/ 2147483647 h 1156"/>
              <a:gd name="T60" fmla="*/ 2147483647 w 1184"/>
              <a:gd name="T61" fmla="*/ 2147483647 h 1156"/>
              <a:gd name="T62" fmla="*/ 2147483647 w 1184"/>
              <a:gd name="T63" fmla="*/ 2147483647 h 1156"/>
              <a:gd name="T64" fmla="*/ 2147483647 w 1184"/>
              <a:gd name="T65" fmla="*/ 2147483647 h 1156"/>
              <a:gd name="T66" fmla="*/ 2147483647 w 1184"/>
              <a:gd name="T67" fmla="*/ 2147483647 h 1156"/>
              <a:gd name="T68" fmla="*/ 2147483647 w 1184"/>
              <a:gd name="T69" fmla="*/ 2147483647 h 1156"/>
              <a:gd name="T70" fmla="*/ 2147483647 w 1184"/>
              <a:gd name="T71" fmla="*/ 2147483647 h 1156"/>
              <a:gd name="T72" fmla="*/ 2147483647 w 1184"/>
              <a:gd name="T73" fmla="*/ 2147483647 h 1156"/>
              <a:gd name="T74" fmla="*/ 2147483647 w 1184"/>
              <a:gd name="T75" fmla="*/ 2147483647 h 1156"/>
              <a:gd name="T76" fmla="*/ 2147483647 w 1184"/>
              <a:gd name="T77" fmla="*/ 2147483647 h 1156"/>
              <a:gd name="T78" fmla="*/ 2147483647 w 1184"/>
              <a:gd name="T79" fmla="*/ 0 h 1156"/>
              <a:gd name="T80" fmla="*/ 2147483647 w 1184"/>
              <a:gd name="T81" fmla="*/ 0 h 1156"/>
              <a:gd name="T82" fmla="*/ 2147483647 w 1184"/>
              <a:gd name="T83" fmla="*/ 0 h 1156"/>
              <a:gd name="T84" fmla="*/ 2147483647 w 1184"/>
              <a:gd name="T85" fmla="*/ 0 h 1156"/>
              <a:gd name="T86" fmla="*/ 2147483647 w 1184"/>
              <a:gd name="T87" fmla="*/ 2147483647 h 1156"/>
              <a:gd name="T88" fmla="*/ 2147483647 w 1184"/>
              <a:gd name="T89" fmla="*/ 2147483647 h 1156"/>
              <a:gd name="T90" fmla="*/ 2147483647 w 1184"/>
              <a:gd name="T91" fmla="*/ 2147483647 h 1156"/>
              <a:gd name="T92" fmla="*/ 2147483647 w 1184"/>
              <a:gd name="T93" fmla="*/ 2147483647 h 1156"/>
              <a:gd name="T94" fmla="*/ 2147483647 w 1184"/>
              <a:gd name="T95" fmla="*/ 2147483647 h 1156"/>
              <a:gd name="T96" fmla="*/ 2147483647 w 1184"/>
              <a:gd name="T97" fmla="*/ 2147483647 h 1156"/>
              <a:gd name="T98" fmla="*/ 2147483647 w 1184"/>
              <a:gd name="T99" fmla="*/ 2147483647 h 1156"/>
              <a:gd name="T100" fmla="*/ 2147483647 w 1184"/>
              <a:gd name="T101" fmla="*/ 2147483647 h 1156"/>
              <a:gd name="T102" fmla="*/ 2147483647 w 1184"/>
              <a:gd name="T103" fmla="*/ 2147483647 h 1156"/>
              <a:gd name="T104" fmla="*/ 2147483647 w 1184"/>
              <a:gd name="T105" fmla="*/ 2147483647 h 1156"/>
              <a:gd name="T106" fmla="*/ 2147483647 w 1184"/>
              <a:gd name="T107" fmla="*/ 2147483647 h 1156"/>
              <a:gd name="T108" fmla="*/ 0 w 1184"/>
              <a:gd name="T109" fmla="*/ 2147483647 h 1156"/>
              <a:gd name="T110" fmla="*/ 2147483647 w 1184"/>
              <a:gd name="T111" fmla="*/ 2147483647 h 1156"/>
              <a:gd name="T112" fmla="*/ 2147483647 w 1184"/>
              <a:gd name="T113" fmla="*/ 2147483647 h 1156"/>
              <a:gd name="T114" fmla="*/ 2147483647 w 1184"/>
              <a:gd name="T115" fmla="*/ 2147483647 h 11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84" h="1156">
                <a:moveTo>
                  <a:pt x="93" y="906"/>
                </a:moveTo>
                <a:lnTo>
                  <a:pt x="93" y="932"/>
                </a:lnTo>
                <a:lnTo>
                  <a:pt x="102" y="950"/>
                </a:lnTo>
                <a:lnTo>
                  <a:pt x="110" y="968"/>
                </a:lnTo>
                <a:lnTo>
                  <a:pt x="119" y="986"/>
                </a:lnTo>
                <a:lnTo>
                  <a:pt x="127" y="1004"/>
                </a:lnTo>
                <a:lnTo>
                  <a:pt x="144" y="1004"/>
                </a:lnTo>
                <a:lnTo>
                  <a:pt x="161" y="1013"/>
                </a:lnTo>
                <a:lnTo>
                  <a:pt x="178" y="1022"/>
                </a:lnTo>
                <a:lnTo>
                  <a:pt x="195" y="1031"/>
                </a:lnTo>
                <a:lnTo>
                  <a:pt x="212" y="1040"/>
                </a:lnTo>
                <a:lnTo>
                  <a:pt x="229" y="1049"/>
                </a:lnTo>
                <a:lnTo>
                  <a:pt x="246" y="1058"/>
                </a:lnTo>
                <a:lnTo>
                  <a:pt x="262" y="1067"/>
                </a:lnTo>
                <a:lnTo>
                  <a:pt x="279" y="1067"/>
                </a:lnTo>
                <a:lnTo>
                  <a:pt x="296" y="1076"/>
                </a:lnTo>
                <a:lnTo>
                  <a:pt x="313" y="1076"/>
                </a:lnTo>
                <a:lnTo>
                  <a:pt x="330" y="1085"/>
                </a:lnTo>
                <a:lnTo>
                  <a:pt x="347" y="1085"/>
                </a:lnTo>
                <a:lnTo>
                  <a:pt x="364" y="1085"/>
                </a:lnTo>
                <a:lnTo>
                  <a:pt x="381" y="1094"/>
                </a:lnTo>
                <a:lnTo>
                  <a:pt x="398" y="1103"/>
                </a:lnTo>
                <a:lnTo>
                  <a:pt x="415" y="1112"/>
                </a:lnTo>
                <a:lnTo>
                  <a:pt x="432" y="1112"/>
                </a:lnTo>
                <a:lnTo>
                  <a:pt x="448" y="1121"/>
                </a:lnTo>
                <a:lnTo>
                  <a:pt x="465" y="1121"/>
                </a:lnTo>
                <a:lnTo>
                  <a:pt x="482" y="1130"/>
                </a:lnTo>
                <a:lnTo>
                  <a:pt x="499" y="1139"/>
                </a:lnTo>
                <a:lnTo>
                  <a:pt x="516" y="1139"/>
                </a:lnTo>
                <a:lnTo>
                  <a:pt x="533" y="1148"/>
                </a:lnTo>
                <a:lnTo>
                  <a:pt x="550" y="1156"/>
                </a:lnTo>
                <a:lnTo>
                  <a:pt x="567" y="1156"/>
                </a:lnTo>
                <a:lnTo>
                  <a:pt x="584" y="1156"/>
                </a:lnTo>
                <a:lnTo>
                  <a:pt x="601" y="1156"/>
                </a:lnTo>
                <a:lnTo>
                  <a:pt x="618" y="1156"/>
                </a:lnTo>
                <a:lnTo>
                  <a:pt x="634" y="1156"/>
                </a:lnTo>
                <a:lnTo>
                  <a:pt x="660" y="1156"/>
                </a:lnTo>
                <a:lnTo>
                  <a:pt x="677" y="1156"/>
                </a:lnTo>
                <a:lnTo>
                  <a:pt x="694" y="1156"/>
                </a:lnTo>
                <a:lnTo>
                  <a:pt x="711" y="1156"/>
                </a:lnTo>
                <a:lnTo>
                  <a:pt x="727" y="1156"/>
                </a:lnTo>
                <a:lnTo>
                  <a:pt x="744" y="1156"/>
                </a:lnTo>
                <a:lnTo>
                  <a:pt x="761" y="1148"/>
                </a:lnTo>
                <a:lnTo>
                  <a:pt x="778" y="1130"/>
                </a:lnTo>
                <a:lnTo>
                  <a:pt x="795" y="1121"/>
                </a:lnTo>
                <a:lnTo>
                  <a:pt x="812" y="1112"/>
                </a:lnTo>
                <a:lnTo>
                  <a:pt x="829" y="1103"/>
                </a:lnTo>
                <a:lnTo>
                  <a:pt x="846" y="1094"/>
                </a:lnTo>
                <a:lnTo>
                  <a:pt x="863" y="1094"/>
                </a:lnTo>
                <a:lnTo>
                  <a:pt x="880" y="1076"/>
                </a:lnTo>
                <a:lnTo>
                  <a:pt x="897" y="1067"/>
                </a:lnTo>
                <a:lnTo>
                  <a:pt x="905" y="1049"/>
                </a:lnTo>
                <a:lnTo>
                  <a:pt x="922" y="1040"/>
                </a:lnTo>
                <a:lnTo>
                  <a:pt x="939" y="1040"/>
                </a:lnTo>
                <a:lnTo>
                  <a:pt x="956" y="1031"/>
                </a:lnTo>
                <a:lnTo>
                  <a:pt x="973" y="1022"/>
                </a:lnTo>
                <a:lnTo>
                  <a:pt x="998" y="1004"/>
                </a:lnTo>
                <a:lnTo>
                  <a:pt x="1015" y="995"/>
                </a:lnTo>
                <a:lnTo>
                  <a:pt x="1032" y="995"/>
                </a:lnTo>
                <a:lnTo>
                  <a:pt x="1049" y="977"/>
                </a:lnTo>
                <a:lnTo>
                  <a:pt x="1057" y="959"/>
                </a:lnTo>
                <a:lnTo>
                  <a:pt x="1066" y="941"/>
                </a:lnTo>
                <a:lnTo>
                  <a:pt x="1083" y="923"/>
                </a:lnTo>
                <a:lnTo>
                  <a:pt x="1091" y="906"/>
                </a:lnTo>
                <a:lnTo>
                  <a:pt x="1099" y="888"/>
                </a:lnTo>
                <a:lnTo>
                  <a:pt x="1108" y="870"/>
                </a:lnTo>
                <a:lnTo>
                  <a:pt x="1116" y="843"/>
                </a:lnTo>
                <a:lnTo>
                  <a:pt x="1125" y="825"/>
                </a:lnTo>
                <a:lnTo>
                  <a:pt x="1125" y="807"/>
                </a:lnTo>
                <a:lnTo>
                  <a:pt x="1125" y="789"/>
                </a:lnTo>
                <a:lnTo>
                  <a:pt x="1133" y="771"/>
                </a:lnTo>
                <a:lnTo>
                  <a:pt x="1142" y="753"/>
                </a:lnTo>
                <a:lnTo>
                  <a:pt x="1150" y="735"/>
                </a:lnTo>
                <a:lnTo>
                  <a:pt x="1150" y="717"/>
                </a:lnTo>
                <a:lnTo>
                  <a:pt x="1150" y="699"/>
                </a:lnTo>
                <a:lnTo>
                  <a:pt x="1150" y="681"/>
                </a:lnTo>
                <a:lnTo>
                  <a:pt x="1150" y="664"/>
                </a:lnTo>
                <a:lnTo>
                  <a:pt x="1150" y="646"/>
                </a:lnTo>
                <a:lnTo>
                  <a:pt x="1150" y="628"/>
                </a:lnTo>
                <a:lnTo>
                  <a:pt x="1150" y="610"/>
                </a:lnTo>
                <a:lnTo>
                  <a:pt x="1150" y="592"/>
                </a:lnTo>
                <a:lnTo>
                  <a:pt x="1150" y="574"/>
                </a:lnTo>
                <a:lnTo>
                  <a:pt x="1159" y="556"/>
                </a:lnTo>
                <a:lnTo>
                  <a:pt x="1176" y="538"/>
                </a:lnTo>
                <a:lnTo>
                  <a:pt x="1184" y="520"/>
                </a:lnTo>
                <a:lnTo>
                  <a:pt x="1184" y="502"/>
                </a:lnTo>
                <a:lnTo>
                  <a:pt x="1184" y="439"/>
                </a:lnTo>
                <a:lnTo>
                  <a:pt x="1176" y="422"/>
                </a:lnTo>
                <a:lnTo>
                  <a:pt x="1176" y="404"/>
                </a:lnTo>
                <a:lnTo>
                  <a:pt x="1167" y="386"/>
                </a:lnTo>
                <a:lnTo>
                  <a:pt x="1159" y="368"/>
                </a:lnTo>
                <a:lnTo>
                  <a:pt x="1159" y="350"/>
                </a:lnTo>
                <a:lnTo>
                  <a:pt x="1142" y="341"/>
                </a:lnTo>
                <a:lnTo>
                  <a:pt x="1125" y="314"/>
                </a:lnTo>
                <a:lnTo>
                  <a:pt x="1108" y="305"/>
                </a:lnTo>
                <a:lnTo>
                  <a:pt x="1091" y="287"/>
                </a:lnTo>
                <a:lnTo>
                  <a:pt x="1074" y="269"/>
                </a:lnTo>
                <a:lnTo>
                  <a:pt x="1049" y="251"/>
                </a:lnTo>
                <a:lnTo>
                  <a:pt x="1040" y="233"/>
                </a:lnTo>
                <a:lnTo>
                  <a:pt x="1023" y="215"/>
                </a:lnTo>
                <a:lnTo>
                  <a:pt x="1006" y="197"/>
                </a:lnTo>
                <a:lnTo>
                  <a:pt x="990" y="180"/>
                </a:lnTo>
                <a:lnTo>
                  <a:pt x="973" y="162"/>
                </a:lnTo>
                <a:lnTo>
                  <a:pt x="956" y="153"/>
                </a:lnTo>
                <a:lnTo>
                  <a:pt x="939" y="99"/>
                </a:lnTo>
                <a:lnTo>
                  <a:pt x="930" y="81"/>
                </a:lnTo>
                <a:lnTo>
                  <a:pt x="905" y="72"/>
                </a:lnTo>
                <a:lnTo>
                  <a:pt x="888" y="63"/>
                </a:lnTo>
                <a:lnTo>
                  <a:pt x="871" y="54"/>
                </a:lnTo>
                <a:lnTo>
                  <a:pt x="846" y="54"/>
                </a:lnTo>
                <a:lnTo>
                  <a:pt x="829" y="54"/>
                </a:lnTo>
                <a:lnTo>
                  <a:pt x="778" y="54"/>
                </a:lnTo>
                <a:lnTo>
                  <a:pt x="711" y="54"/>
                </a:lnTo>
                <a:lnTo>
                  <a:pt x="694" y="54"/>
                </a:lnTo>
                <a:lnTo>
                  <a:pt x="677" y="54"/>
                </a:lnTo>
                <a:lnTo>
                  <a:pt x="651" y="36"/>
                </a:lnTo>
                <a:lnTo>
                  <a:pt x="634" y="27"/>
                </a:lnTo>
                <a:lnTo>
                  <a:pt x="618" y="18"/>
                </a:lnTo>
                <a:lnTo>
                  <a:pt x="601" y="9"/>
                </a:lnTo>
                <a:lnTo>
                  <a:pt x="575" y="0"/>
                </a:lnTo>
                <a:lnTo>
                  <a:pt x="558" y="0"/>
                </a:lnTo>
                <a:lnTo>
                  <a:pt x="541" y="0"/>
                </a:lnTo>
                <a:lnTo>
                  <a:pt x="516" y="0"/>
                </a:lnTo>
                <a:lnTo>
                  <a:pt x="499" y="0"/>
                </a:lnTo>
                <a:lnTo>
                  <a:pt x="448" y="0"/>
                </a:lnTo>
                <a:lnTo>
                  <a:pt x="432" y="0"/>
                </a:lnTo>
                <a:lnTo>
                  <a:pt x="415" y="0"/>
                </a:lnTo>
                <a:lnTo>
                  <a:pt x="398" y="0"/>
                </a:lnTo>
                <a:lnTo>
                  <a:pt x="347" y="0"/>
                </a:lnTo>
                <a:lnTo>
                  <a:pt x="330" y="0"/>
                </a:lnTo>
                <a:lnTo>
                  <a:pt x="313" y="0"/>
                </a:lnTo>
                <a:lnTo>
                  <a:pt x="288" y="9"/>
                </a:lnTo>
                <a:lnTo>
                  <a:pt x="279" y="27"/>
                </a:lnTo>
                <a:lnTo>
                  <a:pt x="271" y="45"/>
                </a:lnTo>
                <a:lnTo>
                  <a:pt x="246" y="54"/>
                </a:lnTo>
                <a:lnTo>
                  <a:pt x="229" y="72"/>
                </a:lnTo>
                <a:lnTo>
                  <a:pt x="212" y="81"/>
                </a:lnTo>
                <a:lnTo>
                  <a:pt x="203" y="99"/>
                </a:lnTo>
                <a:lnTo>
                  <a:pt x="186" y="117"/>
                </a:lnTo>
                <a:lnTo>
                  <a:pt x="178" y="135"/>
                </a:lnTo>
                <a:lnTo>
                  <a:pt x="169" y="153"/>
                </a:lnTo>
                <a:lnTo>
                  <a:pt x="153" y="162"/>
                </a:lnTo>
                <a:lnTo>
                  <a:pt x="136" y="180"/>
                </a:lnTo>
                <a:lnTo>
                  <a:pt x="119" y="206"/>
                </a:lnTo>
                <a:lnTo>
                  <a:pt x="119" y="224"/>
                </a:lnTo>
                <a:lnTo>
                  <a:pt x="110" y="242"/>
                </a:lnTo>
                <a:lnTo>
                  <a:pt x="110" y="260"/>
                </a:lnTo>
                <a:lnTo>
                  <a:pt x="102" y="278"/>
                </a:lnTo>
                <a:lnTo>
                  <a:pt x="93" y="296"/>
                </a:lnTo>
                <a:lnTo>
                  <a:pt x="85" y="314"/>
                </a:lnTo>
                <a:lnTo>
                  <a:pt x="76" y="332"/>
                </a:lnTo>
                <a:lnTo>
                  <a:pt x="68" y="386"/>
                </a:lnTo>
                <a:lnTo>
                  <a:pt x="60" y="404"/>
                </a:lnTo>
                <a:lnTo>
                  <a:pt x="51" y="422"/>
                </a:lnTo>
                <a:lnTo>
                  <a:pt x="43" y="439"/>
                </a:lnTo>
                <a:lnTo>
                  <a:pt x="34" y="457"/>
                </a:lnTo>
                <a:lnTo>
                  <a:pt x="26" y="475"/>
                </a:lnTo>
                <a:lnTo>
                  <a:pt x="17" y="502"/>
                </a:lnTo>
                <a:lnTo>
                  <a:pt x="17" y="529"/>
                </a:lnTo>
                <a:lnTo>
                  <a:pt x="17" y="547"/>
                </a:lnTo>
                <a:lnTo>
                  <a:pt x="17" y="565"/>
                </a:lnTo>
                <a:lnTo>
                  <a:pt x="9" y="628"/>
                </a:lnTo>
                <a:lnTo>
                  <a:pt x="0" y="646"/>
                </a:lnTo>
                <a:lnTo>
                  <a:pt x="0" y="664"/>
                </a:lnTo>
                <a:lnTo>
                  <a:pt x="0" y="681"/>
                </a:lnTo>
                <a:lnTo>
                  <a:pt x="9" y="699"/>
                </a:lnTo>
                <a:lnTo>
                  <a:pt x="26" y="717"/>
                </a:lnTo>
                <a:lnTo>
                  <a:pt x="34" y="735"/>
                </a:lnTo>
                <a:lnTo>
                  <a:pt x="51" y="744"/>
                </a:lnTo>
                <a:lnTo>
                  <a:pt x="60" y="762"/>
                </a:lnTo>
                <a:lnTo>
                  <a:pt x="26" y="762"/>
                </a:lnTo>
                <a:lnTo>
                  <a:pt x="93" y="762"/>
                </a:lnTo>
                <a:lnTo>
                  <a:pt x="26" y="762"/>
                </a:lnTo>
                <a:lnTo>
                  <a:pt x="93" y="906"/>
                </a:lnTo>
                <a:close/>
              </a:path>
            </a:pathLst>
          </a:custGeom>
          <a:solidFill>
            <a:srgbClr val="F3CB95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5545138" y="2478088"/>
            <a:ext cx="839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FE1E39"/>
                </a:solidFill>
              </a:rPr>
              <a:t>Riziko</a:t>
            </a:r>
          </a:p>
        </p:txBody>
      </p:sp>
      <p:sp>
        <p:nvSpPr>
          <p:cNvPr id="662542" name="Rectangle 14"/>
          <p:cNvSpPr>
            <a:spLocks noChangeArrowheads="1"/>
          </p:cNvSpPr>
          <p:nvPr/>
        </p:nvSpPr>
        <p:spPr bwMode="auto">
          <a:xfrm>
            <a:off x="5453063" y="2886076"/>
            <a:ext cx="12695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solidFill>
                  <a:srgbClr val="FE1E39"/>
                </a:solidFill>
              </a:rPr>
              <a:t>onemocnění</a:t>
            </a:r>
            <a:endParaRPr lang="cs-CZ" altLang="cs-CZ">
              <a:solidFill>
                <a:srgbClr val="FE1E3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2543" name="Rectangle 15"/>
          <p:cNvSpPr>
            <a:spLocks noChangeArrowheads="1"/>
          </p:cNvSpPr>
          <p:nvPr/>
        </p:nvSpPr>
        <p:spPr bwMode="auto">
          <a:xfrm>
            <a:off x="2089151" y="198596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662544" name="Rectangle 16"/>
          <p:cNvSpPr>
            <a:spLocks noChangeArrowheads="1"/>
          </p:cNvSpPr>
          <p:nvPr/>
        </p:nvSpPr>
        <p:spPr bwMode="auto">
          <a:xfrm>
            <a:off x="2089151" y="2327276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55313" name="Freeform 17"/>
          <p:cNvSpPr>
            <a:spLocks/>
          </p:cNvSpPr>
          <p:nvPr/>
        </p:nvSpPr>
        <p:spPr bwMode="auto">
          <a:xfrm>
            <a:off x="4316413" y="4327525"/>
            <a:ext cx="133350" cy="26988"/>
          </a:xfrm>
          <a:custGeom>
            <a:avLst/>
            <a:gdLst>
              <a:gd name="T0" fmla="*/ 2147483647 w 83"/>
              <a:gd name="T1" fmla="*/ 2147483647 h 17"/>
              <a:gd name="T2" fmla="*/ 2147483647 w 83"/>
              <a:gd name="T3" fmla="*/ 2147483647 h 17"/>
              <a:gd name="T4" fmla="*/ 2147483647 w 83"/>
              <a:gd name="T5" fmla="*/ 2147483647 h 17"/>
              <a:gd name="T6" fmla="*/ 2147483647 w 83"/>
              <a:gd name="T7" fmla="*/ 2147483647 h 17"/>
              <a:gd name="T8" fmla="*/ 2147483647 w 83"/>
              <a:gd name="T9" fmla="*/ 2147483647 h 17"/>
              <a:gd name="T10" fmla="*/ 2147483647 w 83"/>
              <a:gd name="T11" fmla="*/ 2147483647 h 17"/>
              <a:gd name="T12" fmla="*/ 2147483647 w 83"/>
              <a:gd name="T13" fmla="*/ 2147483647 h 17"/>
              <a:gd name="T14" fmla="*/ 0 w 83"/>
              <a:gd name="T15" fmla="*/ 0 h 17"/>
              <a:gd name="T16" fmla="*/ 2147483647 w 83"/>
              <a:gd name="T17" fmla="*/ 0 h 17"/>
              <a:gd name="T18" fmla="*/ 2147483647 w 83"/>
              <a:gd name="T19" fmla="*/ 0 h 17"/>
              <a:gd name="T20" fmla="*/ 2147483647 w 83"/>
              <a:gd name="T21" fmla="*/ 0 h 17"/>
              <a:gd name="T22" fmla="*/ 2147483647 w 83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3" h="17">
                <a:moveTo>
                  <a:pt x="24" y="11"/>
                </a:moveTo>
                <a:lnTo>
                  <a:pt x="48" y="5"/>
                </a:lnTo>
                <a:lnTo>
                  <a:pt x="72" y="5"/>
                </a:lnTo>
                <a:lnTo>
                  <a:pt x="83" y="17"/>
                </a:lnTo>
                <a:lnTo>
                  <a:pt x="59" y="17"/>
                </a:lnTo>
                <a:lnTo>
                  <a:pt x="35" y="11"/>
                </a:lnTo>
                <a:lnTo>
                  <a:pt x="11" y="11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24" y="11"/>
                </a:lnTo>
                <a:close/>
              </a:path>
            </a:pathLst>
          </a:custGeom>
          <a:solidFill>
            <a:srgbClr val="C0C0C0"/>
          </a:solidFill>
          <a:ln w="1746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5314" name="Freeform 18"/>
          <p:cNvSpPr>
            <a:spLocks/>
          </p:cNvSpPr>
          <p:nvPr/>
        </p:nvSpPr>
        <p:spPr bwMode="auto">
          <a:xfrm>
            <a:off x="3484564" y="5038725"/>
            <a:ext cx="388937" cy="242888"/>
          </a:xfrm>
          <a:custGeom>
            <a:avLst/>
            <a:gdLst>
              <a:gd name="T0" fmla="*/ 2147483647 w 245"/>
              <a:gd name="T1" fmla="*/ 0 h 153"/>
              <a:gd name="T2" fmla="*/ 2147483647 w 245"/>
              <a:gd name="T3" fmla="*/ 2147483647 h 153"/>
              <a:gd name="T4" fmla="*/ 2147483647 w 245"/>
              <a:gd name="T5" fmla="*/ 0 h 153"/>
              <a:gd name="T6" fmla="*/ 2147483647 w 245"/>
              <a:gd name="T7" fmla="*/ 0 h 153"/>
              <a:gd name="T8" fmla="*/ 2147483647 w 245"/>
              <a:gd name="T9" fmla="*/ 2147483647 h 153"/>
              <a:gd name="T10" fmla="*/ 2147483647 w 245"/>
              <a:gd name="T11" fmla="*/ 2147483647 h 153"/>
              <a:gd name="T12" fmla="*/ 2147483647 w 245"/>
              <a:gd name="T13" fmla="*/ 2147483647 h 153"/>
              <a:gd name="T14" fmla="*/ 2147483647 w 245"/>
              <a:gd name="T15" fmla="*/ 2147483647 h 153"/>
              <a:gd name="T16" fmla="*/ 0 w 245"/>
              <a:gd name="T17" fmla="*/ 2147483647 h 153"/>
              <a:gd name="T18" fmla="*/ 2147483647 w 245"/>
              <a:gd name="T19" fmla="*/ 2147483647 h 153"/>
              <a:gd name="T20" fmla="*/ 2147483647 w 245"/>
              <a:gd name="T21" fmla="*/ 2147483647 h 153"/>
              <a:gd name="T22" fmla="*/ 2147483647 w 245"/>
              <a:gd name="T23" fmla="*/ 2147483647 h 153"/>
              <a:gd name="T24" fmla="*/ 2147483647 w 245"/>
              <a:gd name="T25" fmla="*/ 2147483647 h 153"/>
              <a:gd name="T26" fmla="*/ 2147483647 w 245"/>
              <a:gd name="T27" fmla="*/ 2147483647 h 153"/>
              <a:gd name="T28" fmla="*/ 2147483647 w 245"/>
              <a:gd name="T29" fmla="*/ 2147483647 h 153"/>
              <a:gd name="T30" fmla="*/ 2147483647 w 245"/>
              <a:gd name="T31" fmla="*/ 2147483647 h 153"/>
              <a:gd name="T32" fmla="*/ 2147483647 w 245"/>
              <a:gd name="T33" fmla="*/ 2147483647 h 153"/>
              <a:gd name="T34" fmla="*/ 2147483647 w 245"/>
              <a:gd name="T35" fmla="*/ 2147483647 h 153"/>
              <a:gd name="T36" fmla="*/ 2147483647 w 245"/>
              <a:gd name="T37" fmla="*/ 2147483647 h 153"/>
              <a:gd name="T38" fmla="*/ 2147483647 w 245"/>
              <a:gd name="T39" fmla="*/ 2147483647 h 153"/>
              <a:gd name="T40" fmla="*/ 2147483647 w 245"/>
              <a:gd name="T41" fmla="*/ 2147483647 h 153"/>
              <a:gd name="T42" fmla="*/ 2147483647 w 245"/>
              <a:gd name="T43" fmla="*/ 2147483647 h 153"/>
              <a:gd name="T44" fmla="*/ 2147483647 w 245"/>
              <a:gd name="T45" fmla="*/ 2147483647 h 153"/>
              <a:gd name="T46" fmla="*/ 2147483647 w 245"/>
              <a:gd name="T47" fmla="*/ 2147483647 h 153"/>
              <a:gd name="T48" fmla="*/ 2147483647 w 245"/>
              <a:gd name="T49" fmla="*/ 2147483647 h 153"/>
              <a:gd name="T50" fmla="*/ 2147483647 w 245"/>
              <a:gd name="T51" fmla="*/ 2147483647 h 153"/>
              <a:gd name="T52" fmla="*/ 2147483647 w 245"/>
              <a:gd name="T53" fmla="*/ 2147483647 h 153"/>
              <a:gd name="T54" fmla="*/ 2147483647 w 245"/>
              <a:gd name="T55" fmla="*/ 2147483647 h 153"/>
              <a:gd name="T56" fmla="*/ 2147483647 w 245"/>
              <a:gd name="T57" fmla="*/ 2147483647 h 153"/>
              <a:gd name="T58" fmla="*/ 2147483647 w 245"/>
              <a:gd name="T59" fmla="*/ 2147483647 h 153"/>
              <a:gd name="T60" fmla="*/ 2147483647 w 245"/>
              <a:gd name="T61" fmla="*/ 2147483647 h 153"/>
              <a:gd name="T62" fmla="*/ 2147483647 w 245"/>
              <a:gd name="T63" fmla="*/ 2147483647 h 153"/>
              <a:gd name="T64" fmla="*/ 2147483647 w 245"/>
              <a:gd name="T65" fmla="*/ 2147483647 h 153"/>
              <a:gd name="T66" fmla="*/ 2147483647 w 245"/>
              <a:gd name="T67" fmla="*/ 0 h 1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5" h="153">
                <a:moveTo>
                  <a:pt x="68" y="0"/>
                </a:moveTo>
                <a:lnTo>
                  <a:pt x="76" y="18"/>
                </a:lnTo>
                <a:lnTo>
                  <a:pt x="68" y="0"/>
                </a:lnTo>
                <a:lnTo>
                  <a:pt x="51" y="0"/>
                </a:lnTo>
                <a:lnTo>
                  <a:pt x="51" y="18"/>
                </a:lnTo>
                <a:lnTo>
                  <a:pt x="34" y="27"/>
                </a:lnTo>
                <a:lnTo>
                  <a:pt x="17" y="36"/>
                </a:lnTo>
                <a:lnTo>
                  <a:pt x="8" y="54"/>
                </a:lnTo>
                <a:lnTo>
                  <a:pt x="0" y="72"/>
                </a:lnTo>
                <a:lnTo>
                  <a:pt x="8" y="90"/>
                </a:lnTo>
                <a:lnTo>
                  <a:pt x="25" y="99"/>
                </a:lnTo>
                <a:lnTo>
                  <a:pt x="42" y="108"/>
                </a:lnTo>
                <a:lnTo>
                  <a:pt x="59" y="117"/>
                </a:lnTo>
                <a:lnTo>
                  <a:pt x="68" y="135"/>
                </a:lnTo>
                <a:lnTo>
                  <a:pt x="85" y="135"/>
                </a:lnTo>
                <a:lnTo>
                  <a:pt x="101" y="135"/>
                </a:lnTo>
                <a:lnTo>
                  <a:pt x="118" y="144"/>
                </a:lnTo>
                <a:lnTo>
                  <a:pt x="135" y="153"/>
                </a:lnTo>
                <a:lnTo>
                  <a:pt x="152" y="153"/>
                </a:lnTo>
                <a:lnTo>
                  <a:pt x="169" y="153"/>
                </a:lnTo>
                <a:lnTo>
                  <a:pt x="186" y="144"/>
                </a:lnTo>
                <a:lnTo>
                  <a:pt x="203" y="135"/>
                </a:lnTo>
                <a:lnTo>
                  <a:pt x="220" y="135"/>
                </a:lnTo>
                <a:lnTo>
                  <a:pt x="237" y="135"/>
                </a:lnTo>
                <a:lnTo>
                  <a:pt x="245" y="117"/>
                </a:lnTo>
                <a:lnTo>
                  <a:pt x="237" y="99"/>
                </a:lnTo>
                <a:lnTo>
                  <a:pt x="220" y="90"/>
                </a:lnTo>
                <a:lnTo>
                  <a:pt x="203" y="90"/>
                </a:lnTo>
                <a:lnTo>
                  <a:pt x="186" y="90"/>
                </a:lnTo>
                <a:lnTo>
                  <a:pt x="169" y="99"/>
                </a:lnTo>
                <a:lnTo>
                  <a:pt x="152" y="81"/>
                </a:lnTo>
                <a:lnTo>
                  <a:pt x="152" y="63"/>
                </a:lnTo>
                <a:lnTo>
                  <a:pt x="152" y="45"/>
                </a:lnTo>
                <a:lnTo>
                  <a:pt x="68" y="0"/>
                </a:lnTo>
                <a:close/>
              </a:path>
            </a:pathLst>
          </a:custGeom>
          <a:solidFill>
            <a:srgbClr val="808080"/>
          </a:solidFill>
          <a:ln w="3651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5315" name="Freeform 19"/>
          <p:cNvSpPr>
            <a:spLocks/>
          </p:cNvSpPr>
          <p:nvPr/>
        </p:nvSpPr>
        <p:spPr bwMode="auto">
          <a:xfrm>
            <a:off x="4627564" y="3033714"/>
            <a:ext cx="466725" cy="155575"/>
          </a:xfrm>
          <a:custGeom>
            <a:avLst/>
            <a:gdLst>
              <a:gd name="T0" fmla="*/ 2147483647 w 295"/>
              <a:gd name="T1" fmla="*/ 2147483647 h 98"/>
              <a:gd name="T2" fmla="*/ 2147483647 w 295"/>
              <a:gd name="T3" fmla="*/ 2147483647 h 98"/>
              <a:gd name="T4" fmla="*/ 2147483647 w 295"/>
              <a:gd name="T5" fmla="*/ 2147483647 h 98"/>
              <a:gd name="T6" fmla="*/ 2147483647 w 295"/>
              <a:gd name="T7" fmla="*/ 2147483647 h 98"/>
              <a:gd name="T8" fmla="*/ 2147483647 w 295"/>
              <a:gd name="T9" fmla="*/ 2147483647 h 98"/>
              <a:gd name="T10" fmla="*/ 2147483647 w 295"/>
              <a:gd name="T11" fmla="*/ 2147483647 h 98"/>
              <a:gd name="T12" fmla="*/ 2147483647 w 295"/>
              <a:gd name="T13" fmla="*/ 2147483647 h 98"/>
              <a:gd name="T14" fmla="*/ 2147483647 w 295"/>
              <a:gd name="T15" fmla="*/ 2147483647 h 98"/>
              <a:gd name="T16" fmla="*/ 2147483647 w 295"/>
              <a:gd name="T17" fmla="*/ 0 h 98"/>
              <a:gd name="T18" fmla="*/ 2147483647 w 295"/>
              <a:gd name="T19" fmla="*/ 0 h 98"/>
              <a:gd name="T20" fmla="*/ 2147483647 w 295"/>
              <a:gd name="T21" fmla="*/ 0 h 98"/>
              <a:gd name="T22" fmla="*/ 2147483647 w 295"/>
              <a:gd name="T23" fmla="*/ 0 h 98"/>
              <a:gd name="T24" fmla="*/ 2147483647 w 295"/>
              <a:gd name="T25" fmla="*/ 0 h 98"/>
              <a:gd name="T26" fmla="*/ 2147483647 w 295"/>
              <a:gd name="T27" fmla="*/ 2147483647 h 98"/>
              <a:gd name="T28" fmla="*/ 2147483647 w 295"/>
              <a:gd name="T29" fmla="*/ 2147483647 h 98"/>
              <a:gd name="T30" fmla="*/ 2147483647 w 295"/>
              <a:gd name="T31" fmla="*/ 2147483647 h 98"/>
              <a:gd name="T32" fmla="*/ 2147483647 w 295"/>
              <a:gd name="T33" fmla="*/ 2147483647 h 98"/>
              <a:gd name="T34" fmla="*/ 2147483647 w 295"/>
              <a:gd name="T35" fmla="*/ 2147483647 h 98"/>
              <a:gd name="T36" fmla="*/ 2147483647 w 295"/>
              <a:gd name="T37" fmla="*/ 2147483647 h 98"/>
              <a:gd name="T38" fmla="*/ 2147483647 w 295"/>
              <a:gd name="T39" fmla="*/ 2147483647 h 98"/>
              <a:gd name="T40" fmla="*/ 0 w 295"/>
              <a:gd name="T41" fmla="*/ 2147483647 h 98"/>
              <a:gd name="T42" fmla="*/ 2147483647 w 295"/>
              <a:gd name="T43" fmla="*/ 2147483647 h 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5" h="98">
                <a:moveTo>
                  <a:pt x="295" y="44"/>
                </a:moveTo>
                <a:lnTo>
                  <a:pt x="262" y="26"/>
                </a:lnTo>
                <a:lnTo>
                  <a:pt x="245" y="18"/>
                </a:lnTo>
                <a:lnTo>
                  <a:pt x="236" y="35"/>
                </a:lnTo>
                <a:lnTo>
                  <a:pt x="245" y="53"/>
                </a:lnTo>
                <a:lnTo>
                  <a:pt x="228" y="44"/>
                </a:lnTo>
                <a:lnTo>
                  <a:pt x="211" y="35"/>
                </a:lnTo>
                <a:lnTo>
                  <a:pt x="194" y="18"/>
                </a:lnTo>
                <a:lnTo>
                  <a:pt x="177" y="0"/>
                </a:lnTo>
                <a:lnTo>
                  <a:pt x="160" y="0"/>
                </a:lnTo>
                <a:lnTo>
                  <a:pt x="143" y="0"/>
                </a:lnTo>
                <a:lnTo>
                  <a:pt x="126" y="0"/>
                </a:lnTo>
                <a:lnTo>
                  <a:pt x="110" y="0"/>
                </a:lnTo>
                <a:lnTo>
                  <a:pt x="93" y="9"/>
                </a:lnTo>
                <a:lnTo>
                  <a:pt x="76" y="18"/>
                </a:lnTo>
                <a:lnTo>
                  <a:pt x="59" y="18"/>
                </a:lnTo>
                <a:lnTo>
                  <a:pt x="50" y="35"/>
                </a:lnTo>
                <a:lnTo>
                  <a:pt x="42" y="53"/>
                </a:lnTo>
                <a:lnTo>
                  <a:pt x="25" y="62"/>
                </a:lnTo>
                <a:lnTo>
                  <a:pt x="17" y="80"/>
                </a:lnTo>
                <a:lnTo>
                  <a:pt x="0" y="98"/>
                </a:lnTo>
                <a:lnTo>
                  <a:pt x="25" y="44"/>
                </a:lnTo>
              </a:path>
            </a:pathLst>
          </a:custGeom>
          <a:noFill/>
          <a:ln w="36513">
            <a:solidFill>
              <a:srgbClr val="B2B2B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5316" name="Freeform 20"/>
          <p:cNvSpPr>
            <a:spLocks/>
          </p:cNvSpPr>
          <p:nvPr/>
        </p:nvSpPr>
        <p:spPr bwMode="auto">
          <a:xfrm>
            <a:off x="4665664" y="3673476"/>
            <a:ext cx="104775" cy="42863"/>
          </a:xfrm>
          <a:custGeom>
            <a:avLst/>
            <a:gdLst>
              <a:gd name="T0" fmla="*/ 2147483647 w 66"/>
              <a:gd name="T1" fmla="*/ 0 h 27"/>
              <a:gd name="T2" fmla="*/ 2147483647 w 66"/>
              <a:gd name="T3" fmla="*/ 2147483647 h 27"/>
              <a:gd name="T4" fmla="*/ 2147483647 w 66"/>
              <a:gd name="T5" fmla="*/ 2147483647 h 27"/>
              <a:gd name="T6" fmla="*/ 2147483647 w 66"/>
              <a:gd name="T7" fmla="*/ 2147483647 h 27"/>
              <a:gd name="T8" fmla="*/ 2147483647 w 66"/>
              <a:gd name="T9" fmla="*/ 2147483647 h 27"/>
              <a:gd name="T10" fmla="*/ 0 w 66"/>
              <a:gd name="T11" fmla="*/ 2147483647 h 27"/>
              <a:gd name="T12" fmla="*/ 2147483647 w 66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6" h="27">
                <a:moveTo>
                  <a:pt x="66" y="0"/>
                </a:moveTo>
                <a:lnTo>
                  <a:pt x="52" y="9"/>
                </a:lnTo>
                <a:lnTo>
                  <a:pt x="37" y="9"/>
                </a:lnTo>
                <a:lnTo>
                  <a:pt x="30" y="27"/>
                </a:lnTo>
                <a:lnTo>
                  <a:pt x="14" y="27"/>
                </a:lnTo>
                <a:lnTo>
                  <a:pt x="0" y="27"/>
                </a:lnTo>
                <a:lnTo>
                  <a:pt x="66" y="0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5317" name="Freeform 21"/>
          <p:cNvSpPr>
            <a:spLocks/>
          </p:cNvSpPr>
          <p:nvPr/>
        </p:nvSpPr>
        <p:spPr bwMode="auto">
          <a:xfrm>
            <a:off x="3538538" y="4370389"/>
            <a:ext cx="792162" cy="725487"/>
          </a:xfrm>
          <a:custGeom>
            <a:avLst/>
            <a:gdLst>
              <a:gd name="T0" fmla="*/ 2147483647 w 499"/>
              <a:gd name="T1" fmla="*/ 2147483647 h 457"/>
              <a:gd name="T2" fmla="*/ 2147483647 w 499"/>
              <a:gd name="T3" fmla="*/ 2147483647 h 457"/>
              <a:gd name="T4" fmla="*/ 2147483647 w 499"/>
              <a:gd name="T5" fmla="*/ 2147483647 h 457"/>
              <a:gd name="T6" fmla="*/ 2147483647 w 499"/>
              <a:gd name="T7" fmla="*/ 2147483647 h 457"/>
              <a:gd name="T8" fmla="*/ 2147483647 w 499"/>
              <a:gd name="T9" fmla="*/ 2147483647 h 457"/>
              <a:gd name="T10" fmla="*/ 2147483647 w 499"/>
              <a:gd name="T11" fmla="*/ 2147483647 h 457"/>
              <a:gd name="T12" fmla="*/ 2147483647 w 499"/>
              <a:gd name="T13" fmla="*/ 2147483647 h 457"/>
              <a:gd name="T14" fmla="*/ 2147483647 w 499"/>
              <a:gd name="T15" fmla="*/ 2147483647 h 457"/>
              <a:gd name="T16" fmla="*/ 2147483647 w 499"/>
              <a:gd name="T17" fmla="*/ 2147483647 h 457"/>
              <a:gd name="T18" fmla="*/ 2147483647 w 499"/>
              <a:gd name="T19" fmla="*/ 2147483647 h 457"/>
              <a:gd name="T20" fmla="*/ 2147483647 w 499"/>
              <a:gd name="T21" fmla="*/ 2147483647 h 457"/>
              <a:gd name="T22" fmla="*/ 2147483647 w 499"/>
              <a:gd name="T23" fmla="*/ 2147483647 h 457"/>
              <a:gd name="T24" fmla="*/ 2147483647 w 499"/>
              <a:gd name="T25" fmla="*/ 2147483647 h 457"/>
              <a:gd name="T26" fmla="*/ 0 w 499"/>
              <a:gd name="T27" fmla="*/ 2147483647 h 457"/>
              <a:gd name="T28" fmla="*/ 2147483647 w 499"/>
              <a:gd name="T29" fmla="*/ 2147483647 h 457"/>
              <a:gd name="T30" fmla="*/ 2147483647 w 499"/>
              <a:gd name="T31" fmla="*/ 2147483647 h 457"/>
              <a:gd name="T32" fmla="*/ 2147483647 w 499"/>
              <a:gd name="T33" fmla="*/ 2147483647 h 457"/>
              <a:gd name="T34" fmla="*/ 2147483647 w 499"/>
              <a:gd name="T35" fmla="*/ 2147483647 h 457"/>
              <a:gd name="T36" fmla="*/ 2147483647 w 499"/>
              <a:gd name="T37" fmla="*/ 2147483647 h 457"/>
              <a:gd name="T38" fmla="*/ 2147483647 w 499"/>
              <a:gd name="T39" fmla="*/ 2147483647 h 457"/>
              <a:gd name="T40" fmla="*/ 2147483647 w 499"/>
              <a:gd name="T41" fmla="*/ 2147483647 h 457"/>
              <a:gd name="T42" fmla="*/ 2147483647 w 499"/>
              <a:gd name="T43" fmla="*/ 2147483647 h 457"/>
              <a:gd name="T44" fmla="*/ 2147483647 w 499"/>
              <a:gd name="T45" fmla="*/ 2147483647 h 457"/>
              <a:gd name="T46" fmla="*/ 2147483647 w 499"/>
              <a:gd name="T47" fmla="*/ 2147483647 h 457"/>
              <a:gd name="T48" fmla="*/ 2147483647 w 499"/>
              <a:gd name="T49" fmla="*/ 2147483647 h 457"/>
              <a:gd name="T50" fmla="*/ 2147483647 w 499"/>
              <a:gd name="T51" fmla="*/ 2147483647 h 457"/>
              <a:gd name="T52" fmla="*/ 2147483647 w 499"/>
              <a:gd name="T53" fmla="*/ 2147483647 h 457"/>
              <a:gd name="T54" fmla="*/ 2147483647 w 499"/>
              <a:gd name="T55" fmla="*/ 2147483647 h 457"/>
              <a:gd name="T56" fmla="*/ 2147483647 w 499"/>
              <a:gd name="T57" fmla="*/ 2147483647 h 457"/>
              <a:gd name="T58" fmla="*/ 2147483647 w 499"/>
              <a:gd name="T59" fmla="*/ 2147483647 h 457"/>
              <a:gd name="T60" fmla="*/ 2147483647 w 499"/>
              <a:gd name="T61" fmla="*/ 2147483647 h 457"/>
              <a:gd name="T62" fmla="*/ 2147483647 w 499"/>
              <a:gd name="T63" fmla="*/ 2147483647 h 457"/>
              <a:gd name="T64" fmla="*/ 2147483647 w 499"/>
              <a:gd name="T65" fmla="*/ 2147483647 h 457"/>
              <a:gd name="T66" fmla="*/ 2147483647 w 499"/>
              <a:gd name="T67" fmla="*/ 2147483647 h 4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9" h="457">
                <a:moveTo>
                  <a:pt x="330" y="0"/>
                </a:moveTo>
                <a:lnTo>
                  <a:pt x="313" y="9"/>
                </a:lnTo>
                <a:lnTo>
                  <a:pt x="296" y="18"/>
                </a:lnTo>
                <a:lnTo>
                  <a:pt x="296" y="36"/>
                </a:lnTo>
                <a:lnTo>
                  <a:pt x="279" y="45"/>
                </a:lnTo>
                <a:lnTo>
                  <a:pt x="279" y="63"/>
                </a:lnTo>
                <a:lnTo>
                  <a:pt x="262" y="72"/>
                </a:lnTo>
                <a:lnTo>
                  <a:pt x="253" y="90"/>
                </a:lnTo>
                <a:lnTo>
                  <a:pt x="245" y="108"/>
                </a:lnTo>
                <a:lnTo>
                  <a:pt x="237" y="126"/>
                </a:lnTo>
                <a:lnTo>
                  <a:pt x="220" y="144"/>
                </a:lnTo>
                <a:lnTo>
                  <a:pt x="203" y="161"/>
                </a:lnTo>
                <a:lnTo>
                  <a:pt x="194" y="179"/>
                </a:lnTo>
                <a:lnTo>
                  <a:pt x="177" y="188"/>
                </a:lnTo>
                <a:lnTo>
                  <a:pt x="169" y="206"/>
                </a:lnTo>
                <a:lnTo>
                  <a:pt x="152" y="224"/>
                </a:lnTo>
                <a:lnTo>
                  <a:pt x="144" y="242"/>
                </a:lnTo>
                <a:lnTo>
                  <a:pt x="127" y="251"/>
                </a:lnTo>
                <a:lnTo>
                  <a:pt x="118" y="269"/>
                </a:lnTo>
                <a:lnTo>
                  <a:pt x="93" y="278"/>
                </a:lnTo>
                <a:lnTo>
                  <a:pt x="76" y="287"/>
                </a:lnTo>
                <a:lnTo>
                  <a:pt x="59" y="305"/>
                </a:lnTo>
                <a:lnTo>
                  <a:pt x="51" y="323"/>
                </a:lnTo>
                <a:lnTo>
                  <a:pt x="42" y="341"/>
                </a:lnTo>
                <a:lnTo>
                  <a:pt x="25" y="350"/>
                </a:lnTo>
                <a:lnTo>
                  <a:pt x="17" y="368"/>
                </a:lnTo>
                <a:lnTo>
                  <a:pt x="0" y="386"/>
                </a:lnTo>
                <a:lnTo>
                  <a:pt x="0" y="403"/>
                </a:lnTo>
                <a:lnTo>
                  <a:pt x="17" y="403"/>
                </a:lnTo>
                <a:lnTo>
                  <a:pt x="34" y="412"/>
                </a:lnTo>
                <a:lnTo>
                  <a:pt x="51" y="412"/>
                </a:lnTo>
                <a:lnTo>
                  <a:pt x="67" y="421"/>
                </a:lnTo>
                <a:lnTo>
                  <a:pt x="84" y="421"/>
                </a:lnTo>
                <a:lnTo>
                  <a:pt x="101" y="421"/>
                </a:lnTo>
                <a:lnTo>
                  <a:pt x="118" y="430"/>
                </a:lnTo>
                <a:lnTo>
                  <a:pt x="127" y="448"/>
                </a:lnTo>
                <a:lnTo>
                  <a:pt x="144" y="448"/>
                </a:lnTo>
                <a:lnTo>
                  <a:pt x="160" y="457"/>
                </a:lnTo>
                <a:lnTo>
                  <a:pt x="177" y="457"/>
                </a:lnTo>
                <a:lnTo>
                  <a:pt x="186" y="439"/>
                </a:lnTo>
                <a:lnTo>
                  <a:pt x="203" y="421"/>
                </a:lnTo>
                <a:lnTo>
                  <a:pt x="211" y="403"/>
                </a:lnTo>
                <a:lnTo>
                  <a:pt x="220" y="386"/>
                </a:lnTo>
                <a:lnTo>
                  <a:pt x="228" y="368"/>
                </a:lnTo>
                <a:lnTo>
                  <a:pt x="245" y="350"/>
                </a:lnTo>
                <a:lnTo>
                  <a:pt x="253" y="332"/>
                </a:lnTo>
                <a:lnTo>
                  <a:pt x="270" y="323"/>
                </a:lnTo>
                <a:lnTo>
                  <a:pt x="287" y="314"/>
                </a:lnTo>
                <a:lnTo>
                  <a:pt x="304" y="305"/>
                </a:lnTo>
                <a:lnTo>
                  <a:pt x="321" y="305"/>
                </a:lnTo>
                <a:lnTo>
                  <a:pt x="330" y="287"/>
                </a:lnTo>
                <a:lnTo>
                  <a:pt x="338" y="269"/>
                </a:lnTo>
                <a:lnTo>
                  <a:pt x="346" y="251"/>
                </a:lnTo>
                <a:lnTo>
                  <a:pt x="355" y="233"/>
                </a:lnTo>
                <a:lnTo>
                  <a:pt x="363" y="215"/>
                </a:lnTo>
                <a:lnTo>
                  <a:pt x="380" y="206"/>
                </a:lnTo>
                <a:lnTo>
                  <a:pt x="380" y="188"/>
                </a:lnTo>
                <a:lnTo>
                  <a:pt x="397" y="179"/>
                </a:lnTo>
                <a:lnTo>
                  <a:pt x="406" y="161"/>
                </a:lnTo>
                <a:lnTo>
                  <a:pt x="414" y="144"/>
                </a:lnTo>
                <a:lnTo>
                  <a:pt x="414" y="126"/>
                </a:lnTo>
                <a:lnTo>
                  <a:pt x="423" y="108"/>
                </a:lnTo>
                <a:lnTo>
                  <a:pt x="439" y="99"/>
                </a:lnTo>
                <a:lnTo>
                  <a:pt x="448" y="81"/>
                </a:lnTo>
                <a:lnTo>
                  <a:pt x="465" y="63"/>
                </a:lnTo>
                <a:lnTo>
                  <a:pt x="473" y="45"/>
                </a:lnTo>
                <a:lnTo>
                  <a:pt x="490" y="36"/>
                </a:lnTo>
                <a:lnTo>
                  <a:pt x="499" y="27"/>
                </a:lnTo>
              </a:path>
            </a:pathLst>
          </a:custGeom>
          <a:noFill/>
          <a:ln w="36513">
            <a:solidFill>
              <a:srgbClr val="B2B2B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5318" name="WordArt 22"/>
          <p:cNvSpPr>
            <a:spLocks noChangeArrowheads="1" noChangeShapeType="1" noTextEdit="1"/>
          </p:cNvSpPr>
          <p:nvPr/>
        </p:nvSpPr>
        <p:spPr bwMode="auto">
          <a:xfrm rot="-1736747">
            <a:off x="1524000" y="4559300"/>
            <a:ext cx="3613150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cs typeface="Arial" panose="020B0604020202020204" pitchFamily="34" charset="0"/>
              </a:rPr>
              <a:t>MOŽNOSTI JEDINCE</a:t>
            </a:r>
          </a:p>
        </p:txBody>
      </p:sp>
      <p:sp>
        <p:nvSpPr>
          <p:cNvPr id="55319" name="AutoShape 23"/>
          <p:cNvSpPr>
            <a:spLocks noChangeArrowheads="1"/>
          </p:cNvSpPr>
          <p:nvPr/>
        </p:nvSpPr>
        <p:spPr bwMode="auto">
          <a:xfrm rot="-1717403">
            <a:off x="5002213" y="3448051"/>
            <a:ext cx="571500" cy="790575"/>
          </a:xfrm>
          <a:prstGeom prst="rightArrow">
            <a:avLst>
              <a:gd name="adj1" fmla="val 63093"/>
              <a:gd name="adj2" fmla="val 780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5320" name="AutoShape 24"/>
          <p:cNvSpPr>
            <a:spLocks noChangeArrowheads="1"/>
          </p:cNvSpPr>
          <p:nvPr/>
        </p:nvSpPr>
        <p:spPr bwMode="auto">
          <a:xfrm rot="3648646">
            <a:off x="7123907" y="3196432"/>
            <a:ext cx="1360488" cy="1438275"/>
          </a:xfrm>
          <a:prstGeom prst="rightArrow">
            <a:avLst>
              <a:gd name="adj1" fmla="val 45889"/>
              <a:gd name="adj2" fmla="val 45806"/>
            </a:avLst>
          </a:prstGeom>
          <a:solidFill>
            <a:schemeClr val="accent2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5321" name="WordArt 25"/>
          <p:cNvSpPr>
            <a:spLocks noChangeArrowheads="1" noChangeShapeType="1" noTextEdit="1"/>
          </p:cNvSpPr>
          <p:nvPr/>
        </p:nvSpPr>
        <p:spPr bwMode="auto">
          <a:xfrm>
            <a:off x="5154614" y="4638676"/>
            <a:ext cx="4789487" cy="1304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cs typeface="Arial" panose="020B0604020202020204" pitchFamily="34" charset="0"/>
              </a:rPr>
              <a:t>ROLE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cs typeface="Arial" panose="020B0604020202020204" pitchFamily="34" charset="0"/>
              </a:rPr>
              <a:t>SPOLEČNOSTI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430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400843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7319964" y="2924175"/>
            <a:ext cx="1944687" cy="1225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286724" name="Oval 4"/>
          <p:cNvSpPr>
            <a:spLocks noChangeArrowheads="1"/>
          </p:cNvSpPr>
          <p:nvPr/>
        </p:nvSpPr>
        <p:spPr bwMode="auto">
          <a:xfrm>
            <a:off x="595153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213518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872039" y="3141663"/>
            <a:ext cx="2232025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208214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4400" b="1">
                <a:solidFill>
                  <a:srgbClr val="000000"/>
                </a:solidFill>
              </a:rPr>
              <a:t/>
            </a:r>
            <a:br>
              <a:rPr lang="cs-CZ" altLang="cs-CZ" sz="4400" b="1">
                <a:solidFill>
                  <a:srgbClr val="000000"/>
                </a:solidFill>
              </a:rPr>
            </a:br>
            <a:r>
              <a:rPr lang="cs-CZ" altLang="cs-CZ" sz="4400" b="1">
                <a:solidFill>
                  <a:srgbClr val="000000"/>
                </a:solidFill>
              </a:rPr>
              <a:t/>
            </a:r>
            <a:br>
              <a:rPr lang="cs-CZ" altLang="cs-CZ" sz="4400" b="1">
                <a:solidFill>
                  <a:srgbClr val="000000"/>
                </a:solidFill>
              </a:rPr>
            </a:br>
            <a:r>
              <a:rPr lang="cs-CZ" altLang="cs-CZ" sz="4400" b="1">
                <a:solidFill>
                  <a:srgbClr val="000000"/>
                </a:solidFill>
              </a:rPr>
              <a:t/>
            </a:r>
            <a:br>
              <a:rPr lang="cs-CZ" altLang="cs-CZ" sz="4400" b="1">
                <a:solidFill>
                  <a:srgbClr val="000000"/>
                </a:solidFill>
              </a:rPr>
            </a:br>
            <a:r>
              <a:rPr lang="cs-CZ" altLang="cs-CZ" sz="4400" b="1">
                <a:solidFill>
                  <a:srgbClr val="000000"/>
                </a:solidFill>
              </a:rPr>
              <a:t/>
            </a:r>
            <a:br>
              <a:rPr lang="cs-CZ" altLang="cs-CZ" sz="4400" b="1">
                <a:solidFill>
                  <a:srgbClr val="000000"/>
                </a:solidFill>
              </a:rPr>
            </a:br>
            <a:endParaRPr lang="cs-CZ" altLang="cs-CZ" sz="4400" b="1">
              <a:solidFill>
                <a:srgbClr val="000000"/>
              </a:solidFill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351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943475" y="3357563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333399"/>
                </a:solidFill>
              </a:rPr>
              <a:t>ANALÝZA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275388" y="188914"/>
            <a:ext cx="439261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3200" b="1">
                <a:solidFill>
                  <a:srgbClr val="333399"/>
                </a:solidFill>
              </a:rPr>
              <a:t>3. CO SE DÁ UDĚLAT PRO ZLEPŠENÍ ZDRAVÍ?</a:t>
            </a: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7535863" y="3141663"/>
            <a:ext cx="20875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>
                <a:solidFill>
                  <a:srgbClr val="333399"/>
                </a:solidFill>
              </a:rPr>
              <a:t>PÉČE </a:t>
            </a:r>
            <a:r>
              <a:rPr lang="cs-CZ" altLang="cs-CZ" sz="2800" b="1" dirty="0" smtClean="0">
                <a:solidFill>
                  <a:srgbClr val="333399"/>
                </a:solidFill>
              </a:rPr>
              <a:t>O ZDRAVÍ</a:t>
            </a:r>
            <a:endParaRPr lang="cs-CZ" altLang="cs-CZ" sz="2800" b="1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872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animBg="1"/>
      <p:bldP spid="286724" grpId="0" animBg="1"/>
      <p:bldP spid="2867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>
            <a:off x="400843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7319964" y="2924175"/>
            <a:ext cx="1944687" cy="1225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595153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213518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872039" y="3141663"/>
            <a:ext cx="2232025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208214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4400" b="1">
                <a:solidFill>
                  <a:srgbClr val="000000"/>
                </a:solidFill>
              </a:rPr>
              <a:t/>
            </a:r>
            <a:br>
              <a:rPr lang="cs-CZ" altLang="cs-CZ" sz="4400" b="1">
                <a:solidFill>
                  <a:srgbClr val="000000"/>
                </a:solidFill>
              </a:rPr>
            </a:br>
            <a:r>
              <a:rPr lang="cs-CZ" altLang="cs-CZ" sz="4400" b="1">
                <a:solidFill>
                  <a:srgbClr val="000000"/>
                </a:solidFill>
              </a:rPr>
              <a:t/>
            </a:r>
            <a:br>
              <a:rPr lang="cs-CZ" altLang="cs-CZ" sz="4400" b="1">
                <a:solidFill>
                  <a:srgbClr val="000000"/>
                </a:solidFill>
              </a:rPr>
            </a:br>
            <a:r>
              <a:rPr lang="cs-CZ" altLang="cs-CZ" sz="4400" b="1">
                <a:solidFill>
                  <a:srgbClr val="000000"/>
                </a:solidFill>
              </a:rPr>
              <a:t/>
            </a:r>
            <a:br>
              <a:rPr lang="cs-CZ" altLang="cs-CZ" sz="4400" b="1">
                <a:solidFill>
                  <a:srgbClr val="000000"/>
                </a:solidFill>
              </a:rPr>
            </a:br>
            <a:r>
              <a:rPr lang="cs-CZ" altLang="cs-CZ" sz="4400" b="1">
                <a:solidFill>
                  <a:srgbClr val="000000"/>
                </a:solidFill>
              </a:rPr>
              <a:t/>
            </a:r>
            <a:br>
              <a:rPr lang="cs-CZ" altLang="cs-CZ" sz="4400" b="1">
                <a:solidFill>
                  <a:srgbClr val="000000"/>
                </a:solidFill>
              </a:rPr>
            </a:br>
            <a:endParaRPr lang="cs-CZ" altLang="cs-CZ" sz="4400" b="1">
              <a:solidFill>
                <a:srgbClr val="000000"/>
              </a:solidFill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351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943475" y="3357563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333399"/>
                </a:solidFill>
              </a:rPr>
              <a:t>ANALÝZA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7535863" y="3141663"/>
            <a:ext cx="20875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>
                <a:solidFill>
                  <a:srgbClr val="333399"/>
                </a:solidFill>
              </a:rPr>
              <a:t>PÉČE </a:t>
            </a:r>
            <a:r>
              <a:rPr lang="cs-CZ" altLang="cs-CZ" sz="2800" b="1" dirty="0" smtClean="0">
                <a:solidFill>
                  <a:srgbClr val="333399"/>
                </a:solidFill>
              </a:rPr>
              <a:t>O ZDRAVÍ</a:t>
            </a:r>
            <a:endParaRPr lang="cs-CZ" altLang="cs-CZ" sz="2800" b="1" dirty="0">
              <a:solidFill>
                <a:srgbClr val="333399"/>
              </a:solidFill>
            </a:endParaRPr>
          </a:p>
        </p:txBody>
      </p:sp>
      <p:sp>
        <p:nvSpPr>
          <p:cNvPr id="289803" name="Oval 11"/>
          <p:cNvSpPr>
            <a:spLocks noChangeArrowheads="1"/>
          </p:cNvSpPr>
          <p:nvPr/>
        </p:nvSpPr>
        <p:spPr bwMode="auto">
          <a:xfrm>
            <a:off x="7104064" y="4076701"/>
            <a:ext cx="1296987" cy="1223963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289804" name="AutoShape 12"/>
          <p:cNvSpPr>
            <a:spLocks noChangeArrowheads="1"/>
          </p:cNvSpPr>
          <p:nvPr/>
        </p:nvSpPr>
        <p:spPr bwMode="auto">
          <a:xfrm rot="-2906475">
            <a:off x="6311901" y="5302251"/>
            <a:ext cx="1152525" cy="574675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289805" name="Text Box 13"/>
          <p:cNvSpPr txBox="1">
            <a:spLocks noChangeArrowheads="1"/>
          </p:cNvSpPr>
          <p:nvPr/>
        </p:nvSpPr>
        <p:spPr bwMode="auto">
          <a:xfrm>
            <a:off x="4372186" y="6035647"/>
            <a:ext cx="4608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b="1" dirty="0">
                <a:solidFill>
                  <a:srgbClr val="333399"/>
                </a:solidFill>
              </a:rPr>
              <a:t>ZDRAVOTNICTVÍ</a:t>
            </a:r>
          </a:p>
        </p:txBody>
      </p:sp>
      <p:sp>
        <p:nvSpPr>
          <p:cNvPr id="39950" name="Text Box 10"/>
          <p:cNvSpPr txBox="1">
            <a:spLocks noChangeArrowheads="1"/>
          </p:cNvSpPr>
          <p:nvPr/>
        </p:nvSpPr>
        <p:spPr bwMode="auto">
          <a:xfrm>
            <a:off x="1302169" y="611407"/>
            <a:ext cx="93717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3200" b="1" dirty="0">
                <a:solidFill>
                  <a:srgbClr val="333399"/>
                </a:solidFill>
              </a:rPr>
              <a:t>3. CO SE DÁ UDĚLAT PRO ZLEPŠENÍ ZDRAVÍ?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457985" y="5602774"/>
            <a:ext cx="461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 smtClean="0">
                <a:solidFill>
                  <a:schemeClr val="accent6"/>
                </a:solidFill>
              </a:rPr>
              <a:t>Vše, co se dělá pro zdraví lidí</a:t>
            </a:r>
            <a:endParaRPr lang="cs-CZ" sz="2400" b="1" cap="all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924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3" grpId="0" animBg="1"/>
      <p:bldP spid="289804" grpId="0" animBg="1"/>
      <p:bldP spid="2898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431773"/>
              </p:ext>
            </p:extLst>
          </p:nvPr>
        </p:nvGraphicFramePr>
        <p:xfrm>
          <a:off x="778149" y="0"/>
          <a:ext cx="484870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Fotografie" r:id="rId4" imgW="15747023" imgH="22266667" progId="MSPhotoEd.3">
                  <p:embed/>
                </p:oleObj>
              </mc:Choice>
              <mc:Fallback>
                <p:oleObj name="Fotografie" r:id="rId4" imgW="15747023" imgH="222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149" y="0"/>
                        <a:ext cx="484870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121" y="0"/>
            <a:ext cx="4840129" cy="6813938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71649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503" y="845614"/>
            <a:ext cx="8762947" cy="1143000"/>
          </a:xfrm>
        </p:spPr>
        <p:txBody>
          <a:bodyPr/>
          <a:lstStyle/>
          <a:p>
            <a:pPr algn="l" eaLnBrk="1" hangingPunct="1"/>
            <a:r>
              <a:rPr lang="cs-CZ" altLang="cs-CZ" b="1" dirty="0" smtClean="0">
                <a:solidFill>
                  <a:schemeClr val="accent2"/>
                </a:solidFill>
              </a:rPr>
              <a:t>SYSTÉM PÉČE O ZDRAVÍ</a:t>
            </a:r>
            <a:br>
              <a:rPr lang="cs-CZ" altLang="cs-CZ" b="1" dirty="0" smtClean="0">
                <a:solidFill>
                  <a:schemeClr val="accent2"/>
                </a:solidFill>
              </a:rPr>
            </a:br>
            <a:r>
              <a:rPr lang="cs-CZ" altLang="cs-CZ" b="1" dirty="0" smtClean="0">
                <a:solidFill>
                  <a:srgbClr val="00B050"/>
                </a:solidFill>
              </a:rPr>
              <a:t>(Není totéž, co zdravotnictví !!!)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503" y="2643536"/>
            <a:ext cx="10624473" cy="39449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3600" b="1" dirty="0" smtClean="0">
                <a:solidFill>
                  <a:schemeClr val="accent2"/>
                </a:solidFill>
              </a:rPr>
              <a:t>je široce pojatý souhrn zdravotnických, organizačních, ekonomických, výchovných a dalších prostředků, opatření a aktivit, jejichž smyslem je chránit, upevňovat, rozvíjet a navracet lidem zdraví.</a:t>
            </a:r>
          </a:p>
          <a:p>
            <a:pPr marL="0" indent="0" eaLnBrk="1" hangingPunct="1"/>
            <a:endParaRPr lang="cs-CZ" altLang="cs-CZ" b="1" dirty="0" smtClean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171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69824" y="519043"/>
            <a:ext cx="10814037" cy="1143000"/>
          </a:xfrm>
        </p:spPr>
        <p:txBody>
          <a:bodyPr/>
          <a:lstStyle/>
          <a:p>
            <a:pPr algn="l" eaLnBrk="1" hangingPunct="1"/>
            <a:r>
              <a:rPr lang="cs-CZ" altLang="cs-CZ" b="1" dirty="0" smtClean="0">
                <a:solidFill>
                  <a:schemeClr val="accent6"/>
                </a:solidFill>
              </a:rPr>
              <a:t>ZDRAVOTNICTVÍ</a:t>
            </a:r>
            <a:r>
              <a:rPr lang="cs-CZ" altLang="cs-CZ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altLang="cs-C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altLang="cs-CZ" b="1" dirty="0" smtClean="0">
                <a:solidFill>
                  <a:srgbClr val="00B050"/>
                </a:solidFill>
              </a:rPr>
              <a:t>(Není </a:t>
            </a:r>
            <a:r>
              <a:rPr lang="cs-CZ" altLang="cs-CZ" b="1" dirty="0">
                <a:solidFill>
                  <a:srgbClr val="00B050"/>
                </a:solidFill>
              </a:rPr>
              <a:t>totéž, co </a:t>
            </a:r>
            <a:r>
              <a:rPr lang="cs-CZ" altLang="cs-CZ" b="1" dirty="0" smtClean="0">
                <a:solidFill>
                  <a:srgbClr val="00B050"/>
                </a:solidFill>
              </a:rPr>
              <a:t>systém péče o zdraví!!!)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550" y="1868993"/>
            <a:ext cx="10905393" cy="469167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 smtClean="0">
                <a:solidFill>
                  <a:schemeClr val="accent6"/>
                </a:solidFill>
              </a:rPr>
              <a:t>resortní systém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 smtClean="0">
                <a:solidFill>
                  <a:schemeClr val="accent6"/>
                </a:solidFill>
              </a:rPr>
              <a:t>soustava odborných zařízení, orgánů a institucí (spolu s lidmi, vybavením, poznatky a metodami)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 smtClean="0">
                <a:solidFill>
                  <a:schemeClr val="accent6"/>
                </a:solidFill>
              </a:rPr>
              <a:t>cílem je poznávat a uspokojovat zdravotní potřeby i oprávněné požadavky lidí.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sz="3600" b="1" dirty="0" smtClean="0">
                <a:solidFill>
                  <a:srgbClr val="00B050"/>
                </a:solidFill>
              </a:rPr>
              <a:t>Zdravotnictví je subsystémem široce pojímané péče o zdraví.</a:t>
            </a:r>
            <a:r>
              <a:rPr lang="cs-CZ" sz="3600" b="1" dirty="0" smtClean="0">
                <a:solidFill>
                  <a:schemeClr val="accent6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172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Oval 2"/>
          <p:cNvSpPr>
            <a:spLocks noChangeArrowheads="1"/>
          </p:cNvSpPr>
          <p:nvPr/>
        </p:nvSpPr>
        <p:spPr bwMode="auto">
          <a:xfrm>
            <a:off x="2135188" y="404814"/>
            <a:ext cx="6337300" cy="60483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200150" y="9810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4000" b="1">
                <a:solidFill>
                  <a:srgbClr val="3399FF"/>
                </a:solidFill>
              </a:rPr>
              <a:t>PÉČE O ZDRAVÍ</a:t>
            </a:r>
          </a:p>
        </p:txBody>
      </p:sp>
      <p:sp>
        <p:nvSpPr>
          <p:cNvPr id="701444" name="AutoShape 4"/>
          <p:cNvSpPr>
            <a:spLocks noChangeArrowheads="1"/>
          </p:cNvSpPr>
          <p:nvPr/>
        </p:nvSpPr>
        <p:spPr bwMode="auto">
          <a:xfrm rot="-1989632">
            <a:off x="2927351" y="2852738"/>
            <a:ext cx="792163" cy="1008062"/>
          </a:xfrm>
          <a:prstGeom prst="upArrow">
            <a:avLst>
              <a:gd name="adj1" fmla="val 50000"/>
              <a:gd name="adj2" fmla="val 3181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45" name="Text Box 5"/>
          <p:cNvSpPr txBox="1">
            <a:spLocks noChangeArrowheads="1"/>
          </p:cNvSpPr>
          <p:nvPr/>
        </p:nvSpPr>
        <p:spPr bwMode="auto">
          <a:xfrm>
            <a:off x="4511675" y="4292601"/>
            <a:ext cx="3455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E5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4000" b="1">
                <a:solidFill>
                  <a:srgbClr val="333399"/>
                </a:solidFill>
              </a:rPr>
              <a:t>zdravotnictví</a:t>
            </a:r>
          </a:p>
        </p:txBody>
      </p:sp>
      <p:sp>
        <p:nvSpPr>
          <p:cNvPr id="701446" name="AutoShape 6"/>
          <p:cNvSpPr>
            <a:spLocks noChangeArrowheads="1"/>
          </p:cNvSpPr>
          <p:nvPr/>
        </p:nvSpPr>
        <p:spPr bwMode="auto">
          <a:xfrm rot="-1432755">
            <a:off x="4367214" y="3213100"/>
            <a:ext cx="1800225" cy="806450"/>
          </a:xfrm>
          <a:prstGeom prst="rightArrow">
            <a:avLst>
              <a:gd name="adj1" fmla="val 50000"/>
              <a:gd name="adj2" fmla="val 5580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47" name="AutoShape 7"/>
          <p:cNvSpPr>
            <a:spLocks noChangeArrowheads="1"/>
          </p:cNvSpPr>
          <p:nvPr/>
        </p:nvSpPr>
        <p:spPr bwMode="auto">
          <a:xfrm rot="2922917">
            <a:off x="3936207" y="4868069"/>
            <a:ext cx="1584325" cy="865188"/>
          </a:xfrm>
          <a:prstGeom prst="rightArrow">
            <a:avLst>
              <a:gd name="adj1" fmla="val 50000"/>
              <a:gd name="adj2" fmla="val 4578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48" name="Oval 8"/>
          <p:cNvSpPr>
            <a:spLocks noChangeArrowheads="1"/>
          </p:cNvSpPr>
          <p:nvPr/>
        </p:nvSpPr>
        <p:spPr bwMode="auto">
          <a:xfrm>
            <a:off x="3216275" y="3573463"/>
            <a:ext cx="1366838" cy="14398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49" name="AutoShape 9"/>
          <p:cNvSpPr>
            <a:spLocks noChangeArrowheads="1"/>
          </p:cNvSpPr>
          <p:nvPr/>
        </p:nvSpPr>
        <p:spPr bwMode="auto">
          <a:xfrm rot="-5400000">
            <a:off x="3106738" y="2312988"/>
            <a:ext cx="1728788" cy="792163"/>
          </a:xfrm>
          <a:prstGeom prst="leftRightArrow">
            <a:avLst>
              <a:gd name="adj1" fmla="val 50000"/>
              <a:gd name="adj2" fmla="val 43647"/>
            </a:avLst>
          </a:prstGeom>
          <a:solidFill>
            <a:srgbClr val="339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0" name="Oval 10"/>
          <p:cNvSpPr>
            <a:spLocks noChangeArrowheads="1"/>
          </p:cNvSpPr>
          <p:nvPr/>
        </p:nvSpPr>
        <p:spPr bwMode="auto">
          <a:xfrm>
            <a:off x="6888163" y="1989138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1" name="Oval 11"/>
          <p:cNvSpPr>
            <a:spLocks noChangeArrowheads="1"/>
          </p:cNvSpPr>
          <p:nvPr/>
        </p:nvSpPr>
        <p:spPr bwMode="auto">
          <a:xfrm>
            <a:off x="6024563" y="2492375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2" name="Oval 12"/>
          <p:cNvSpPr>
            <a:spLocks noChangeArrowheads="1"/>
          </p:cNvSpPr>
          <p:nvPr/>
        </p:nvSpPr>
        <p:spPr bwMode="auto">
          <a:xfrm>
            <a:off x="6888163" y="2997200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3" name="Oval 13"/>
          <p:cNvSpPr>
            <a:spLocks noChangeArrowheads="1"/>
          </p:cNvSpPr>
          <p:nvPr/>
        </p:nvSpPr>
        <p:spPr bwMode="auto">
          <a:xfrm>
            <a:off x="7824788" y="1484313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4" name="Oval 14"/>
          <p:cNvSpPr>
            <a:spLocks noChangeArrowheads="1"/>
          </p:cNvSpPr>
          <p:nvPr/>
        </p:nvSpPr>
        <p:spPr bwMode="auto">
          <a:xfrm>
            <a:off x="7824788" y="2492375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5" name="Oval 15"/>
          <p:cNvSpPr>
            <a:spLocks noChangeArrowheads="1"/>
          </p:cNvSpPr>
          <p:nvPr/>
        </p:nvSpPr>
        <p:spPr bwMode="auto">
          <a:xfrm>
            <a:off x="7751763" y="3500438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6" name="Text Box 16"/>
          <p:cNvSpPr txBox="1">
            <a:spLocks noChangeArrowheads="1"/>
          </p:cNvSpPr>
          <p:nvPr/>
        </p:nvSpPr>
        <p:spPr bwMode="auto">
          <a:xfrm>
            <a:off x="6816725" y="2781301"/>
            <a:ext cx="3024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333399"/>
                </a:solidFill>
              </a:rPr>
              <a:t>ostatní resorty</a:t>
            </a:r>
          </a:p>
        </p:txBody>
      </p:sp>
      <p:sp>
        <p:nvSpPr>
          <p:cNvPr id="701457" name="Oval 17"/>
          <p:cNvSpPr>
            <a:spLocks noChangeArrowheads="1"/>
          </p:cNvSpPr>
          <p:nvPr/>
        </p:nvSpPr>
        <p:spPr bwMode="auto">
          <a:xfrm>
            <a:off x="6311900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8" name="Oval 18"/>
          <p:cNvSpPr>
            <a:spLocks noChangeArrowheads="1"/>
          </p:cNvSpPr>
          <p:nvPr/>
        </p:nvSpPr>
        <p:spPr bwMode="auto">
          <a:xfrm>
            <a:off x="6600825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9" name="Oval 19"/>
          <p:cNvSpPr>
            <a:spLocks noChangeArrowheads="1"/>
          </p:cNvSpPr>
          <p:nvPr/>
        </p:nvSpPr>
        <p:spPr bwMode="auto">
          <a:xfrm>
            <a:off x="6888163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0" name="Oval 20"/>
          <p:cNvSpPr>
            <a:spLocks noChangeArrowheads="1"/>
          </p:cNvSpPr>
          <p:nvPr/>
        </p:nvSpPr>
        <p:spPr bwMode="auto">
          <a:xfrm>
            <a:off x="7175500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1" name="Oval 21"/>
          <p:cNvSpPr>
            <a:spLocks noChangeArrowheads="1"/>
          </p:cNvSpPr>
          <p:nvPr/>
        </p:nvSpPr>
        <p:spPr bwMode="auto">
          <a:xfrm>
            <a:off x="5735638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2" name="Oval 22"/>
          <p:cNvSpPr>
            <a:spLocks noChangeArrowheads="1"/>
          </p:cNvSpPr>
          <p:nvPr/>
        </p:nvSpPr>
        <p:spPr bwMode="auto">
          <a:xfrm>
            <a:off x="5735638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3" name="Oval 23"/>
          <p:cNvSpPr>
            <a:spLocks noChangeArrowheads="1"/>
          </p:cNvSpPr>
          <p:nvPr/>
        </p:nvSpPr>
        <p:spPr bwMode="auto">
          <a:xfrm>
            <a:off x="602456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4" name="Oval 24"/>
          <p:cNvSpPr>
            <a:spLocks noChangeArrowheads="1"/>
          </p:cNvSpPr>
          <p:nvPr/>
        </p:nvSpPr>
        <p:spPr bwMode="auto">
          <a:xfrm>
            <a:off x="6024563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5" name="Oval 25"/>
          <p:cNvSpPr>
            <a:spLocks noChangeArrowheads="1"/>
          </p:cNvSpPr>
          <p:nvPr/>
        </p:nvSpPr>
        <p:spPr bwMode="auto">
          <a:xfrm>
            <a:off x="6311900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6" name="Oval 26"/>
          <p:cNvSpPr>
            <a:spLocks noChangeArrowheads="1"/>
          </p:cNvSpPr>
          <p:nvPr/>
        </p:nvSpPr>
        <p:spPr bwMode="auto">
          <a:xfrm>
            <a:off x="6600825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7" name="Oval 27"/>
          <p:cNvSpPr>
            <a:spLocks noChangeArrowheads="1"/>
          </p:cNvSpPr>
          <p:nvPr/>
        </p:nvSpPr>
        <p:spPr bwMode="auto">
          <a:xfrm>
            <a:off x="688816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8" name="Oval 28"/>
          <p:cNvSpPr>
            <a:spLocks noChangeArrowheads="1"/>
          </p:cNvSpPr>
          <p:nvPr/>
        </p:nvSpPr>
        <p:spPr bwMode="auto">
          <a:xfrm>
            <a:off x="5735638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9" name="Oval 29"/>
          <p:cNvSpPr>
            <a:spLocks noChangeArrowheads="1"/>
          </p:cNvSpPr>
          <p:nvPr/>
        </p:nvSpPr>
        <p:spPr bwMode="auto">
          <a:xfrm>
            <a:off x="6024563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70" name="Oval 30"/>
          <p:cNvSpPr>
            <a:spLocks noChangeArrowheads="1"/>
          </p:cNvSpPr>
          <p:nvPr/>
        </p:nvSpPr>
        <p:spPr bwMode="auto">
          <a:xfrm>
            <a:off x="6311900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71" name="Oval 31"/>
          <p:cNvSpPr>
            <a:spLocks noChangeArrowheads="1"/>
          </p:cNvSpPr>
          <p:nvPr/>
        </p:nvSpPr>
        <p:spPr bwMode="auto">
          <a:xfrm>
            <a:off x="5448300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72" name="Oval 32"/>
          <p:cNvSpPr>
            <a:spLocks noChangeArrowheads="1"/>
          </p:cNvSpPr>
          <p:nvPr/>
        </p:nvSpPr>
        <p:spPr bwMode="auto">
          <a:xfrm>
            <a:off x="5448300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73" name="Oval 33"/>
          <p:cNvSpPr>
            <a:spLocks noChangeArrowheads="1"/>
          </p:cNvSpPr>
          <p:nvPr/>
        </p:nvSpPr>
        <p:spPr bwMode="auto">
          <a:xfrm>
            <a:off x="5448300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74" name="Text Box 34"/>
          <p:cNvSpPr txBox="1">
            <a:spLocks noChangeArrowheads="1"/>
          </p:cNvSpPr>
          <p:nvPr/>
        </p:nvSpPr>
        <p:spPr bwMode="auto">
          <a:xfrm>
            <a:off x="7464425" y="5157789"/>
            <a:ext cx="3348038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b="1">
                <a:solidFill>
                  <a:srgbClr val="364688"/>
                </a:solidFill>
              </a:rPr>
              <a:t>všechny další organizace, instituce, orgány veřejné správy, občanské iniciativy, spolky, rodiny a jednotlivci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687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2" grpId="0" animBg="1"/>
      <p:bldP spid="701444" grpId="0" animBg="1"/>
      <p:bldP spid="701445" grpId="0"/>
      <p:bldP spid="701446" grpId="0" animBg="1"/>
      <p:bldP spid="701447" grpId="0" animBg="1"/>
      <p:bldP spid="701448" grpId="0" animBg="1"/>
      <p:bldP spid="701449" grpId="0" animBg="1"/>
      <p:bldP spid="701450" grpId="0" animBg="1"/>
      <p:bldP spid="701451" grpId="0" animBg="1"/>
      <p:bldP spid="701452" grpId="0" animBg="1"/>
      <p:bldP spid="701453" grpId="0" animBg="1"/>
      <p:bldP spid="701454" grpId="0" animBg="1"/>
      <p:bldP spid="701455" grpId="0" animBg="1"/>
      <p:bldP spid="701456" grpId="0"/>
      <p:bldP spid="701457" grpId="0" animBg="1"/>
      <p:bldP spid="701458" grpId="0" animBg="1"/>
      <p:bldP spid="701459" grpId="0" animBg="1"/>
      <p:bldP spid="701460" grpId="0" animBg="1"/>
      <p:bldP spid="701461" grpId="0" animBg="1"/>
      <p:bldP spid="701462" grpId="0" animBg="1"/>
      <p:bldP spid="701463" grpId="0" animBg="1"/>
      <p:bldP spid="701464" grpId="0" animBg="1"/>
      <p:bldP spid="701465" grpId="0" animBg="1"/>
      <p:bldP spid="701466" grpId="0" animBg="1"/>
      <p:bldP spid="701467" grpId="0" animBg="1"/>
      <p:bldP spid="701468" grpId="0" animBg="1"/>
      <p:bldP spid="701469" grpId="0" animBg="1"/>
      <p:bldP spid="701470" grpId="0" animBg="1"/>
      <p:bldP spid="701471" grpId="0" animBg="1"/>
      <p:bldP spid="701472" grpId="0" animBg="1"/>
      <p:bldP spid="701473" grpId="0" animBg="1"/>
      <p:bldP spid="70147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43416" y="47239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4400" b="1" dirty="0">
                <a:solidFill>
                  <a:schemeClr val="accent2">
                    <a:lumMod val="75000"/>
                  </a:schemeClr>
                </a:solidFill>
              </a:rPr>
              <a:t>FUNKCE ZDRAVOTNICTVÍ</a:t>
            </a: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670815" y="2013842"/>
            <a:ext cx="10894838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3600" b="1" dirty="0">
                <a:solidFill>
                  <a:schemeClr val="accent2">
                    <a:lumMod val="75000"/>
                  </a:schemeClr>
                </a:solidFill>
              </a:rPr>
              <a:t>V užším smyslu: řídit </a:t>
            </a:r>
            <a:r>
              <a:rPr lang="cs-CZ" altLang="cs-CZ" sz="3600" dirty="0">
                <a:solidFill>
                  <a:schemeClr val="accent2">
                    <a:lumMod val="75000"/>
                  </a:schemeClr>
                </a:solidFill>
              </a:rPr>
              <a:t>(ať už přímo nebo nepřímo) soustavu zdravotnictví  </a:t>
            </a:r>
            <a:endParaRPr lang="cs-CZ" altLang="cs-CZ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cs-CZ" altLang="cs-CZ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3600" b="1" dirty="0">
                <a:solidFill>
                  <a:schemeClr val="accent2">
                    <a:lumMod val="75000"/>
                  </a:schemeClr>
                </a:solidFill>
              </a:rPr>
              <a:t>V širším smyslu: </a:t>
            </a:r>
            <a:r>
              <a:rPr lang="cs-CZ" altLang="cs-CZ" sz="3600" dirty="0">
                <a:solidFill>
                  <a:schemeClr val="accent2">
                    <a:lumMod val="75000"/>
                  </a:schemeClr>
                </a:solidFill>
              </a:rPr>
              <a:t>vhodně usměrňovat </a:t>
            </a:r>
            <a:r>
              <a:rPr lang="cs-CZ" altLang="cs-CZ" sz="3600" dirty="0" smtClean="0">
                <a:solidFill>
                  <a:schemeClr val="accent2">
                    <a:lumMod val="75000"/>
                  </a:schemeClr>
                </a:solidFill>
              </a:rPr>
              <a:t>a koordinovat </a:t>
            </a:r>
            <a:r>
              <a:rPr lang="cs-CZ" altLang="cs-CZ" sz="3600" dirty="0">
                <a:solidFill>
                  <a:schemeClr val="accent2">
                    <a:lumMod val="75000"/>
                  </a:schemeClr>
                </a:solidFill>
              </a:rPr>
              <a:t>systém péče o zdraví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cs-CZ" altLang="cs-CZ" sz="36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757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Oval 2"/>
          <p:cNvSpPr>
            <a:spLocks noChangeArrowheads="1"/>
          </p:cNvSpPr>
          <p:nvPr/>
        </p:nvSpPr>
        <p:spPr bwMode="auto">
          <a:xfrm>
            <a:off x="1703388" y="1161256"/>
            <a:ext cx="8207375" cy="5545138"/>
          </a:xfrm>
          <a:prstGeom prst="ellipse">
            <a:avLst/>
          </a:prstGeom>
          <a:solidFill>
            <a:srgbClr val="99CCF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3891" name="Oval 3"/>
          <p:cNvSpPr>
            <a:spLocks noChangeArrowheads="1"/>
          </p:cNvSpPr>
          <p:nvPr/>
        </p:nvSpPr>
        <p:spPr bwMode="auto">
          <a:xfrm>
            <a:off x="400843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7319964" y="2924175"/>
            <a:ext cx="1944687" cy="12255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595153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213518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4872039" y="3141663"/>
            <a:ext cx="2232025" cy="79216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208214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400" b="1">
                <a:solidFill>
                  <a:schemeClr val="tx2"/>
                </a:solidFill>
              </a:rPr>
              <a:t/>
            </a:r>
            <a:br>
              <a:rPr lang="cs-CZ" altLang="cs-CZ" sz="4400" b="1">
                <a:solidFill>
                  <a:schemeClr val="tx2"/>
                </a:solidFill>
              </a:rPr>
            </a:br>
            <a:r>
              <a:rPr lang="cs-CZ" altLang="cs-CZ" sz="4400" b="1">
                <a:solidFill>
                  <a:schemeClr val="tx2"/>
                </a:solidFill>
              </a:rPr>
              <a:t/>
            </a:r>
            <a:br>
              <a:rPr lang="cs-CZ" altLang="cs-CZ" sz="4400" b="1">
                <a:solidFill>
                  <a:schemeClr val="tx2"/>
                </a:solidFill>
              </a:rPr>
            </a:br>
            <a:r>
              <a:rPr lang="cs-CZ" altLang="cs-CZ" sz="4400" b="1">
                <a:solidFill>
                  <a:schemeClr val="tx2"/>
                </a:solidFill>
              </a:rPr>
              <a:t/>
            </a:r>
            <a:br>
              <a:rPr lang="cs-CZ" altLang="cs-CZ" sz="4400" b="1">
                <a:solidFill>
                  <a:schemeClr val="tx2"/>
                </a:solidFill>
              </a:rPr>
            </a:br>
            <a:r>
              <a:rPr lang="cs-CZ" altLang="cs-CZ" sz="4400" b="1">
                <a:solidFill>
                  <a:schemeClr val="tx2"/>
                </a:solidFill>
              </a:rPr>
              <a:t/>
            </a:r>
            <a:br>
              <a:rPr lang="cs-CZ" altLang="cs-CZ" sz="4400" b="1">
                <a:solidFill>
                  <a:schemeClr val="tx2"/>
                </a:solidFill>
              </a:rPr>
            </a:br>
            <a:endParaRPr lang="cs-CZ" altLang="cs-CZ" sz="4400" b="1">
              <a:solidFill>
                <a:schemeClr val="tx2"/>
              </a:solidFill>
            </a:endParaRP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2351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/>
              <a:t>POPIS</a:t>
            </a: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4943475" y="3357563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/>
              <a:t>ANALÝZA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7535863" y="3141663"/>
            <a:ext cx="20875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/>
              <a:t>PÉČE O ZDRAVÍ</a:t>
            </a:r>
          </a:p>
        </p:txBody>
      </p:sp>
      <p:sp>
        <p:nvSpPr>
          <p:cNvPr id="293900" name="Oval 12"/>
          <p:cNvSpPr>
            <a:spLocks noChangeArrowheads="1"/>
          </p:cNvSpPr>
          <p:nvPr/>
        </p:nvSpPr>
        <p:spPr bwMode="auto">
          <a:xfrm>
            <a:off x="7104064" y="4076701"/>
            <a:ext cx="1296987" cy="1223963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410506" y="359966"/>
            <a:ext cx="7345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4400" b="1" dirty="0"/>
              <a:t>SOCIÁLNÍ PROSTŘEDÍ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633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 animBg="1"/>
      <p:bldP spid="293891" grpId="0" animBg="1"/>
      <p:bldP spid="293892" grpId="0" animBg="1"/>
      <p:bldP spid="293893" grpId="0" animBg="1"/>
      <p:bldP spid="293894" grpId="0" animBg="1"/>
      <p:bldP spid="293895" grpId="0" animBg="1"/>
      <p:bldP spid="293897" grpId="0"/>
      <p:bldP spid="293898" grpId="0"/>
      <p:bldP spid="293899" grpId="0"/>
      <p:bldP spid="29390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VEŘEJNÉ ZDRAVOTNICTVÍ A HODNOTY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4358" cy="150018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ZDRAVÍ A PÉČE O ZDRAVÍ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9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524000" y="0"/>
          <a:ext cx="9144000" cy="692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Fotografie" r:id="rId4" imgW="3142857" imgH="2467319" progId="MSPhotoEd.3">
                  <p:embed/>
                </p:oleObj>
              </mc:Choice>
              <mc:Fallback>
                <p:oleObj name="Fotografie" r:id="rId4" imgW="3142857" imgH="24673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92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992314" y="188914"/>
            <a:ext cx="8351837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5400" b="1" dirty="0">
                <a:solidFill>
                  <a:srgbClr val="FFFFFF"/>
                </a:solidFill>
              </a:rPr>
              <a:t>KDYŽ CHYBÍ ZDRAVÍ,</a:t>
            </a:r>
            <a:r>
              <a:rPr lang="cs-CZ" altLang="cs-CZ" sz="3600" b="1" dirty="0">
                <a:solidFill>
                  <a:srgbClr val="FFFFFF"/>
                </a:solidFill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600" b="1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600" b="1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600" b="1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200" b="1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20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>
                <a:solidFill>
                  <a:srgbClr val="FFFFFF"/>
                </a:solidFill>
              </a:rPr>
              <a:t>MOUDROST JE BEZRADNÁ, SÍLA JE NESCHOPNÁ BOJE, BOHATSTVÍ JE BEZCENNÉ A DŮVTIP BEZMOCNÝ.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err="1">
                <a:solidFill>
                  <a:srgbClr val="FFFFFF"/>
                </a:solidFill>
              </a:rPr>
              <a:t>Herakleitos</a:t>
            </a:r>
            <a:r>
              <a:rPr lang="cs-CZ" altLang="cs-CZ" sz="3200" b="1" dirty="0">
                <a:solidFill>
                  <a:srgbClr val="FFFFFF"/>
                </a:solidFill>
              </a:rPr>
              <a:t> z </a:t>
            </a:r>
            <a:r>
              <a:rPr lang="cs-CZ" altLang="cs-CZ" sz="3200" b="1" dirty="0" err="1">
                <a:solidFill>
                  <a:srgbClr val="FFFFFF"/>
                </a:solidFill>
              </a:rPr>
              <a:t>Efezu</a:t>
            </a:r>
            <a:r>
              <a:rPr lang="cs-CZ" altLang="cs-CZ" sz="3200" b="1" dirty="0">
                <a:solidFill>
                  <a:srgbClr val="FFFFFF"/>
                </a:solidFill>
              </a:rPr>
              <a:t> (540-480 př.n.l.)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39494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524000" y="0"/>
          <a:ext cx="9144000" cy="692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Fotografie" r:id="rId4" imgW="3142857" imgH="2467319" progId="MSPhotoEd.3">
                  <p:embed/>
                </p:oleObj>
              </mc:Choice>
              <mc:Fallback>
                <p:oleObj name="Fotografie" r:id="rId4" imgW="3142857" imgH="24673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92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992314" y="188914"/>
            <a:ext cx="8351837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5400" b="1">
                <a:solidFill>
                  <a:srgbClr val="FFFFFF"/>
                </a:solidFill>
              </a:rPr>
              <a:t>KDYŽ CHYBÍ </a:t>
            </a:r>
            <a:r>
              <a:rPr lang="cs-CZ" altLang="cs-CZ" sz="5400" b="1">
                <a:solidFill>
                  <a:srgbClr val="FFFF00"/>
                </a:solidFill>
              </a:rPr>
              <a:t>ZDRAVÍ</a:t>
            </a:r>
            <a:r>
              <a:rPr lang="cs-CZ" altLang="cs-CZ" sz="5400" b="1">
                <a:solidFill>
                  <a:srgbClr val="FFFFFF"/>
                </a:solidFill>
              </a:rPr>
              <a:t>,</a:t>
            </a:r>
            <a:r>
              <a:rPr lang="cs-CZ" altLang="cs-CZ" sz="3600" b="1">
                <a:solidFill>
                  <a:srgbClr val="FFFFFF"/>
                </a:solidFill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600" b="1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600" b="1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600" b="1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200" b="1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20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>
                <a:solidFill>
                  <a:srgbClr val="FFFF00"/>
                </a:solidFill>
              </a:rPr>
              <a:t>MOUDROST</a:t>
            </a:r>
            <a:r>
              <a:rPr lang="cs-CZ" altLang="cs-CZ" sz="3200" b="1">
                <a:solidFill>
                  <a:srgbClr val="FFFFFF"/>
                </a:solidFill>
              </a:rPr>
              <a:t> JE BEZRADNÁ, </a:t>
            </a:r>
            <a:r>
              <a:rPr lang="cs-CZ" altLang="cs-CZ" sz="3200" b="1">
                <a:solidFill>
                  <a:srgbClr val="FFFF00"/>
                </a:solidFill>
              </a:rPr>
              <a:t>SÍLA</a:t>
            </a:r>
            <a:r>
              <a:rPr lang="cs-CZ" altLang="cs-CZ" sz="3200" b="1">
                <a:solidFill>
                  <a:srgbClr val="FFFFFF"/>
                </a:solidFill>
              </a:rPr>
              <a:t> JE NESCHOPNÁ BOJE, </a:t>
            </a:r>
            <a:r>
              <a:rPr lang="cs-CZ" altLang="cs-CZ" sz="3200" b="1">
                <a:solidFill>
                  <a:srgbClr val="FFFF00"/>
                </a:solidFill>
              </a:rPr>
              <a:t>BOHATSTVÍ</a:t>
            </a:r>
            <a:r>
              <a:rPr lang="cs-CZ" altLang="cs-CZ" sz="3200" b="1">
                <a:solidFill>
                  <a:srgbClr val="FFFFFF"/>
                </a:solidFill>
              </a:rPr>
              <a:t> JE BEZCENNÉ A </a:t>
            </a:r>
            <a:r>
              <a:rPr lang="cs-CZ" altLang="cs-CZ" sz="3200" b="1">
                <a:solidFill>
                  <a:srgbClr val="FFFF00"/>
                </a:solidFill>
              </a:rPr>
              <a:t>DŮVTIP</a:t>
            </a:r>
            <a:r>
              <a:rPr lang="cs-CZ" altLang="cs-CZ" sz="3200" b="1">
                <a:solidFill>
                  <a:srgbClr val="FFFFFF"/>
                </a:solidFill>
              </a:rPr>
              <a:t> BEZMOCNÝ.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>
                <a:solidFill>
                  <a:srgbClr val="FFFFFF"/>
                </a:solidFill>
              </a:rPr>
              <a:t>Herakleitos z Efezu (540-480 př.n.l.)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6542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730" y="331595"/>
            <a:ext cx="10564166" cy="1143000"/>
          </a:xfrm>
        </p:spPr>
        <p:txBody>
          <a:bodyPr/>
          <a:lstStyle/>
          <a:p>
            <a:pPr algn="l" eaLnBrk="1" hangingPunct="1"/>
            <a:r>
              <a:rPr lang="cs-CZ" altLang="cs-CZ" b="1" dirty="0">
                <a:solidFill>
                  <a:srgbClr val="333399"/>
                </a:solidFill>
              </a:rPr>
              <a:t>INDIVIDUÁLNÍ HODNOTA ZDRAVÍ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730" y="1635369"/>
            <a:ext cx="10672972" cy="5505450"/>
          </a:xfrm>
        </p:spPr>
        <p:txBody>
          <a:bodyPr/>
          <a:lstStyle/>
          <a:p>
            <a:pPr marL="361950" indent="-361950" eaLnBrk="1" hangingPunct="1">
              <a:spcBef>
                <a:spcPts val="1600"/>
              </a:spcBef>
            </a:pPr>
            <a:r>
              <a:rPr lang="cs-CZ" altLang="cs-CZ" b="1" dirty="0" smtClean="0">
                <a:solidFill>
                  <a:srgbClr val="333399"/>
                </a:solidFill>
              </a:rPr>
              <a:t>Je úzce podmíněna pudem sebezáchovy. </a:t>
            </a:r>
            <a:endParaRPr lang="cs-CZ" altLang="cs-CZ" b="1" dirty="0">
              <a:solidFill>
                <a:srgbClr val="333399"/>
              </a:solidFill>
            </a:endParaRPr>
          </a:p>
          <a:p>
            <a:pPr marL="361950" indent="-361950" eaLnBrk="1" hangingPunct="1">
              <a:spcBef>
                <a:spcPts val="1600"/>
              </a:spcBef>
            </a:pPr>
            <a:r>
              <a:rPr lang="cs-CZ" altLang="cs-CZ" b="1" dirty="0" smtClean="0">
                <a:solidFill>
                  <a:srgbClr val="333399"/>
                </a:solidFill>
              </a:rPr>
              <a:t>Důležitá, nikoliv nutně nejdůležitější hodnota</a:t>
            </a:r>
          </a:p>
          <a:p>
            <a:pPr marL="361950" indent="-361950" eaLnBrk="1" hangingPunct="1">
              <a:spcBef>
                <a:spcPts val="1600"/>
              </a:spcBef>
            </a:pPr>
            <a:r>
              <a:rPr lang="cs-CZ" altLang="cs-CZ" b="1" dirty="0" smtClean="0">
                <a:solidFill>
                  <a:srgbClr val="333399"/>
                </a:solidFill>
              </a:rPr>
              <a:t>Mnoho lidí hodnotu zdraví podceňuje, 	</a:t>
            </a:r>
          </a:p>
          <a:p>
            <a:pPr marL="762000" lvl="1" indent="-361950" eaLnBrk="1" hangingPunct="1">
              <a:spcBef>
                <a:spcPts val="1600"/>
              </a:spcBef>
            </a:pPr>
            <a:r>
              <a:rPr lang="cs-CZ" altLang="cs-CZ" b="1" dirty="0" smtClean="0">
                <a:solidFill>
                  <a:srgbClr val="333399"/>
                </a:solidFill>
              </a:rPr>
              <a:t>z nevědomosti nebo pohodlnosti, a význam zdraví pochopí, až když onemocní. </a:t>
            </a:r>
          </a:p>
          <a:p>
            <a:pPr marL="361950" indent="-361950" eaLnBrk="1" hangingPunct="1">
              <a:spcBef>
                <a:spcPts val="1600"/>
              </a:spcBef>
            </a:pPr>
            <a:r>
              <a:rPr lang="cs-CZ" altLang="cs-CZ" b="1" dirty="0" smtClean="0">
                <a:solidFill>
                  <a:srgbClr val="333399"/>
                </a:solidFill>
              </a:rPr>
              <a:t>Je proto důležité </a:t>
            </a:r>
            <a:r>
              <a:rPr lang="cs-CZ" altLang="cs-CZ" b="1" dirty="0" smtClean="0">
                <a:solidFill>
                  <a:srgbClr val="00B0F0"/>
                </a:solidFill>
              </a:rPr>
              <a:t>pomáhat </a:t>
            </a:r>
            <a:r>
              <a:rPr lang="cs-CZ" altLang="cs-CZ" b="1" dirty="0" smtClean="0">
                <a:solidFill>
                  <a:srgbClr val="333399"/>
                </a:solidFill>
              </a:rPr>
              <a:t>občanům, aby si hodnotu svého zdraví </a:t>
            </a:r>
            <a:r>
              <a:rPr lang="cs-CZ" altLang="cs-CZ" b="1" dirty="0" smtClean="0">
                <a:solidFill>
                  <a:srgbClr val="00B0F0"/>
                </a:solidFill>
              </a:rPr>
              <a:t>uvědomili</a:t>
            </a:r>
            <a:r>
              <a:rPr lang="cs-CZ" altLang="cs-CZ" b="1" dirty="0" smtClean="0">
                <a:solidFill>
                  <a:srgbClr val="333399"/>
                </a:solidFill>
              </a:rPr>
              <a:t>, když jsou ještě zdraví, aby si zdraví vážili a naučili se je účinně chránit.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591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206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b="1" dirty="0">
                <a:solidFill>
                  <a:srgbClr val="333399"/>
                </a:solidFill>
              </a:rPr>
              <a:t>SOCIÁLNÍ HODNOTA ZDRAVÍ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321" y="1143000"/>
            <a:ext cx="10175108" cy="5362575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333399"/>
                </a:solidFill>
              </a:rPr>
              <a:t>Historicky:</a:t>
            </a:r>
          </a:p>
          <a:p>
            <a:pPr lvl="1" eaLnBrk="1" hangingPunct="1"/>
            <a:r>
              <a:rPr lang="cs-CZ" altLang="cs-CZ" b="1" dirty="0" smtClean="0">
                <a:solidFill>
                  <a:srgbClr val="333399"/>
                </a:solidFill>
              </a:rPr>
              <a:t>vojenské hledisko </a:t>
            </a:r>
            <a:r>
              <a:rPr lang="cs-CZ" altLang="cs-CZ" dirty="0" smtClean="0">
                <a:solidFill>
                  <a:srgbClr val="333399"/>
                </a:solidFill>
              </a:rPr>
              <a:t>– armáda potřebovala zdravé muže. </a:t>
            </a:r>
          </a:p>
          <a:p>
            <a:pPr lvl="1" eaLnBrk="1" hangingPunct="1"/>
            <a:r>
              <a:rPr lang="cs-CZ" altLang="cs-CZ" b="1" dirty="0" smtClean="0">
                <a:solidFill>
                  <a:srgbClr val="333399"/>
                </a:solidFill>
              </a:rPr>
              <a:t>ekonomické hledisko </a:t>
            </a:r>
            <a:r>
              <a:rPr lang="cs-CZ" altLang="cs-CZ" dirty="0" smtClean="0">
                <a:solidFill>
                  <a:srgbClr val="333399"/>
                </a:solidFill>
              </a:rPr>
              <a:t>- výrobní organizace potřebovaly zdravé pracovníky </a:t>
            </a:r>
          </a:p>
          <a:p>
            <a:pPr marL="457200" lvl="1" indent="0" eaLnBrk="1" hangingPunct="1">
              <a:buNone/>
            </a:pPr>
            <a:endParaRPr lang="cs-CZ" altLang="cs-CZ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cs-CZ" altLang="cs-CZ" b="1" dirty="0" smtClean="0">
                <a:solidFill>
                  <a:srgbClr val="333399"/>
                </a:solidFill>
              </a:rPr>
              <a:t>Sociální hodnota zdraví je ovšem mnohem bohatší</a:t>
            </a:r>
          </a:p>
          <a:p>
            <a:pPr lvl="1" eaLnBrk="1" hangingPunct="1"/>
            <a:r>
              <a:rPr lang="cs-CZ" altLang="cs-CZ" dirty="0" smtClean="0">
                <a:solidFill>
                  <a:srgbClr val="333399"/>
                </a:solidFill>
              </a:rPr>
              <a:t>jde o bezpečnost a spokojenost lidí, </a:t>
            </a:r>
          </a:p>
          <a:p>
            <a:pPr lvl="1" eaLnBrk="1" hangingPunct="1"/>
            <a:r>
              <a:rPr lang="cs-CZ" altLang="cs-CZ" dirty="0" smtClean="0">
                <a:solidFill>
                  <a:srgbClr val="333399"/>
                </a:solidFill>
              </a:rPr>
              <a:t>o právo žít ve zdravém prostředí a ve zdravé společnosti. </a:t>
            </a:r>
          </a:p>
          <a:p>
            <a:pPr eaLnBrk="1" hangingPunct="1"/>
            <a:endParaRPr lang="cs-CZ" altLang="cs-CZ" dirty="0" smtClean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665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1705" y="2182010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cs-CZ" sz="5000" b="1" dirty="0" smtClean="0">
                <a:solidFill>
                  <a:schemeClr val="bg1">
                    <a:lumMod val="85000"/>
                  </a:schemeClr>
                </a:solidFill>
              </a:rPr>
              <a:t>VEŘEJNÉ ZDRAVOTNICTVÍ</a:t>
            </a:r>
            <a:r>
              <a:rPr lang="cs-CZ" sz="5000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cs-CZ" sz="50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cs-CZ" sz="5000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cs-CZ" sz="50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cs-CZ" sz="3200" b="1" dirty="0" smtClean="0">
                <a:solidFill>
                  <a:schemeClr val="bg1">
                    <a:lumMod val="85000"/>
                  </a:schemeClr>
                </a:solidFill>
              </a:rPr>
              <a:t>aneb</a:t>
            </a:r>
            <a:r>
              <a:rPr lang="cs-CZ" sz="5000" b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cs-CZ" sz="50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cs-CZ" sz="5000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cs-CZ" sz="50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cs-CZ" sz="5000" b="1" dirty="0" smtClean="0">
                <a:solidFill>
                  <a:schemeClr val="bg1">
                    <a:lumMod val="85000"/>
                  </a:schemeClr>
                </a:solidFill>
              </a:rPr>
              <a:t>„PUBLIC HEALTH“</a:t>
            </a:r>
            <a:endParaRPr lang="cs-CZ" sz="5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1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1221" y="1296238"/>
            <a:ext cx="10515600" cy="3949526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b="1" dirty="0">
                <a:solidFill>
                  <a:schemeClr val="bg1"/>
                </a:solidFill>
              </a:rPr>
              <a:t>HODNOCENÍ ZDRAVOTNÍ SITUACE</a:t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b="1" dirty="0">
                <a:solidFill>
                  <a:schemeClr val="bg1"/>
                </a:solidFill>
              </a:rPr>
              <a:t>-</a:t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b="1" dirty="0">
                <a:solidFill>
                  <a:schemeClr val="bg1"/>
                </a:solidFill>
              </a:rPr>
              <a:t>ZDRAVOTNÍ SITUACE V ČR</a:t>
            </a:r>
            <a:br>
              <a:rPr lang="cs-CZ" altLang="cs-CZ" b="1" dirty="0">
                <a:solidFill>
                  <a:schemeClr val="bg1"/>
                </a:solidFill>
              </a:rPr>
            </a:b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4358" cy="1500187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7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2919" y="773833"/>
            <a:ext cx="9778671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333399"/>
                </a:solidFill>
              </a:rPr>
              <a:t>HODNOCENÍ ZDRAVOTNÍ SITUACE</a:t>
            </a:r>
            <a:r>
              <a:rPr lang="cs-CZ" dirty="0">
                <a:solidFill>
                  <a:srgbClr val="333399"/>
                </a:solidFill>
              </a:rPr>
              <a:t/>
            </a:r>
            <a:br>
              <a:rPr lang="cs-CZ" dirty="0">
                <a:solidFill>
                  <a:srgbClr val="333399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2919" y="1515723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4000" b="1" dirty="0">
              <a:solidFill>
                <a:srgbClr val="33339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3399"/>
                </a:solidFill>
              </a:rPr>
              <a:t>Zdravotní stav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3399"/>
                </a:solidFill>
              </a:rPr>
              <a:t>Životní styl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3399"/>
                </a:solidFill>
              </a:rPr>
              <a:t>Životní prostředí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3399"/>
                </a:solidFill>
              </a:rPr>
              <a:t>Systém péče o zdraví a zdravotnictví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6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67505" y="516557"/>
            <a:ext cx="8393978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 smtClean="0">
                <a:solidFill>
                  <a:srgbClr val="333399"/>
                </a:solidFill>
              </a:rPr>
              <a:t>1. ZDRAVOTNÍ STAV</a:t>
            </a:r>
          </a:p>
          <a:p>
            <a:pPr marL="0" indent="0">
              <a:buNone/>
            </a:pPr>
            <a:endParaRPr lang="cs-CZ" sz="4400" b="1" dirty="0" smtClean="0">
              <a:solidFill>
                <a:srgbClr val="333399"/>
              </a:solidFill>
            </a:endParaRPr>
          </a:p>
          <a:p>
            <a:r>
              <a:rPr lang="cs-CZ" sz="4400" b="1" dirty="0" smtClean="0">
                <a:solidFill>
                  <a:srgbClr val="333399"/>
                </a:solidFill>
              </a:rPr>
              <a:t>Úmrtnost</a:t>
            </a:r>
          </a:p>
          <a:p>
            <a:r>
              <a:rPr lang="cs-CZ" sz="4400" b="1" dirty="0" smtClean="0">
                <a:solidFill>
                  <a:srgbClr val="333399"/>
                </a:solidFill>
              </a:rPr>
              <a:t>Nemocnost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sah 2"/>
          <p:cNvSpPr>
            <a:spLocks noGrp="1"/>
          </p:cNvSpPr>
          <p:nvPr>
            <p:ph idx="4294967295"/>
          </p:nvPr>
        </p:nvSpPr>
        <p:spPr>
          <a:xfrm>
            <a:off x="2238375" y="357189"/>
            <a:ext cx="7931150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>
                <a:solidFill>
                  <a:srgbClr val="333597"/>
                </a:solidFill>
              </a:rPr>
              <a:t>STŘEDNÍ DÉLKA ŽIVOTA</a:t>
            </a:r>
          </a:p>
          <a:p>
            <a:pPr marL="0" indent="0">
              <a:buNone/>
            </a:pPr>
            <a:endParaRPr lang="cs-CZ" altLang="cs-CZ" sz="2800" b="1">
              <a:solidFill>
                <a:srgbClr val="1B06BA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465" y="1093290"/>
            <a:ext cx="7686336" cy="5489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3516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660" y="61434"/>
            <a:ext cx="4453507" cy="6652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3468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STŘEDNÍ DÉLKA ŽIVOTA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rgbClr val="002060"/>
              </a:buClr>
            </a:pPr>
            <a:r>
              <a:rPr lang="cs-CZ" dirty="0" smtClean="0">
                <a:solidFill>
                  <a:srgbClr val="333399"/>
                </a:solidFill>
              </a:rPr>
              <a:t>V posledních 20 letech má SDŽ rostoucí trend.</a:t>
            </a:r>
          </a:p>
          <a:p>
            <a:pPr>
              <a:spcBef>
                <a:spcPts val="2400"/>
              </a:spcBef>
              <a:buClr>
                <a:srgbClr val="002060"/>
              </a:buClr>
            </a:pPr>
            <a:r>
              <a:rPr lang="cs-CZ" b="1" dirty="0" smtClean="0">
                <a:solidFill>
                  <a:srgbClr val="333399"/>
                </a:solidFill>
              </a:rPr>
              <a:t>V r. 2017 </a:t>
            </a:r>
            <a:r>
              <a:rPr lang="cs-CZ" dirty="0" smtClean="0">
                <a:solidFill>
                  <a:srgbClr val="333399"/>
                </a:solidFill>
              </a:rPr>
              <a:t>byla SDŽ při narození pro muže 76,0 let a pro ženy 81,9 let.</a:t>
            </a:r>
          </a:p>
          <a:p>
            <a:pPr>
              <a:spcBef>
                <a:spcPts val="2400"/>
              </a:spcBef>
              <a:buClr>
                <a:srgbClr val="002060"/>
              </a:buClr>
            </a:pPr>
            <a:r>
              <a:rPr lang="cs-CZ" dirty="0" smtClean="0">
                <a:solidFill>
                  <a:srgbClr val="333399"/>
                </a:solidFill>
              </a:rPr>
              <a:t>SDŽ se zvyšuje zejm. v souvislosti s poklesem úmrtnosti na nemoci oběhové soustavy.</a:t>
            </a:r>
          </a:p>
          <a:p>
            <a:pPr>
              <a:spcBef>
                <a:spcPts val="2400"/>
              </a:spcBef>
              <a:buClr>
                <a:srgbClr val="002060"/>
              </a:buClr>
            </a:pPr>
            <a:r>
              <a:rPr lang="cs-CZ" dirty="0" smtClean="0">
                <a:solidFill>
                  <a:srgbClr val="333399"/>
                </a:solidFill>
              </a:rPr>
              <a:t>ČR má dobrou pozici z hlediska SDŽ mezi zeměmi S a V Evropy, za západní Evropou však zaostává.</a:t>
            </a: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8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08782" y="466224"/>
            <a:ext cx="10976483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333399"/>
                </a:solidFill>
              </a:rPr>
              <a:t>ZDRAVOTNÍ </a:t>
            </a:r>
            <a:r>
              <a:rPr lang="cs-CZ" sz="4000" b="1" dirty="0" smtClean="0">
                <a:solidFill>
                  <a:srgbClr val="333399"/>
                </a:solidFill>
              </a:rPr>
              <a:t>STAV</a:t>
            </a:r>
          </a:p>
          <a:p>
            <a:pPr marL="0" indent="0">
              <a:buNone/>
            </a:pPr>
            <a:endParaRPr lang="cs-CZ" sz="2800" b="1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 smtClean="0">
                <a:solidFill>
                  <a:srgbClr val="333399"/>
                </a:solidFill>
              </a:rPr>
              <a:t>V </a:t>
            </a:r>
            <a:r>
              <a:rPr lang="cs-CZ" sz="2800" dirty="0">
                <a:solidFill>
                  <a:srgbClr val="333399"/>
                </a:solidFill>
              </a:rPr>
              <a:t>ČR je </a:t>
            </a:r>
            <a:r>
              <a:rPr lang="cs-CZ" sz="2800" b="1" dirty="0">
                <a:solidFill>
                  <a:srgbClr val="333399"/>
                </a:solidFill>
              </a:rPr>
              <a:t>vysoký výskyt chorob</a:t>
            </a:r>
            <a:r>
              <a:rPr lang="cs-CZ" sz="2800" dirty="0">
                <a:solidFill>
                  <a:srgbClr val="333399"/>
                </a:solidFill>
              </a:rPr>
              <a:t> kardiovaskulárních, nádorových onemocnění, úrazů i psychických nemocí.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333399"/>
                </a:solidFill>
              </a:rPr>
              <a:t>I když je možno doložit některá dílčí zlepšení, </a:t>
            </a:r>
            <a:r>
              <a:rPr lang="cs-CZ" sz="2800" b="1" dirty="0">
                <a:solidFill>
                  <a:srgbClr val="333399"/>
                </a:solidFill>
              </a:rPr>
              <a:t>zaostávání úrovně zdraví lidí v ČR ve srovnání </a:t>
            </a:r>
            <a:r>
              <a:rPr lang="cs-CZ" sz="2800" b="1" dirty="0" smtClean="0">
                <a:solidFill>
                  <a:srgbClr val="333399"/>
                </a:solidFill>
              </a:rPr>
              <a:t>s </a:t>
            </a:r>
            <a:r>
              <a:rPr lang="cs-CZ" sz="2800" b="1" dirty="0">
                <a:solidFill>
                  <a:srgbClr val="333399"/>
                </a:solidFill>
              </a:rPr>
              <a:t>vyspělými zeměmi přetrvává</a:t>
            </a:r>
            <a:r>
              <a:rPr lang="cs-CZ" sz="2800" dirty="0">
                <a:solidFill>
                  <a:srgbClr val="333399"/>
                </a:solidFill>
              </a:rPr>
              <a:t>.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333399"/>
                </a:solidFill>
              </a:rPr>
              <a:t>Jedním z východisek zlepšení situace by měla být úvaha </a:t>
            </a:r>
            <a:r>
              <a:rPr lang="cs-CZ" sz="2800" dirty="0" smtClean="0">
                <a:solidFill>
                  <a:srgbClr val="333399"/>
                </a:solidFill>
              </a:rPr>
              <a:t>o determinantách </a:t>
            </a:r>
            <a:r>
              <a:rPr lang="cs-CZ" sz="2800" dirty="0">
                <a:solidFill>
                  <a:srgbClr val="333399"/>
                </a:solidFill>
              </a:rPr>
              <a:t>zdraví lidí, prioritách i o možných regulačních mechanismech.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4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2735" y="600447"/>
            <a:ext cx="10721853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1B06BA"/>
                </a:solidFill>
              </a:rPr>
              <a:t>  </a:t>
            </a:r>
            <a:r>
              <a:rPr lang="cs-CZ" sz="4000" b="1" dirty="0" smtClean="0">
                <a:solidFill>
                  <a:schemeClr val="accent2"/>
                </a:solidFill>
              </a:rPr>
              <a:t>2. </a:t>
            </a:r>
            <a:r>
              <a:rPr lang="cs-CZ" sz="4000" b="1" dirty="0">
                <a:solidFill>
                  <a:schemeClr val="accent2"/>
                </a:solidFill>
              </a:rPr>
              <a:t>ŽIVOTNÍ </a:t>
            </a:r>
            <a:r>
              <a:rPr lang="cs-CZ" sz="4000" b="1" dirty="0">
                <a:solidFill>
                  <a:srgbClr val="333399"/>
                </a:solidFill>
              </a:rPr>
              <a:t>STYL</a:t>
            </a:r>
          </a:p>
          <a:p>
            <a:pPr marL="0" indent="0">
              <a:buNone/>
            </a:pPr>
            <a:endParaRPr lang="cs-CZ" sz="2800" b="1" dirty="0">
              <a:solidFill>
                <a:srgbClr val="333399"/>
              </a:solidFill>
            </a:endParaRPr>
          </a:p>
          <a:p>
            <a:pPr indent="0">
              <a:lnSpc>
                <a:spcPct val="90000"/>
              </a:lnSpc>
              <a:buNone/>
            </a:pPr>
            <a:r>
              <a:rPr lang="cs-CZ" sz="2800" dirty="0">
                <a:solidFill>
                  <a:srgbClr val="333399"/>
                </a:solidFill>
              </a:rPr>
              <a:t>K závažným rizikovým faktorům, jejichž vliv roste, patří </a:t>
            </a:r>
            <a:r>
              <a:rPr lang="cs-CZ" sz="2800" dirty="0" smtClean="0">
                <a:solidFill>
                  <a:srgbClr val="333399"/>
                </a:solidFill>
              </a:rPr>
              <a:t>zejména: </a:t>
            </a:r>
            <a:endParaRPr lang="cs-CZ" sz="2800" dirty="0">
              <a:solidFill>
                <a:srgbClr val="333399"/>
              </a:solidFill>
            </a:endParaRPr>
          </a:p>
          <a:p>
            <a:pPr marL="800100" indent="-457200">
              <a:lnSpc>
                <a:spcPct val="90000"/>
              </a:lnSpc>
            </a:pPr>
            <a:r>
              <a:rPr lang="cs-CZ" sz="2800" b="1" dirty="0">
                <a:solidFill>
                  <a:srgbClr val="333399"/>
                </a:solidFill>
              </a:rPr>
              <a:t>kuřáctví,</a:t>
            </a:r>
            <a:r>
              <a:rPr lang="cs-CZ" sz="2800" dirty="0">
                <a:solidFill>
                  <a:srgbClr val="333399"/>
                </a:solidFill>
              </a:rPr>
              <a:t>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>
                <a:solidFill>
                  <a:srgbClr val="333399"/>
                </a:solidFill>
              </a:rPr>
              <a:t>energeticky nadměrná a nevhodně složená </a:t>
            </a:r>
            <a:r>
              <a:rPr lang="cs-CZ" sz="2800" b="1" dirty="0">
                <a:solidFill>
                  <a:srgbClr val="333399"/>
                </a:solidFill>
              </a:rPr>
              <a:t>strava,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>
                <a:solidFill>
                  <a:srgbClr val="333399"/>
                </a:solidFill>
              </a:rPr>
              <a:t>nízká </a:t>
            </a:r>
            <a:r>
              <a:rPr lang="cs-CZ" sz="2800" b="1" dirty="0">
                <a:solidFill>
                  <a:srgbClr val="333399"/>
                </a:solidFill>
              </a:rPr>
              <a:t>pohybová aktivita</a:t>
            </a:r>
            <a:r>
              <a:rPr lang="cs-CZ" sz="2800" dirty="0">
                <a:solidFill>
                  <a:srgbClr val="333399"/>
                </a:solidFill>
              </a:rPr>
              <a:t>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>
                <a:solidFill>
                  <a:srgbClr val="333399"/>
                </a:solidFill>
              </a:rPr>
              <a:t>vysoká úroveň psychických tenzí a stresů,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>
                <a:solidFill>
                  <a:srgbClr val="333399"/>
                </a:solidFill>
              </a:rPr>
              <a:t>zneužívání </a:t>
            </a:r>
            <a:r>
              <a:rPr lang="cs-CZ" sz="2800" b="1" dirty="0">
                <a:solidFill>
                  <a:srgbClr val="333399"/>
                </a:solidFill>
              </a:rPr>
              <a:t>alkoholu</a:t>
            </a:r>
            <a:r>
              <a:rPr lang="cs-CZ" sz="2800" dirty="0">
                <a:solidFill>
                  <a:srgbClr val="333399"/>
                </a:solidFill>
              </a:rPr>
              <a:t>, léků a drog,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>
                <a:solidFill>
                  <a:srgbClr val="333399"/>
                </a:solidFill>
              </a:rPr>
              <a:t>nevhodné </a:t>
            </a:r>
            <a:r>
              <a:rPr lang="cs-CZ" sz="2800" b="1" dirty="0">
                <a:solidFill>
                  <a:srgbClr val="333399"/>
                </a:solidFill>
              </a:rPr>
              <a:t>sexuální chování </a:t>
            </a:r>
            <a:r>
              <a:rPr lang="cs-CZ" sz="2800" dirty="0">
                <a:solidFill>
                  <a:srgbClr val="333399"/>
                </a:solidFill>
              </a:rPr>
              <a:t>apod.</a:t>
            </a:r>
          </a:p>
          <a:p>
            <a:pPr indent="0">
              <a:lnSpc>
                <a:spcPct val="90000"/>
              </a:lnSpc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2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333597"/>
                </a:solidFill>
              </a:rPr>
              <a:t>KOUŘENÍ</a:t>
            </a:r>
            <a:endParaRPr lang="cs-CZ" b="1" dirty="0">
              <a:solidFill>
                <a:srgbClr val="333597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79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032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44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38293" y="1417638"/>
            <a:ext cx="11228327" cy="517814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333399"/>
                </a:solidFill>
              </a:rPr>
              <a:t>V ČR kouří 30 % populace a převažují muži a lidé se základním vzděláním.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Největší podíl kuřáků je ve věk. </a:t>
            </a:r>
            <a:r>
              <a:rPr lang="cs-CZ" dirty="0" err="1">
                <a:solidFill>
                  <a:srgbClr val="333399"/>
                </a:solidFill>
              </a:rPr>
              <a:t>s</a:t>
            </a:r>
            <a:r>
              <a:rPr lang="cs-CZ" dirty="0" err="1" smtClean="0">
                <a:solidFill>
                  <a:srgbClr val="333399"/>
                </a:solidFill>
              </a:rPr>
              <a:t>k</a:t>
            </a:r>
            <a:r>
              <a:rPr lang="cs-CZ" dirty="0" smtClean="0">
                <a:solidFill>
                  <a:srgbClr val="333399"/>
                </a:solidFill>
              </a:rPr>
              <a:t>. 15-24 let (téměř 45 %).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V ČR je velkým problémem velký podíl  dětských kuřáků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m</a:t>
            </a:r>
            <a:r>
              <a:rPr lang="cs-CZ" dirty="0" smtClean="0">
                <a:solidFill>
                  <a:srgbClr val="333399"/>
                </a:solidFill>
              </a:rPr>
              <a:t>ezi nimi převažují dívky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Protikuřácká opatření – legislativa, prevence, pomoc při odvykání, zákazy kouření.</a:t>
            </a:r>
            <a:endParaRPr lang="cs-CZ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23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04426" y="282831"/>
            <a:ext cx="109728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DŮSLEDKY KOUŘENÍ</a:t>
            </a:r>
            <a:endParaRPr lang="cs-CZ" b="1" dirty="0">
              <a:solidFill>
                <a:srgbClr val="333399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79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032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44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14928" y="1589498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333399"/>
                </a:solidFill>
              </a:rPr>
              <a:t>V ČR umírá v důsledku kouření každý rok přibližně 18.000 – 20.000 lidí.</a:t>
            </a: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</a:endParaRPr>
          </a:p>
          <a:p>
            <a:r>
              <a:rPr lang="cs-CZ" b="1" dirty="0" smtClean="0">
                <a:solidFill>
                  <a:srgbClr val="333399"/>
                </a:solidFill>
              </a:rPr>
              <a:t>Pravidelní kuřáci mají: 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3x vyšší riziko vzniku rakoviny 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1,6x vyšší riziko úmrtí na NOS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14x vyšší riziko CHOPN</a:t>
            </a:r>
          </a:p>
          <a:p>
            <a:endParaRPr lang="cs-CZ" dirty="0" smtClean="0">
              <a:solidFill>
                <a:srgbClr val="333399"/>
              </a:solidFill>
            </a:endParaRPr>
          </a:p>
          <a:p>
            <a:r>
              <a:rPr lang="cs-CZ" dirty="0" smtClean="0">
                <a:solidFill>
                  <a:srgbClr val="333399"/>
                </a:solidFill>
              </a:rPr>
              <a:t>Pasivní kouření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5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>
          <a:xfrm>
            <a:off x="403312" y="291402"/>
            <a:ext cx="10972800" cy="977900"/>
          </a:xfrm>
        </p:spPr>
        <p:txBody>
          <a:bodyPr/>
          <a:lstStyle/>
          <a:p>
            <a:pPr algn="l"/>
            <a:r>
              <a:rPr lang="cs-CZ" altLang="cs-CZ" b="1" dirty="0" smtClean="0">
                <a:solidFill>
                  <a:srgbClr val="002060"/>
                </a:solidFill>
              </a:rPr>
              <a:t>PUBLIC HEALTH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>
          <a:xfrm>
            <a:off x="550165" y="1269302"/>
            <a:ext cx="11207784" cy="5688027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002060"/>
                </a:solidFill>
              </a:rPr>
              <a:t>Obtíže s překladem</a:t>
            </a:r>
          </a:p>
          <a:p>
            <a:r>
              <a:rPr lang="cs-CZ" altLang="cs-CZ" b="1" dirty="0" smtClean="0">
                <a:solidFill>
                  <a:srgbClr val="002060"/>
                </a:solidFill>
              </a:rPr>
              <a:t>V ČR - několik relativně samostatných lékařských disciplín:</a:t>
            </a:r>
          </a:p>
          <a:p>
            <a:pPr lvl="2"/>
            <a:r>
              <a:rPr lang="cs-CZ" altLang="cs-CZ" b="1" dirty="0" smtClean="0">
                <a:solidFill>
                  <a:srgbClr val="002060"/>
                </a:solidFill>
              </a:rPr>
              <a:t>Sociální lékařství </a:t>
            </a:r>
          </a:p>
          <a:p>
            <a:pPr lvl="2"/>
            <a:r>
              <a:rPr lang="cs-CZ" altLang="cs-CZ" b="1" dirty="0" smtClean="0">
                <a:solidFill>
                  <a:srgbClr val="002060"/>
                </a:solidFill>
              </a:rPr>
              <a:t>Preventivní lékařství</a:t>
            </a:r>
          </a:p>
          <a:p>
            <a:pPr lvl="2"/>
            <a:r>
              <a:rPr lang="cs-CZ" altLang="cs-CZ" b="1" dirty="0" smtClean="0">
                <a:solidFill>
                  <a:srgbClr val="002060"/>
                </a:solidFill>
              </a:rPr>
              <a:t>Epidemiologie infekčních nemocí</a:t>
            </a:r>
          </a:p>
          <a:p>
            <a:pPr lvl="2"/>
            <a:r>
              <a:rPr lang="cs-CZ" altLang="cs-CZ" b="1" dirty="0" smtClean="0">
                <a:solidFill>
                  <a:srgbClr val="002060"/>
                </a:solidFill>
              </a:rPr>
              <a:t>Hygiena</a:t>
            </a:r>
          </a:p>
          <a:p>
            <a:pPr lvl="2"/>
            <a:r>
              <a:rPr lang="cs-CZ" altLang="cs-CZ" b="1" dirty="0">
                <a:solidFill>
                  <a:srgbClr val="002060"/>
                </a:solidFill>
              </a:rPr>
              <a:t>Veřejné zdravotnictví</a:t>
            </a:r>
          </a:p>
          <a:p>
            <a:pPr marL="914400" lvl="2" indent="0">
              <a:buNone/>
            </a:pPr>
            <a:endParaRPr lang="cs-CZ" altLang="cs-CZ" b="1" dirty="0" smtClean="0">
              <a:solidFill>
                <a:srgbClr val="002060"/>
              </a:solidFill>
            </a:endParaRPr>
          </a:p>
          <a:p>
            <a:r>
              <a:rPr lang="cs-CZ" altLang="cs-CZ" sz="2400" b="1" dirty="0" smtClean="0">
                <a:solidFill>
                  <a:srgbClr val="002060"/>
                </a:solidFill>
              </a:rPr>
              <a:t>Navazující obory jako: sociální farmakologie, organizace a řízení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zdr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. systému, ekonomie zdravotnictví, sociologie zdraví a nemoci, sociální psychologie, zdravotnické právo, zdravotnická informatika ….</a:t>
            </a:r>
          </a:p>
          <a:p>
            <a:pPr marL="914400" lvl="2" indent="0">
              <a:buNone/>
            </a:pPr>
            <a:endParaRPr lang="cs-CZ" altLang="cs-CZ" dirty="0" smtClean="0"/>
          </a:p>
          <a:p>
            <a:pPr lvl="1"/>
            <a:endParaRPr lang="cs-CZ" altLang="cs-C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3776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>
          <a:xfrm>
            <a:off x="-1735123" y="195671"/>
            <a:ext cx="8229600" cy="1143000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33597"/>
                </a:solidFill>
              </a:rPr>
              <a:t>ALKOHOL</a:t>
            </a: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>
          <a:xfrm>
            <a:off x="773184" y="1422560"/>
            <a:ext cx="10132503" cy="5149850"/>
          </a:xfrm>
        </p:spPr>
        <p:txBody>
          <a:bodyPr/>
          <a:lstStyle/>
          <a:p>
            <a:r>
              <a:rPr lang="cs-CZ" altLang="cs-CZ" dirty="0" smtClean="0">
                <a:solidFill>
                  <a:srgbClr val="333399"/>
                </a:solidFill>
              </a:rPr>
              <a:t>V ČR se v r. 2013 spotřebovalo 12,5 l čistého alkoholu na osobu 15+. </a:t>
            </a:r>
          </a:p>
          <a:p>
            <a:r>
              <a:rPr lang="cs-CZ" altLang="cs-CZ" dirty="0" smtClean="0">
                <a:solidFill>
                  <a:srgbClr val="333399"/>
                </a:solidFill>
              </a:rPr>
              <a:t>Je to nejvíce v Evropě (průměr EU je 10l)</a:t>
            </a:r>
          </a:p>
          <a:p>
            <a:r>
              <a:rPr lang="cs-CZ" altLang="cs-CZ" dirty="0" smtClean="0">
                <a:solidFill>
                  <a:srgbClr val="333399"/>
                </a:solidFill>
              </a:rPr>
              <a:t>Rizikoví konzumenti – 26 % mužů a 13 % žen</a:t>
            </a:r>
          </a:p>
          <a:p>
            <a:r>
              <a:rPr lang="cs-CZ" altLang="cs-CZ" dirty="0" smtClean="0">
                <a:solidFill>
                  <a:srgbClr val="333399"/>
                </a:solidFill>
              </a:rPr>
              <a:t>Škodlivé pití -12,5 % mužů a 2,7 % žen</a:t>
            </a:r>
          </a:p>
          <a:p>
            <a:r>
              <a:rPr lang="cs-CZ" altLang="cs-CZ" dirty="0" smtClean="0">
                <a:solidFill>
                  <a:srgbClr val="333399"/>
                </a:solidFill>
              </a:rPr>
              <a:t>Mezi českými dospívajícími je vyšší výskyt pití nadměrných dávek alkoholu než u jejich evropských vrstevníků</a:t>
            </a:r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2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69605" y="868895"/>
            <a:ext cx="9766299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399"/>
                </a:solidFill>
              </a:rPr>
              <a:t>3. ŽIVOTNÍ </a:t>
            </a:r>
            <a:r>
              <a:rPr lang="cs-CZ" sz="4000" b="1" dirty="0">
                <a:solidFill>
                  <a:srgbClr val="333399"/>
                </a:solidFill>
              </a:rPr>
              <a:t>PROSTŘEDÍ</a:t>
            </a:r>
          </a:p>
          <a:p>
            <a:pPr marL="0" indent="0">
              <a:spcBef>
                <a:spcPct val="0"/>
              </a:spcBef>
              <a:buNone/>
            </a:pPr>
            <a:endParaRPr lang="cs-CZ" sz="2800" b="1" dirty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</a:pPr>
            <a:r>
              <a:rPr lang="cs-CZ" sz="2800" dirty="0" smtClean="0">
                <a:solidFill>
                  <a:srgbClr val="333399"/>
                </a:solidFill>
              </a:rPr>
              <a:t>Dílčí zlepšení</a:t>
            </a:r>
          </a:p>
          <a:p>
            <a:pPr marL="0" indent="0">
              <a:spcBef>
                <a:spcPct val="0"/>
              </a:spcBef>
              <a:buNone/>
            </a:pPr>
            <a:endParaRPr lang="cs-CZ" sz="2800" dirty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</a:pPr>
            <a:r>
              <a:rPr lang="cs-CZ" sz="2800" dirty="0" smtClean="0">
                <a:solidFill>
                  <a:srgbClr val="333399"/>
                </a:solidFill>
              </a:rPr>
              <a:t>Stav </a:t>
            </a:r>
            <a:r>
              <a:rPr lang="cs-CZ" sz="2800" dirty="0">
                <a:solidFill>
                  <a:srgbClr val="333399"/>
                </a:solidFill>
              </a:rPr>
              <a:t>dosud není příznivý, např. pokud jde o znečišťování ovzduší, vody, půdy, potravin, chemizaci zemědělství </a:t>
            </a:r>
            <a:r>
              <a:rPr lang="cs-CZ" sz="2800" dirty="0" smtClean="0">
                <a:solidFill>
                  <a:srgbClr val="333399"/>
                </a:solidFill>
              </a:rPr>
              <a:t>a škodlivé </a:t>
            </a:r>
            <a:r>
              <a:rPr lang="cs-CZ" sz="2800" dirty="0">
                <a:solidFill>
                  <a:srgbClr val="333399"/>
                </a:solidFill>
              </a:rPr>
              <a:t>fyzikální faktory, hluk, záření apod.</a:t>
            </a:r>
          </a:p>
          <a:p>
            <a:pPr indent="0">
              <a:lnSpc>
                <a:spcPct val="90000"/>
              </a:lnSpc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0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84331" y="651438"/>
            <a:ext cx="10840807" cy="6048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chemeClr val="accent2"/>
                </a:solidFill>
              </a:rPr>
              <a:t>4.</a:t>
            </a:r>
            <a:r>
              <a:rPr lang="cs-CZ" sz="4000" b="1" dirty="0" smtClean="0">
                <a:solidFill>
                  <a:srgbClr val="00B0F0"/>
                </a:solidFill>
              </a:rPr>
              <a:t> </a:t>
            </a:r>
            <a:r>
              <a:rPr lang="cs-CZ" sz="4000" b="1" dirty="0" smtClean="0">
                <a:solidFill>
                  <a:srgbClr val="333399"/>
                </a:solidFill>
              </a:rPr>
              <a:t>SYSTÉM PÉČE O ZDRAVÍ A ZDRAVOTNICTVÍ</a:t>
            </a:r>
            <a:endParaRPr lang="cs-CZ" sz="2800" b="1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333399"/>
                </a:solidFill>
              </a:rPr>
              <a:t>Péče </a:t>
            </a:r>
            <a:r>
              <a:rPr lang="cs-CZ" sz="2800" dirty="0">
                <a:solidFill>
                  <a:srgbClr val="333399"/>
                </a:solidFill>
              </a:rPr>
              <a:t>o zdraví je dosud pojímána </a:t>
            </a:r>
          </a:p>
          <a:p>
            <a:r>
              <a:rPr lang="cs-CZ" sz="2800" b="1" dirty="0">
                <a:solidFill>
                  <a:srgbClr val="333399"/>
                </a:solidFill>
              </a:rPr>
              <a:t>resortně</a:t>
            </a:r>
            <a:r>
              <a:rPr lang="cs-CZ" sz="2800" dirty="0">
                <a:solidFill>
                  <a:srgbClr val="333399"/>
                </a:solidFill>
              </a:rPr>
              <a:t>,</a:t>
            </a:r>
          </a:p>
          <a:p>
            <a:r>
              <a:rPr lang="cs-CZ" sz="2800" b="1" dirty="0">
                <a:solidFill>
                  <a:srgbClr val="333399"/>
                </a:solidFill>
              </a:rPr>
              <a:t>s nedostatečným důrazem na prevenci, podporu </a:t>
            </a:r>
            <a:r>
              <a:rPr lang="cs-CZ" sz="2800" b="1" dirty="0" smtClean="0">
                <a:solidFill>
                  <a:srgbClr val="333399"/>
                </a:solidFill>
              </a:rPr>
              <a:t>a </a:t>
            </a:r>
            <a:r>
              <a:rPr lang="cs-CZ" sz="2800" b="1" dirty="0">
                <a:solidFill>
                  <a:srgbClr val="333399"/>
                </a:solidFill>
              </a:rPr>
              <a:t>rozvoj zdraví 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333399"/>
                </a:solidFill>
              </a:rPr>
              <a:t>    a </a:t>
            </a:r>
            <a:r>
              <a:rPr lang="cs-CZ" sz="2800" b="1" dirty="0">
                <a:solidFill>
                  <a:srgbClr val="333399"/>
                </a:solidFill>
              </a:rPr>
              <a:t>na primární zdravotní péči.</a:t>
            </a: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333399"/>
                </a:solidFill>
              </a:rPr>
              <a:t>V současné době zdravotnictví prochází obtížným obdobím transformace.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333399"/>
                </a:solidFill>
              </a:rPr>
              <a:t>Nesnáze se projevují v oblasti </a:t>
            </a:r>
          </a:p>
          <a:p>
            <a:r>
              <a:rPr lang="cs-CZ" sz="2800" b="1" dirty="0">
                <a:solidFill>
                  <a:srgbClr val="333399"/>
                </a:solidFill>
              </a:rPr>
              <a:t>zdrojů</a:t>
            </a:r>
            <a:r>
              <a:rPr lang="cs-CZ" sz="2800" dirty="0">
                <a:solidFill>
                  <a:srgbClr val="333399"/>
                </a:solidFill>
              </a:rPr>
              <a:t> (peníze, lidé, zařízení, znalosti), </a:t>
            </a:r>
          </a:p>
          <a:p>
            <a:r>
              <a:rPr lang="cs-CZ" sz="2800" b="1" dirty="0">
                <a:solidFill>
                  <a:srgbClr val="333399"/>
                </a:solidFill>
              </a:rPr>
              <a:t>činností </a:t>
            </a:r>
            <a:r>
              <a:rPr lang="cs-CZ" sz="2800" dirty="0">
                <a:solidFill>
                  <a:srgbClr val="333399"/>
                </a:solidFill>
              </a:rPr>
              <a:t>(účinnost, efektivita a kvalita zdravotnických služeb)           </a:t>
            </a:r>
          </a:p>
          <a:p>
            <a:r>
              <a:rPr lang="cs-CZ" sz="2800" dirty="0">
                <a:solidFill>
                  <a:srgbClr val="333399"/>
                </a:solidFill>
              </a:rPr>
              <a:t>i </a:t>
            </a:r>
            <a:r>
              <a:rPr lang="cs-CZ" sz="2800" b="1" dirty="0">
                <a:solidFill>
                  <a:srgbClr val="333399"/>
                </a:solidFill>
              </a:rPr>
              <a:t>výstupů</a:t>
            </a:r>
            <a:r>
              <a:rPr lang="cs-CZ" sz="2800" dirty="0">
                <a:solidFill>
                  <a:srgbClr val="333399"/>
                </a:solidFill>
              </a:rPr>
              <a:t> a dopadů zdravotní péče (spokojenost občanů </a:t>
            </a:r>
            <a:r>
              <a:rPr lang="cs-CZ" sz="2800" dirty="0" smtClean="0">
                <a:solidFill>
                  <a:srgbClr val="333399"/>
                </a:solidFill>
              </a:rPr>
              <a:t>a uspokojování </a:t>
            </a:r>
            <a:r>
              <a:rPr lang="cs-CZ" sz="2800" dirty="0">
                <a:solidFill>
                  <a:srgbClr val="333399"/>
                </a:solidFill>
              </a:rPr>
              <a:t>zdravotnických potřeb). </a:t>
            </a: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6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9126" y="617097"/>
            <a:ext cx="10724940" cy="60928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4400" b="1" dirty="0">
                <a:solidFill>
                  <a:srgbClr val="002060"/>
                </a:solidFill>
              </a:rPr>
              <a:t>PUBLIC HEALTH </a:t>
            </a:r>
            <a:endParaRPr lang="cs-CZ" altLang="cs-CZ" sz="44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4000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4000" b="1" dirty="0" smtClean="0">
                <a:solidFill>
                  <a:srgbClr val="002060"/>
                </a:solidFill>
              </a:rPr>
              <a:t>organizované </a:t>
            </a:r>
            <a:r>
              <a:rPr lang="cs-CZ" altLang="cs-CZ" sz="4000" b="1" dirty="0">
                <a:solidFill>
                  <a:srgbClr val="002060"/>
                </a:solidFill>
              </a:rPr>
              <a:t>úsilí společnosti s cílem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4000" b="1" dirty="0">
                <a:solidFill>
                  <a:srgbClr val="002060"/>
                </a:solidFill>
              </a:rPr>
              <a:t>chránit,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4000" b="1" dirty="0">
                <a:solidFill>
                  <a:srgbClr val="002060"/>
                </a:solidFill>
              </a:rPr>
              <a:t>rozvíjet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4000" b="1" dirty="0">
                <a:solidFill>
                  <a:srgbClr val="002060"/>
                </a:solidFill>
              </a:rPr>
              <a:t>a navracet zdraví lidí. </a:t>
            </a:r>
            <a:endParaRPr lang="cs-CZ" altLang="cs-CZ" sz="4000" b="1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altLang="cs-CZ" sz="4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816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 bwMode="auto">
          <a:xfrm>
            <a:off x="3762686" y="162448"/>
            <a:ext cx="4240405" cy="4300695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9525" cap="flat" cmpd="sng" algn="ctr">
            <a:solidFill>
              <a:schemeClr val="accent1">
                <a:lumMod val="75000"/>
                <a:alpha val="4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5" name="Ovál 4"/>
          <p:cNvSpPr/>
          <p:nvPr/>
        </p:nvSpPr>
        <p:spPr bwMode="auto">
          <a:xfrm>
            <a:off x="1923836" y="2312796"/>
            <a:ext cx="4390291" cy="4218633"/>
          </a:xfrm>
          <a:prstGeom prst="ellipse">
            <a:avLst/>
          </a:prstGeom>
          <a:solidFill>
            <a:srgbClr val="FF9900">
              <a:alpha val="28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6" name="Ovál 5"/>
          <p:cNvSpPr/>
          <p:nvPr/>
        </p:nvSpPr>
        <p:spPr bwMode="auto">
          <a:xfrm>
            <a:off x="5317251" y="2312796"/>
            <a:ext cx="4389455" cy="4218633"/>
          </a:xfrm>
          <a:prstGeom prst="ellipse">
            <a:avLst/>
          </a:prstGeom>
          <a:solidFill>
            <a:srgbClr val="FF0000">
              <a:alpha val="34000"/>
            </a:srgbClr>
          </a:solidFill>
          <a:ln w="9525" cap="flat" cmpd="sng" algn="ctr">
            <a:solidFill>
              <a:srgbClr val="FF0000">
                <a:alpha val="3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59595" y="854217"/>
            <a:ext cx="344658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Infekční nemoci</a:t>
            </a:r>
          </a:p>
          <a:p>
            <a:pPr algn="ctr">
              <a:spcAft>
                <a:spcPts val="6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Chemikálie a jedy</a:t>
            </a:r>
          </a:p>
          <a:p>
            <a:pPr algn="ctr">
              <a:spcAft>
                <a:spcPts val="6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Radiace</a:t>
            </a:r>
          </a:p>
          <a:p>
            <a:pPr algn="ctr">
              <a:spcAft>
                <a:spcPts val="6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Environmentální rizika</a:t>
            </a:r>
            <a:endParaRPr lang="cs-CZ" sz="2000" dirty="0">
              <a:solidFill>
                <a:srgbClr val="33339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73483" y="3056374"/>
            <a:ext cx="24626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Ekvita ve zdraví</a:t>
            </a:r>
          </a:p>
          <a:p>
            <a:pPr algn="ctr">
              <a:spcAft>
                <a:spcPts val="6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Vzdělání</a:t>
            </a:r>
          </a:p>
          <a:p>
            <a:pPr algn="ctr">
              <a:spcAft>
                <a:spcPts val="6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Bydlení</a:t>
            </a:r>
          </a:p>
          <a:p>
            <a:pPr algn="ctr">
              <a:spcAft>
                <a:spcPts val="6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Zaměstnání</a:t>
            </a:r>
          </a:p>
          <a:p>
            <a:pPr algn="ctr">
              <a:spcAft>
                <a:spcPts val="6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Rodina/komunita</a:t>
            </a:r>
          </a:p>
          <a:p>
            <a:pPr algn="ctr">
              <a:spcAft>
                <a:spcPts val="6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Životní styl</a:t>
            </a:r>
          </a:p>
          <a:p>
            <a:pPr algn="ctr">
              <a:spcAft>
                <a:spcPts val="6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Determinanty zdraví</a:t>
            </a:r>
            <a:endParaRPr lang="cs-CZ" sz="2000" dirty="0">
              <a:solidFill>
                <a:srgbClr val="333399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63564" y="3281294"/>
            <a:ext cx="378027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Medicínská účinnost</a:t>
            </a:r>
          </a:p>
          <a:p>
            <a:pPr algn="ctr">
              <a:spcAft>
                <a:spcPts val="9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Efektivita léčby</a:t>
            </a:r>
          </a:p>
          <a:p>
            <a:pPr algn="ctr">
              <a:spcAft>
                <a:spcPts val="9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Zdravotní potřeby obyv.</a:t>
            </a:r>
          </a:p>
          <a:p>
            <a:pPr algn="ctr">
              <a:spcAft>
                <a:spcPts val="9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Plánování ZS</a:t>
            </a:r>
          </a:p>
          <a:p>
            <a:pPr algn="ctr">
              <a:spcAft>
                <a:spcPts val="9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Hodnocení ZS</a:t>
            </a:r>
          </a:p>
          <a:p>
            <a:pPr algn="ctr">
              <a:spcAft>
                <a:spcPts val="900"/>
              </a:spcAft>
            </a:pPr>
            <a:r>
              <a:rPr lang="cs-CZ" sz="2000" dirty="0" smtClean="0">
                <a:solidFill>
                  <a:srgbClr val="333399"/>
                </a:solidFill>
              </a:rPr>
              <a:t>Ekvita v poskytování ZS </a:t>
            </a:r>
          </a:p>
        </p:txBody>
      </p:sp>
      <p:sp>
        <p:nvSpPr>
          <p:cNvPr id="10" name="Obdélník 9"/>
          <p:cNvSpPr/>
          <p:nvPr/>
        </p:nvSpPr>
        <p:spPr bwMode="auto">
          <a:xfrm>
            <a:off x="225354" y="2314471"/>
            <a:ext cx="2100943" cy="741903"/>
          </a:xfrm>
          <a:prstGeom prst="rect">
            <a:avLst/>
          </a:prstGeom>
          <a:solidFill>
            <a:srgbClr val="FF9900">
              <a:alpha val="32000"/>
            </a:srgbClr>
          </a:solidFill>
          <a:ln w="9525" cap="flat" cmpd="sng" algn="ctr">
            <a:solidFill>
              <a:srgbClr val="FF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Podpora zdraví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cs-CZ" dirty="0" err="1" smtClean="0">
                <a:solidFill>
                  <a:schemeClr val="accent2"/>
                </a:solidFill>
                <a:latin typeface="Arial" charset="0"/>
              </a:rPr>
              <a:t>Health</a:t>
            </a:r>
            <a:r>
              <a:rPr lang="cs-CZ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dirty="0" err="1" smtClean="0">
                <a:solidFill>
                  <a:schemeClr val="accent2"/>
                </a:solidFill>
                <a:latin typeface="Arial" charset="0"/>
              </a:rPr>
              <a:t>Promotion</a:t>
            </a:r>
            <a:r>
              <a:rPr lang="cs-CZ" dirty="0" smtClean="0">
                <a:solidFill>
                  <a:schemeClr val="accent2"/>
                </a:solidFill>
                <a:latin typeface="Arial" charset="0"/>
              </a:rPr>
              <a:t>)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2234076" y="327462"/>
            <a:ext cx="1945616" cy="407465"/>
          </a:xfrm>
          <a:prstGeom prst="rect">
            <a:avLst/>
          </a:prstGeom>
          <a:solidFill>
            <a:schemeClr val="accent1">
              <a:lumMod val="90000"/>
              <a:alpha val="23000"/>
            </a:schemeClr>
          </a:solidFill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Ochrana zdraví</a:t>
            </a:r>
          </a:p>
        </p:txBody>
      </p:sp>
      <p:sp>
        <p:nvSpPr>
          <p:cNvPr id="12" name="Obdélník 11"/>
          <p:cNvSpPr/>
          <p:nvPr/>
        </p:nvSpPr>
        <p:spPr bwMode="auto">
          <a:xfrm>
            <a:off x="8733897" y="2109062"/>
            <a:ext cx="2811659" cy="407465"/>
          </a:xfrm>
          <a:prstGeom prst="rect">
            <a:avLst/>
          </a:prstGeom>
          <a:solidFill>
            <a:srgbClr val="FF0000">
              <a:alpha val="36000"/>
            </a:srgbClr>
          </a:solidFill>
          <a:ln w="9525" cap="flat" cmpd="sng" algn="ctr">
            <a:solidFill>
              <a:srgbClr val="FF0000">
                <a:alpha val="4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</a:rPr>
              <a:t>Zdravotnické služb</a:t>
            </a:r>
            <a:r>
              <a:rPr lang="cs-CZ" dirty="0" smtClean="0">
                <a:solidFill>
                  <a:srgbClr val="333399"/>
                </a:solidFill>
                <a:latin typeface="Arial" charset="0"/>
              </a:rPr>
              <a:t>y (ZS)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cxnSp>
        <p:nvCxnSpPr>
          <p:cNvPr id="14" name="Přímá spojnice se šipkou 13"/>
          <p:cNvCxnSpPr>
            <a:stCxn id="10" idx="2"/>
          </p:cNvCxnSpPr>
          <p:nvPr/>
        </p:nvCxnSpPr>
        <p:spPr bwMode="auto">
          <a:xfrm>
            <a:off x="1275826" y="3056374"/>
            <a:ext cx="783246" cy="691661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rgbClr val="EAB200">
                <a:alpha val="64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/>
          <p:cNvCxnSpPr/>
          <p:nvPr/>
        </p:nvCxnSpPr>
        <p:spPr bwMode="auto">
          <a:xfrm>
            <a:off x="3174019" y="763928"/>
            <a:ext cx="730806" cy="778240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/>
          <p:cNvCxnSpPr/>
          <p:nvPr/>
        </p:nvCxnSpPr>
        <p:spPr bwMode="auto">
          <a:xfrm flipH="1">
            <a:off x="9543840" y="2516527"/>
            <a:ext cx="446312" cy="1141073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rgbClr val="FF0000">
                <a:alpha val="51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18877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5"/>
          <p:cNvSpPr>
            <a:spLocks noGrp="1"/>
          </p:cNvSpPr>
          <p:nvPr>
            <p:ph type="title"/>
          </p:nvPr>
        </p:nvSpPr>
        <p:spPr>
          <a:xfrm>
            <a:off x="734209" y="-110532"/>
            <a:ext cx="8310563" cy="1628775"/>
          </a:xfrm>
        </p:spPr>
        <p:txBody>
          <a:bodyPr/>
          <a:lstStyle/>
          <a:p>
            <a:pPr algn="l"/>
            <a:r>
              <a:rPr lang="cs-CZ" altLang="cs-CZ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PUBLIC HEALTH</a:t>
            </a:r>
            <a:r>
              <a:rPr lang="cs-CZ" altLang="cs-CZ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cs-CZ" altLang="cs-CZ" sz="32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cs-CZ" altLang="cs-CZ" sz="3200" b="1" dirty="0">
                <a:solidFill>
                  <a:srgbClr val="002060"/>
                </a:solidFill>
                <a:cs typeface="Arial" panose="020B0604020202020204" pitchFamily="34" charset="0"/>
              </a:rPr>
              <a:t>V SOUSTAVĚ LÉKAŘSKÝCH VĚD 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95466" y="1413486"/>
            <a:ext cx="10992218" cy="5016500"/>
          </a:xfrm>
        </p:spPr>
        <p:txBody>
          <a:bodyPr/>
          <a:lstStyle/>
          <a:p>
            <a:pPr marL="357188" indent="-357188">
              <a:buClr>
                <a:srgbClr val="002060"/>
              </a:buClr>
            </a:pPr>
            <a:r>
              <a:rPr lang="cs-CZ" altLang="cs-CZ" b="1" dirty="0" smtClean="0">
                <a:solidFill>
                  <a:srgbClr val="002060"/>
                </a:solidFill>
                <a:cs typeface="Arial" panose="020B0604020202020204" pitchFamily="34" charset="0"/>
              </a:rPr>
              <a:t>Základní biomedicínské obory</a:t>
            </a:r>
          </a:p>
          <a:p>
            <a:pPr marL="585788" lvl="1" indent="-357188">
              <a:buClr>
                <a:srgbClr val="002060"/>
              </a:buClr>
            </a:pPr>
            <a:r>
              <a:rPr lang="cs-CZ" altLang="cs-CZ" dirty="0">
                <a:solidFill>
                  <a:srgbClr val="002060"/>
                </a:solidFill>
                <a:cs typeface="Arial" panose="020B0604020202020204" pitchFamily="34" charset="0"/>
              </a:rPr>
              <a:t>zákonitosti živé hmoty na úrovní molekul, buněk, tkání, orgánů, jednotlivých soustav apod.</a:t>
            </a:r>
          </a:p>
          <a:p>
            <a:pPr marL="357188" indent="-357188">
              <a:buClr>
                <a:srgbClr val="002060"/>
              </a:buClr>
            </a:pPr>
            <a:r>
              <a:rPr lang="cs-CZ" altLang="cs-CZ" b="1" dirty="0" smtClean="0">
                <a:solidFill>
                  <a:srgbClr val="002060"/>
                </a:solidFill>
                <a:cs typeface="Arial" panose="020B0604020202020204" pitchFamily="34" charset="0"/>
              </a:rPr>
              <a:t>Klinické biomedicínské obory</a:t>
            </a:r>
          </a:p>
          <a:p>
            <a:pPr marL="585788" lvl="1" indent="-357188">
              <a:buClr>
                <a:srgbClr val="002060"/>
              </a:buClr>
            </a:pPr>
            <a:r>
              <a:rPr lang="cs-CZ" altLang="cs-CZ" dirty="0">
                <a:solidFill>
                  <a:srgbClr val="002060"/>
                </a:solidFill>
                <a:cs typeface="Arial" panose="020B0604020202020204" pitchFamily="34" charset="0"/>
              </a:rPr>
              <a:t>stanovení diagnózy a léčba</a:t>
            </a:r>
          </a:p>
          <a:p>
            <a:pPr marL="585788" lvl="1" indent="-357188">
              <a:buClr>
                <a:srgbClr val="002060"/>
              </a:buClr>
            </a:pPr>
            <a:r>
              <a:rPr lang="cs-CZ" altLang="cs-CZ" dirty="0">
                <a:solidFill>
                  <a:srgbClr val="002060"/>
                </a:solidFill>
                <a:cs typeface="Arial" panose="020B0604020202020204" pitchFamily="34" charset="0"/>
              </a:rPr>
              <a:t>uspokojení zdravotních potřeb jednotlivých lidí</a:t>
            </a:r>
          </a:p>
          <a:p>
            <a:pPr marL="357188" indent="-357188">
              <a:buClr>
                <a:srgbClr val="002060"/>
              </a:buClr>
            </a:pPr>
            <a:r>
              <a:rPr lang="cs-CZ" altLang="cs-CZ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Sociomedicínské</a:t>
            </a:r>
            <a:r>
              <a:rPr lang="cs-CZ" altLang="cs-CZ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obory (PUBLIC HEALTH)</a:t>
            </a:r>
          </a:p>
          <a:p>
            <a:pPr marL="585788" lvl="1" indent="-357188">
              <a:buClr>
                <a:srgbClr val="002060"/>
              </a:buClr>
            </a:pPr>
            <a:r>
              <a:rPr lang="cs-CZ" altLang="cs-CZ" dirty="0">
                <a:solidFill>
                  <a:srgbClr val="002060"/>
                </a:solidFill>
                <a:cs typeface="Arial" panose="020B0604020202020204" pitchFamily="34" charset="0"/>
              </a:rPr>
              <a:t>zdravotní problémy humánních skupin a možnosti jejich zvládání</a:t>
            </a:r>
          </a:p>
          <a:p>
            <a:pPr marL="585788" lvl="1" indent="-357188">
              <a:buClr>
                <a:srgbClr val="002060"/>
              </a:buClr>
            </a:pPr>
            <a:r>
              <a:rPr lang="cs-CZ" altLang="cs-CZ" dirty="0">
                <a:solidFill>
                  <a:srgbClr val="002060"/>
                </a:solidFill>
                <a:cs typeface="Arial" panose="020B0604020202020204" pitchFamily="34" charset="0"/>
              </a:rPr>
              <a:t>j</a:t>
            </a:r>
            <a:r>
              <a:rPr lang="cs-CZ" altLang="cs-CZ" dirty="0" smtClean="0">
                <a:solidFill>
                  <a:srgbClr val="002060"/>
                </a:solidFill>
                <a:cs typeface="Arial" panose="020B0604020202020204" pitchFamily="34" charset="0"/>
              </a:rPr>
              <a:t>de </a:t>
            </a:r>
            <a:r>
              <a:rPr lang="cs-CZ" altLang="cs-CZ" dirty="0">
                <a:solidFill>
                  <a:srgbClr val="002060"/>
                </a:solidFill>
                <a:cs typeface="Arial" panose="020B0604020202020204" pitchFamily="34" charset="0"/>
              </a:rPr>
              <a:t>o problémy bio-psycho-sociální, přesahují rámec biomedicínského přístupu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193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1221" y="1296238"/>
            <a:ext cx="10515600" cy="3949526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b="1" dirty="0" smtClean="0">
                <a:solidFill>
                  <a:schemeClr val="bg1"/>
                </a:solidFill>
              </a:rPr>
              <a:t/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/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>
                <a:solidFill>
                  <a:schemeClr val="bg1"/>
                </a:solidFill>
              </a:rPr>
              <a:t/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SVĚTOVÁ ZDRAVOTNICKÁ ORGANIZACE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570" y="1032055"/>
            <a:ext cx="5558902" cy="2223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2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c65b993-2da7-4372-bc51-1a8cbef5ceba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3437</TotalTime>
  <Words>1216</Words>
  <Application>Microsoft Office PowerPoint</Application>
  <PresentationFormat>Širokoúhlá obrazovka</PresentationFormat>
  <Paragraphs>295</Paragraphs>
  <Slides>52</Slides>
  <Notes>12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7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4" baseType="lpstr">
      <vt:lpstr>Arial</vt:lpstr>
      <vt:lpstr>Arial Black</vt:lpstr>
      <vt:lpstr>Calibri</vt:lpstr>
      <vt:lpstr>Times New Roman</vt:lpstr>
      <vt:lpstr>Motiv Office</vt:lpstr>
      <vt:lpstr>1_Výchozí návrh</vt:lpstr>
      <vt:lpstr>Výchozí návrh</vt:lpstr>
      <vt:lpstr>2_Výchozí návrh</vt:lpstr>
      <vt:lpstr>3_Výchozí návrh</vt:lpstr>
      <vt:lpstr>4_Výchozí návrh</vt:lpstr>
      <vt:lpstr>6_Výchozí návrh</vt:lpstr>
      <vt:lpstr>Fotografie</vt:lpstr>
      <vt:lpstr>Prezentace aplikace PowerPoint</vt:lpstr>
      <vt:lpstr>ÚSTAV OCHRANY A PODPORY ZDRAVÍ  Lékařská fakulta MU </vt:lpstr>
      <vt:lpstr>Prezentace aplikace PowerPoint</vt:lpstr>
      <vt:lpstr>VEŘEJNÉ ZDRAVOTNICTVÍ  aneb  „PUBLIC HEALTH“</vt:lpstr>
      <vt:lpstr>PUBLIC HEALTH</vt:lpstr>
      <vt:lpstr>Prezentace aplikace PowerPoint</vt:lpstr>
      <vt:lpstr>Prezentace aplikace PowerPoint</vt:lpstr>
      <vt:lpstr>PUBLIC HEALTH V SOUSTAVĚ LÉKAŘSKÝCH VĚD </vt:lpstr>
      <vt:lpstr>   SVĚTOVÁ ZDRAVOTNICKÁ ORGANIZACE</vt:lpstr>
      <vt:lpstr>Vznik WHO</vt:lpstr>
      <vt:lpstr>Vnitřní organizace WHO</vt:lpstr>
      <vt:lpstr>Základní cíl WHO</vt:lpstr>
      <vt:lpstr>SOCIÁLNÍ LÉKAŘSTVÍ</vt:lpstr>
      <vt:lpstr>Proč SOCIÁLNÍ lékařství?</vt:lpstr>
      <vt:lpstr>Prezentace aplikace PowerPoint</vt:lpstr>
      <vt:lpstr>SOCIÁLNÍ LÉKAŘSTVÍ</vt:lpstr>
      <vt:lpstr>Sociální lékařství</vt:lpstr>
      <vt:lpstr>Sociální lékařství</vt:lpstr>
      <vt:lpstr>Sociální lékařství</vt:lpstr>
      <vt:lpstr>Sociální lékařství</vt:lpstr>
      <vt:lpstr>TŘI ZÁKLADNÍ OTÁZKY SOCIÁLNÍHO LÉKAŘSTVÍ</vt:lpstr>
      <vt:lpstr>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SYSTÉM PÉČE O ZDRAVÍ (Není totéž, co zdravotnictví !!!)</vt:lpstr>
      <vt:lpstr>ZDRAVOTNICTVÍ (Není totéž, co systém péče o zdraví!!!)</vt:lpstr>
      <vt:lpstr>Prezentace aplikace PowerPoint</vt:lpstr>
      <vt:lpstr>Prezentace aplikace PowerPoint</vt:lpstr>
      <vt:lpstr>Prezentace aplikace PowerPoint</vt:lpstr>
      <vt:lpstr>VEŘEJNÉ ZDRAVOTNICTVÍ A HODNOTY</vt:lpstr>
      <vt:lpstr>Prezentace aplikace PowerPoint</vt:lpstr>
      <vt:lpstr>Prezentace aplikace PowerPoint</vt:lpstr>
      <vt:lpstr>INDIVIDUÁLNÍ HODNOTA ZDRAVÍ</vt:lpstr>
      <vt:lpstr>SOCIÁLNÍ HODNOTA ZDRAVÍ</vt:lpstr>
      <vt:lpstr>HODNOCENÍ ZDRAVOTNÍ SITUACE - ZDRAVOTNÍ SITUACE V ČR </vt:lpstr>
      <vt:lpstr>HODNOCENÍ ZDRAVOTNÍ SITUACE </vt:lpstr>
      <vt:lpstr>Prezentace aplikace PowerPoint</vt:lpstr>
      <vt:lpstr>Prezentace aplikace PowerPoint</vt:lpstr>
      <vt:lpstr>Prezentace aplikace PowerPoint</vt:lpstr>
      <vt:lpstr>STŘEDNÍ DÉLKA ŽIVOTA</vt:lpstr>
      <vt:lpstr>Prezentace aplikace PowerPoint</vt:lpstr>
      <vt:lpstr>Prezentace aplikace PowerPoint</vt:lpstr>
      <vt:lpstr>KOUŘENÍ</vt:lpstr>
      <vt:lpstr>DŮSLEDKY KOUŘENÍ</vt:lpstr>
      <vt:lpstr>ALKOHOL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I</dc:title>
  <dc:creator>Pavlína Kaňová</dc:creator>
  <cp:lastModifiedBy>Pavlína Kaňová</cp:lastModifiedBy>
  <cp:revision>114</cp:revision>
  <dcterms:created xsi:type="dcterms:W3CDTF">2016-12-19T07:48:31Z</dcterms:created>
  <dcterms:modified xsi:type="dcterms:W3CDTF">2018-10-08T07:59:00Z</dcterms:modified>
</cp:coreProperties>
</file>