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theme/theme15.xml" ContentType="application/vnd.openxmlformats-officedocument.theme+xml"/>
  <Override PartName="/ppt/slideLayouts/slideLayout2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  <p:sldMasterId id="2147483668" r:id="rId4"/>
    <p:sldMasterId id="2147483672" r:id="rId5"/>
    <p:sldMasterId id="2147483674" r:id="rId6"/>
    <p:sldMasterId id="2147483676" r:id="rId7"/>
    <p:sldMasterId id="2147483678" r:id="rId8"/>
    <p:sldMasterId id="2147483682" r:id="rId9"/>
    <p:sldMasterId id="2147483690" r:id="rId10"/>
    <p:sldMasterId id="2147483696" r:id="rId11"/>
    <p:sldMasterId id="2147483698" r:id="rId12"/>
    <p:sldMasterId id="2147483700" r:id="rId13"/>
    <p:sldMasterId id="2147483702" r:id="rId14"/>
    <p:sldMasterId id="2147483704" r:id="rId15"/>
    <p:sldMasterId id="2147483706" r:id="rId16"/>
  </p:sldMasterIdLst>
  <p:notesMasterIdLst>
    <p:notesMasterId r:id="rId72"/>
  </p:notesMasterIdLst>
  <p:sldIdLst>
    <p:sldId id="256" r:id="rId17"/>
    <p:sldId id="293" r:id="rId18"/>
    <p:sldId id="294" r:id="rId19"/>
    <p:sldId id="295" r:id="rId20"/>
    <p:sldId id="296" r:id="rId21"/>
    <p:sldId id="297" r:id="rId22"/>
    <p:sldId id="299" r:id="rId23"/>
    <p:sldId id="300" r:id="rId24"/>
    <p:sldId id="301" r:id="rId25"/>
    <p:sldId id="302" r:id="rId26"/>
    <p:sldId id="303" r:id="rId27"/>
    <p:sldId id="304" r:id="rId28"/>
    <p:sldId id="306" r:id="rId29"/>
    <p:sldId id="305" r:id="rId30"/>
    <p:sldId id="307" r:id="rId31"/>
    <p:sldId id="317" r:id="rId32"/>
    <p:sldId id="320" r:id="rId33"/>
    <p:sldId id="319" r:id="rId34"/>
    <p:sldId id="325" r:id="rId35"/>
    <p:sldId id="326" r:id="rId36"/>
    <p:sldId id="327" r:id="rId37"/>
    <p:sldId id="328" r:id="rId38"/>
    <p:sldId id="329" r:id="rId39"/>
    <p:sldId id="331" r:id="rId40"/>
    <p:sldId id="332" r:id="rId41"/>
    <p:sldId id="333" r:id="rId42"/>
    <p:sldId id="308" r:id="rId43"/>
    <p:sldId id="309" r:id="rId44"/>
    <p:sldId id="324" r:id="rId45"/>
    <p:sldId id="330" r:id="rId46"/>
    <p:sldId id="310" r:id="rId47"/>
    <p:sldId id="312" r:id="rId48"/>
    <p:sldId id="313" r:id="rId49"/>
    <p:sldId id="321" r:id="rId50"/>
    <p:sldId id="311" r:id="rId51"/>
    <p:sldId id="314" r:id="rId52"/>
    <p:sldId id="322" r:id="rId53"/>
    <p:sldId id="323" r:id="rId54"/>
    <p:sldId id="316" r:id="rId55"/>
    <p:sldId id="318" r:id="rId56"/>
    <p:sldId id="271" r:id="rId57"/>
    <p:sldId id="272" r:id="rId58"/>
    <p:sldId id="292" r:id="rId59"/>
    <p:sldId id="275" r:id="rId60"/>
    <p:sldId id="276" r:id="rId61"/>
    <p:sldId id="277" r:id="rId62"/>
    <p:sldId id="279" r:id="rId63"/>
    <p:sldId id="283" r:id="rId64"/>
    <p:sldId id="286" r:id="rId65"/>
    <p:sldId id="287" r:id="rId66"/>
    <p:sldId id="288" r:id="rId67"/>
    <p:sldId id="289" r:id="rId68"/>
    <p:sldId id="290" r:id="rId69"/>
    <p:sldId id="291" r:id="rId70"/>
    <p:sldId id="267" r:id="rId7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9450"/>
            <a:ext cx="4627563" cy="347027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76738"/>
            <a:ext cx="5016500" cy="4073525"/>
          </a:xfrm>
        </p:spPr>
        <p:txBody>
          <a:bodyPr/>
          <a:lstStyle/>
          <a:p>
            <a:r>
              <a:rPr lang="cs-CZ"/>
              <a:t>40</a:t>
            </a:r>
          </a:p>
          <a:p>
            <a:r>
              <a:rPr lang="cs-CZ"/>
              <a:t>Zadání – u bodu 1 znamená odvozeného že vycházet nejen z analyzovaných dat, ale také z charakteristik jednotlivých veličin</a:t>
            </a:r>
          </a:p>
          <a:p>
            <a:r>
              <a:rPr lang="cs-CZ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9001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46A-61E3-42D5-B227-F637184313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374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46A-61E3-42D5-B227-F637184313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992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84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04DF-672C-49FC-8943-D1A18FAA8F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3E9C-7620-4181-9BF5-809E21BBF41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04DF-672C-49FC-8943-D1A18FAA8F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3E9C-7620-4181-9BF5-809E21BBF41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8" r:id="rId2"/>
    <p:sldLayoutId id="2147483709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List_aplikace_Microsoft_Excel_97_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oleObject" Target="../embeddings/List_aplikace_Microsoft_Excel_97_20031.xls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List_aplikace_Microsoft_Excel_97_20036.xls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List_aplikace_Microsoft_Excel_97_20034.xls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List_aplikace_Microsoft_Excel_97_20035.xls"/><Relationship Id="rId4" Type="http://schemas.openxmlformats.org/officeDocument/2006/relationships/oleObject" Target="../embeddings/List_aplikace_Microsoft_Excel_97_20033.xls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5478" y="1340768"/>
            <a:ext cx="8701970" cy="2381027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txBody>
          <a:bodyPr wrap="square" lIns="36000" tIns="36000" rIns="36000" bIns="3600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endParaRPr lang="cs-CZ" sz="5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Systemic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By </a:t>
            </a:r>
            <a:r>
              <a:rPr lang="cs-CZ" b="1" dirty="0" err="1" smtClean="0">
                <a:solidFill>
                  <a:srgbClr val="FF0000"/>
                </a:solidFill>
              </a:rPr>
              <a:t>hormones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err="1" smtClean="0"/>
              <a:t>Catecholamines</a:t>
            </a:r>
            <a:r>
              <a:rPr lang="cs-CZ" dirty="0" smtClean="0"/>
              <a:t> – </a:t>
            </a:r>
            <a:r>
              <a:rPr lang="cs-CZ" dirty="0" err="1" smtClean="0"/>
              <a:t>epinephrine</a:t>
            </a:r>
            <a:r>
              <a:rPr lang="cs-CZ" dirty="0" smtClean="0"/>
              <a:t>, </a:t>
            </a:r>
            <a:r>
              <a:rPr lang="cs-CZ" dirty="0" err="1" smtClean="0"/>
              <a:t>norepinephrine</a:t>
            </a:r>
            <a:r>
              <a:rPr lang="cs-CZ" dirty="0" smtClean="0"/>
              <a:t>  - </a:t>
            </a:r>
            <a:r>
              <a:rPr lang="cs-CZ" dirty="0" err="1" smtClean="0"/>
              <a:t>effect</a:t>
            </a:r>
            <a:r>
              <a:rPr lang="cs-CZ" dirty="0" smtClean="0"/>
              <a:t> as </a:t>
            </a: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sympathetic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RAAS - stress </a:t>
            </a:r>
            <a:r>
              <a:rPr lang="cs-CZ" dirty="0" err="1" smtClean="0"/>
              <a:t>situation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ADH -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vasoconstriction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Natriuretic</a:t>
            </a:r>
            <a:r>
              <a:rPr lang="cs-CZ" dirty="0" smtClean="0"/>
              <a:t> </a:t>
            </a:r>
            <a:r>
              <a:rPr lang="cs-CZ" dirty="0" err="1" smtClean="0"/>
              <a:t>hormones</a:t>
            </a:r>
            <a:r>
              <a:rPr lang="cs-CZ" dirty="0" smtClean="0"/>
              <a:t> - </a:t>
            </a:r>
            <a:r>
              <a:rPr lang="cs-CZ" dirty="0" err="1" smtClean="0"/>
              <a:t>vasodilatation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681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Neural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regulatory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mechanism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Autonomic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nervous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system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err="1" smtClean="0">
                <a:solidFill>
                  <a:srgbClr val="FF0000"/>
                </a:solidFill>
              </a:rPr>
              <a:t>Sympathetic</a:t>
            </a:r>
            <a:r>
              <a:rPr lang="cs-CZ" b="1" i="1" dirty="0" smtClean="0">
                <a:solidFill>
                  <a:srgbClr val="FF0000"/>
                </a:solidFill>
              </a:rPr>
              <a:t>: </a:t>
            </a:r>
            <a:r>
              <a:rPr lang="cs-CZ" b="1" i="1" dirty="0" err="1" smtClean="0">
                <a:solidFill>
                  <a:srgbClr val="FF0000"/>
                </a:solidFill>
              </a:rPr>
              <a:t>vasoconstriction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000" dirty="0" err="1" smtClean="0"/>
              <a:t>All</a:t>
            </a:r>
            <a:r>
              <a:rPr lang="cs-CZ" sz="3000" dirty="0" smtClean="0"/>
              <a:t> </a:t>
            </a:r>
            <a:r>
              <a:rPr lang="cs-CZ" sz="3000" dirty="0" err="1" smtClean="0"/>
              <a:t>blood</a:t>
            </a:r>
            <a:r>
              <a:rPr lang="cs-CZ" sz="3000" dirty="0" smtClean="0"/>
              <a:t> </a:t>
            </a:r>
            <a:r>
              <a:rPr lang="cs-CZ" sz="3000" dirty="0" err="1" smtClean="0"/>
              <a:t>vessels</a:t>
            </a:r>
            <a:r>
              <a:rPr lang="cs-CZ" sz="3000" dirty="0" smtClean="0"/>
              <a:t> </a:t>
            </a:r>
            <a:r>
              <a:rPr lang="cs-CZ" sz="3000" dirty="0" err="1" smtClean="0"/>
              <a:t>except</a:t>
            </a:r>
            <a:r>
              <a:rPr lang="cs-CZ" sz="3000" dirty="0" smtClean="0"/>
              <a:t> </a:t>
            </a:r>
            <a:r>
              <a:rPr lang="cs-CZ" sz="3000" dirty="0" err="1" smtClean="0"/>
              <a:t>capillaries</a:t>
            </a:r>
            <a:r>
              <a:rPr lang="cs-CZ" sz="3000" dirty="0" smtClean="0"/>
              <a:t> and </a:t>
            </a:r>
            <a:r>
              <a:rPr lang="cs-CZ" sz="3000" dirty="0" err="1" smtClean="0"/>
              <a:t>venules</a:t>
            </a:r>
            <a:r>
              <a:rPr lang="cs-CZ" sz="3000" dirty="0" smtClean="0"/>
              <a:t> </a:t>
            </a:r>
            <a:r>
              <a:rPr lang="cs-CZ" sz="3000" dirty="0" err="1" smtClean="0"/>
              <a:t>contain</a:t>
            </a:r>
            <a:r>
              <a:rPr lang="cs-CZ" sz="3000" dirty="0" smtClean="0"/>
              <a:t> </a:t>
            </a:r>
            <a:r>
              <a:rPr lang="cs-CZ" sz="3000" dirty="0" err="1" smtClean="0"/>
              <a:t>smooth</a:t>
            </a:r>
            <a:r>
              <a:rPr lang="cs-CZ" sz="3000" dirty="0" smtClean="0"/>
              <a:t> </a:t>
            </a:r>
            <a:r>
              <a:rPr lang="cs-CZ" sz="3000" dirty="0" err="1" smtClean="0"/>
              <a:t>muscle</a:t>
            </a:r>
            <a:r>
              <a:rPr lang="cs-CZ" sz="3000" dirty="0" smtClean="0"/>
              <a:t>  and </a:t>
            </a:r>
            <a:r>
              <a:rPr lang="cs-CZ" sz="3000" dirty="0" err="1" smtClean="0"/>
              <a:t>receive</a:t>
            </a:r>
            <a:r>
              <a:rPr lang="cs-CZ" sz="3000" dirty="0" smtClean="0"/>
              <a:t> motor nerve </a:t>
            </a:r>
            <a:r>
              <a:rPr lang="cs-CZ" sz="3000" dirty="0" err="1" smtClean="0"/>
              <a:t>fibers</a:t>
            </a:r>
            <a:r>
              <a:rPr lang="cs-CZ" sz="3000" dirty="0" smtClean="0"/>
              <a:t> </a:t>
            </a:r>
            <a:r>
              <a:rPr lang="cs-CZ" sz="3000" dirty="0" err="1" smtClean="0"/>
              <a:t>from</a:t>
            </a:r>
            <a:r>
              <a:rPr lang="cs-CZ" sz="3000" dirty="0" smtClean="0"/>
              <a:t> </a:t>
            </a:r>
            <a:r>
              <a:rPr lang="cs-CZ" sz="3000" dirty="0" err="1" smtClean="0"/>
              <a:t>sympathetic</a:t>
            </a:r>
            <a:r>
              <a:rPr lang="cs-CZ" sz="3000" dirty="0" smtClean="0"/>
              <a:t> </a:t>
            </a:r>
            <a:r>
              <a:rPr lang="cs-CZ" sz="3000" dirty="0" err="1" smtClean="0"/>
              <a:t>division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ANS (</a:t>
            </a:r>
            <a:r>
              <a:rPr lang="cs-CZ" sz="3000" dirty="0" err="1" smtClean="0"/>
              <a:t>noradrenergic</a:t>
            </a:r>
            <a:r>
              <a:rPr lang="cs-CZ" sz="3000" dirty="0" smtClean="0"/>
              <a:t> </a:t>
            </a:r>
            <a:r>
              <a:rPr lang="cs-CZ" sz="3000" dirty="0" err="1" smtClean="0"/>
              <a:t>fibers</a:t>
            </a:r>
            <a:r>
              <a:rPr lang="cs-CZ" sz="3000" dirty="0" smtClean="0"/>
              <a:t>)</a:t>
            </a:r>
          </a:p>
          <a:p>
            <a:pPr>
              <a:buFontTx/>
              <a:buChar char="-"/>
            </a:pPr>
            <a:r>
              <a:rPr lang="cs-CZ" sz="3000" dirty="0" err="1" smtClean="0"/>
              <a:t>Regulation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tissue</a:t>
            </a:r>
            <a:r>
              <a:rPr lang="cs-CZ" sz="3000" dirty="0" smtClean="0"/>
              <a:t> </a:t>
            </a:r>
            <a:r>
              <a:rPr lang="cs-CZ" sz="3000" dirty="0" err="1" smtClean="0"/>
              <a:t>blood</a:t>
            </a:r>
            <a:r>
              <a:rPr lang="cs-CZ" sz="3000" dirty="0" smtClean="0"/>
              <a:t> </a:t>
            </a:r>
            <a:r>
              <a:rPr lang="cs-CZ" sz="3000" dirty="0" err="1" smtClean="0"/>
              <a:t>flow</a:t>
            </a:r>
            <a:endParaRPr lang="cs-CZ" sz="3000" dirty="0" smtClean="0"/>
          </a:p>
          <a:p>
            <a:pPr>
              <a:buFontTx/>
              <a:buChar char="-"/>
            </a:pPr>
            <a:r>
              <a:rPr lang="cs-CZ" sz="3000" dirty="0" err="1" smtClean="0"/>
              <a:t>Regulation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blood</a:t>
            </a:r>
            <a:r>
              <a:rPr lang="cs-CZ" sz="3000" dirty="0" smtClean="0"/>
              <a:t> </a:t>
            </a:r>
            <a:r>
              <a:rPr lang="cs-CZ" sz="3000" dirty="0" err="1" smtClean="0"/>
              <a:t>pressure</a:t>
            </a:r>
            <a:endParaRPr lang="cs-CZ" sz="3000" dirty="0" smtClean="0"/>
          </a:p>
          <a:p>
            <a:pPr marL="0" indent="0">
              <a:buNone/>
            </a:pPr>
            <a:r>
              <a:rPr lang="cs-CZ" b="1" i="1" dirty="0" err="1" smtClean="0">
                <a:solidFill>
                  <a:srgbClr val="FF0000"/>
                </a:solidFill>
              </a:rPr>
              <a:t>Parasympathetic</a:t>
            </a:r>
            <a:r>
              <a:rPr lang="cs-CZ" b="1" i="1" dirty="0" smtClean="0">
                <a:solidFill>
                  <a:srgbClr val="FF0000"/>
                </a:solidFill>
              </a:rPr>
              <a:t> part: </a:t>
            </a:r>
            <a:r>
              <a:rPr lang="cs-CZ" b="1" i="1" dirty="0" err="1" smtClean="0">
                <a:solidFill>
                  <a:srgbClr val="FF0000"/>
                </a:solidFill>
              </a:rPr>
              <a:t>vasodilatation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sacral</a:t>
            </a:r>
            <a:r>
              <a:rPr lang="cs-CZ" dirty="0" smtClean="0"/>
              <a:t> </a:t>
            </a:r>
            <a:r>
              <a:rPr lang="cs-CZ" dirty="0" err="1" smtClean="0"/>
              <a:t>parasympathetic</a:t>
            </a:r>
            <a:r>
              <a:rPr lang="cs-CZ" dirty="0" smtClean="0"/>
              <a:t> </a:t>
            </a:r>
            <a:r>
              <a:rPr lang="cs-CZ" dirty="0" err="1" smtClean="0"/>
              <a:t>cholinergic</a:t>
            </a:r>
            <a:r>
              <a:rPr lang="cs-CZ" dirty="0" smtClean="0"/>
              <a:t> </a:t>
            </a:r>
            <a:r>
              <a:rPr lang="cs-CZ" dirty="0" err="1" smtClean="0"/>
              <a:t>fibres</a:t>
            </a:r>
            <a:r>
              <a:rPr lang="cs-CZ" dirty="0" smtClean="0"/>
              <a:t> (Ach) </a:t>
            </a:r>
            <a:r>
              <a:rPr lang="cs-CZ" dirty="0" err="1" smtClean="0"/>
              <a:t>inervated</a:t>
            </a:r>
            <a:r>
              <a:rPr lang="cs-CZ" dirty="0" smtClean="0"/>
              <a:t> </a:t>
            </a:r>
            <a:r>
              <a:rPr lang="cs-CZ" dirty="0" err="1" smtClean="0"/>
              <a:t>arteriols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sex </a:t>
            </a:r>
            <a:r>
              <a:rPr lang="cs-CZ" dirty="0" err="1" smtClean="0"/>
              <a:t>organs</a:t>
            </a:r>
            <a:endParaRPr lang="cs-CZ" dirty="0" smtClean="0"/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regulation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heart</a:t>
            </a:r>
            <a:r>
              <a:rPr lang="cs-CZ" b="1" i="1" dirty="0" smtClean="0"/>
              <a:t>:</a:t>
            </a:r>
            <a:endParaRPr lang="cs-CZ" dirty="0" smtClean="0"/>
          </a:p>
          <a:p>
            <a:pPr lvl="1"/>
            <a:r>
              <a:rPr lang="cs-CZ" dirty="0" smtClean="0"/>
              <a:t>Rami </a:t>
            </a:r>
            <a:r>
              <a:rPr lang="cs-CZ" dirty="0" err="1" smtClean="0"/>
              <a:t>cardiaci</a:t>
            </a:r>
            <a:r>
              <a:rPr lang="cs-CZ" dirty="0" smtClean="0"/>
              <a:t> n. </a:t>
            </a:r>
            <a:r>
              <a:rPr lang="cs-CZ" dirty="0" err="1" smtClean="0"/>
              <a:t>vagi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2"/>
                </a:solidFill>
              </a:rPr>
              <a:t>Cardiac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decelerator</a:t>
            </a:r>
            <a:r>
              <a:rPr lang="cs-CZ" b="1" dirty="0" smtClean="0">
                <a:solidFill>
                  <a:schemeClr val="tx2"/>
                </a:solidFill>
              </a:rPr>
              <a:t> center  - </a:t>
            </a:r>
            <a:r>
              <a:rPr lang="cs-CZ" dirty="0" smtClean="0"/>
              <a:t>medula </a:t>
            </a:r>
            <a:r>
              <a:rPr lang="cs-CZ" dirty="0" err="1" smtClean="0"/>
              <a:t>oblongata</a:t>
            </a:r>
            <a:r>
              <a:rPr lang="cs-CZ" dirty="0" smtClean="0"/>
              <a:t> (</a:t>
            </a:r>
            <a:r>
              <a:rPr lang="cs-CZ" dirty="0" err="1" smtClean="0"/>
              <a:t>ncl.dorsalis</a:t>
            </a:r>
            <a:r>
              <a:rPr lang="cs-CZ" dirty="0" smtClean="0"/>
              <a:t>, 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ambiguus</a:t>
            </a:r>
            <a:r>
              <a:rPr lang="cs-CZ" dirty="0" smtClean="0"/>
              <a:t>) – </a:t>
            </a:r>
            <a:r>
              <a:rPr lang="cs-CZ" dirty="0" err="1" smtClean="0"/>
              <a:t>parasympathetic</a:t>
            </a:r>
            <a:r>
              <a:rPr lang="cs-CZ" dirty="0" smtClean="0"/>
              <a:t> </a:t>
            </a:r>
            <a:r>
              <a:rPr lang="cs-CZ" dirty="0" err="1" smtClean="0"/>
              <a:t>fibres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nervus</a:t>
            </a:r>
            <a:r>
              <a:rPr lang="cs-CZ" dirty="0" smtClean="0"/>
              <a:t> vagus</a:t>
            </a:r>
          </a:p>
          <a:p>
            <a:pPr marL="0" indent="0">
              <a:buNone/>
            </a:pPr>
            <a:r>
              <a:rPr lang="cs-CZ" dirty="0" smtClean="0"/>
              <a:t>	:  </a:t>
            </a:r>
            <a:r>
              <a:rPr lang="cs-CZ" dirty="0" err="1" smtClean="0"/>
              <a:t>vagal</a:t>
            </a:r>
            <a:r>
              <a:rPr lang="cs-CZ" dirty="0" smtClean="0"/>
              <a:t> tone (</a:t>
            </a:r>
            <a:r>
              <a:rPr lang="cs-CZ" dirty="0" err="1" smtClean="0"/>
              <a:t>tonic</a:t>
            </a:r>
            <a:r>
              <a:rPr lang="cs-CZ" dirty="0" smtClean="0"/>
              <a:t> </a:t>
            </a:r>
            <a:r>
              <a:rPr lang="cs-CZ" dirty="0" err="1" smtClean="0"/>
              <a:t>vagal</a:t>
            </a:r>
            <a:r>
              <a:rPr lang="cs-CZ" dirty="0" smtClean="0"/>
              <a:t> </a:t>
            </a:r>
            <a:r>
              <a:rPr lang="cs-CZ" dirty="0" err="1" smtClean="0"/>
              <a:t>discharge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Negative </a:t>
            </a:r>
            <a:r>
              <a:rPr lang="cs-CZ" dirty="0" err="1" smtClean="0"/>
              <a:t>chronotropic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(on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Negative </a:t>
            </a:r>
            <a:r>
              <a:rPr lang="cs-CZ" dirty="0" err="1" smtClean="0"/>
              <a:t>inotropic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(on </a:t>
            </a:r>
            <a:r>
              <a:rPr lang="cs-CZ" dirty="0" err="1" smtClean="0"/>
              <a:t>contractility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Negative </a:t>
            </a:r>
            <a:r>
              <a:rPr lang="cs-CZ" dirty="0" err="1" smtClean="0"/>
              <a:t>dromotropic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(on </a:t>
            </a:r>
            <a:r>
              <a:rPr lang="cs-CZ" dirty="0" err="1" smtClean="0"/>
              <a:t>conductive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3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regulation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heart</a:t>
            </a:r>
            <a:r>
              <a:rPr lang="cs-CZ" b="1" i="1" dirty="0" smtClean="0"/>
              <a:t>:</a:t>
            </a:r>
            <a:endParaRPr lang="cs-CZ" dirty="0" smtClean="0"/>
          </a:p>
          <a:p>
            <a:pPr lvl="1"/>
            <a:r>
              <a:rPr lang="cs-CZ" dirty="0" smtClean="0"/>
              <a:t>  </a:t>
            </a: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cardiaci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2"/>
                </a:solidFill>
              </a:rPr>
              <a:t>Cardiac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accelerator</a:t>
            </a:r>
            <a:r>
              <a:rPr lang="cs-CZ" b="1" dirty="0" smtClean="0">
                <a:solidFill>
                  <a:schemeClr val="tx2"/>
                </a:solidFill>
              </a:rPr>
              <a:t> center </a:t>
            </a:r>
            <a:r>
              <a:rPr lang="cs-CZ" dirty="0" smtClean="0"/>
              <a:t>– </a:t>
            </a:r>
            <a:r>
              <a:rPr lang="cs-CZ" dirty="0" err="1" smtClean="0"/>
              <a:t>spinal</a:t>
            </a:r>
            <a:r>
              <a:rPr lang="cs-CZ" dirty="0" smtClean="0"/>
              <a:t> </a:t>
            </a:r>
            <a:r>
              <a:rPr lang="cs-CZ" dirty="0" err="1" smtClean="0"/>
              <a:t>cord</a:t>
            </a:r>
            <a:r>
              <a:rPr lang="cs-CZ" dirty="0" smtClean="0"/>
              <a:t>, </a:t>
            </a:r>
            <a:r>
              <a:rPr lang="cs-CZ" dirty="0" err="1" smtClean="0"/>
              <a:t>sympathetic</a:t>
            </a:r>
            <a:r>
              <a:rPr lang="cs-CZ" dirty="0" smtClean="0"/>
              <a:t> ganglia – </a:t>
            </a:r>
            <a:r>
              <a:rPr lang="cs-CZ" dirty="0" err="1" smtClean="0"/>
              <a:t>sympathetic</a:t>
            </a:r>
            <a:r>
              <a:rPr lang="cs-CZ" dirty="0" smtClean="0"/>
              <a:t> NS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Positive </a:t>
            </a:r>
            <a:r>
              <a:rPr lang="cs-CZ" dirty="0" err="1"/>
              <a:t>chronotropic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Positive </a:t>
            </a:r>
            <a:r>
              <a:rPr lang="cs-CZ" dirty="0" err="1"/>
              <a:t>inotropic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contractility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Positive </a:t>
            </a:r>
            <a:r>
              <a:rPr lang="cs-CZ" dirty="0" err="1"/>
              <a:t>dromotropic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conductive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3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err="1" smtClean="0"/>
              <a:t>Vasomotor</a:t>
            </a:r>
            <a:r>
              <a:rPr lang="cs-CZ" b="1" i="1" dirty="0" smtClean="0"/>
              <a:t> centre </a:t>
            </a:r>
            <a:r>
              <a:rPr lang="cs-CZ" dirty="0" smtClean="0"/>
              <a:t>(</a:t>
            </a:r>
            <a:r>
              <a:rPr lang="cs-CZ" dirty="0" err="1" smtClean="0"/>
              <a:t>regulation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Medula </a:t>
            </a:r>
            <a:r>
              <a:rPr lang="cs-CZ" dirty="0" err="1" smtClean="0"/>
              <a:t>oblongata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smtClean="0"/>
              <a:t> </a:t>
            </a:r>
            <a:r>
              <a:rPr lang="cs-CZ" i="1" dirty="0" err="1" smtClean="0"/>
              <a:t>presoric</a:t>
            </a:r>
            <a:r>
              <a:rPr lang="cs-CZ" i="1" dirty="0" smtClean="0"/>
              <a:t> area</a:t>
            </a:r>
            <a:r>
              <a:rPr lang="cs-CZ" dirty="0" smtClean="0"/>
              <a:t> (</a:t>
            </a:r>
            <a:r>
              <a:rPr lang="cs-CZ" dirty="0" err="1" smtClean="0"/>
              <a:t>rostral</a:t>
            </a:r>
            <a:r>
              <a:rPr lang="cs-CZ" dirty="0" smtClean="0"/>
              <a:t> and </a:t>
            </a:r>
            <a:r>
              <a:rPr lang="cs-CZ" dirty="0" err="1" smtClean="0"/>
              <a:t>lateral</a:t>
            </a:r>
            <a:r>
              <a:rPr lang="cs-CZ" dirty="0" smtClean="0"/>
              <a:t> part –</a:t>
            </a:r>
            <a:r>
              <a:rPr lang="cs-CZ" dirty="0" err="1" smtClean="0"/>
              <a:t>vasoconstriction</a:t>
            </a:r>
            <a:r>
              <a:rPr lang="cs-CZ" dirty="0" smtClean="0"/>
              <a:t> –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err="1" smtClean="0"/>
              <a:t>depresoric</a:t>
            </a:r>
            <a:r>
              <a:rPr lang="cs-CZ" i="1" dirty="0" smtClean="0"/>
              <a:t> area</a:t>
            </a:r>
            <a:r>
              <a:rPr lang="cs-CZ" dirty="0" smtClean="0"/>
              <a:t> (</a:t>
            </a:r>
            <a:r>
              <a:rPr lang="cs-CZ" dirty="0" err="1" smtClean="0"/>
              <a:t>medio-caudalis</a:t>
            </a:r>
            <a:r>
              <a:rPr lang="cs-CZ" dirty="0" smtClean="0"/>
              <a:t> part – </a:t>
            </a:r>
            <a:r>
              <a:rPr lang="cs-CZ" dirty="0" err="1" smtClean="0"/>
              <a:t>vasodilatation</a:t>
            </a:r>
            <a:r>
              <a:rPr lang="cs-CZ" dirty="0" smtClean="0"/>
              <a:t>, </a:t>
            </a:r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Influence by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nervous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cerebral</a:t>
            </a:r>
            <a:r>
              <a:rPr lang="cs-CZ" dirty="0" smtClean="0"/>
              <a:t> </a:t>
            </a:r>
            <a:r>
              <a:rPr lang="cs-CZ" dirty="0" err="1" smtClean="0"/>
              <a:t>cortex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limbic</a:t>
            </a:r>
            <a:r>
              <a:rPr lang="cs-CZ" dirty="0" smtClean="0"/>
              <a:t> </a:t>
            </a:r>
            <a:r>
              <a:rPr lang="cs-CZ" dirty="0" err="1" smtClean="0"/>
              <a:t>cortex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hypothalamus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2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693775"/>
            <a:ext cx="7886700" cy="379619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cs-CZ" b="1" dirty="0" err="1">
                <a:solidFill>
                  <a:srgbClr val="FF0000"/>
                </a:solidFill>
              </a:rPr>
              <a:t>Blood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pressure</a:t>
            </a:r>
            <a:r>
              <a:rPr lang="cs-CZ" b="1" dirty="0">
                <a:solidFill>
                  <a:srgbClr val="FF0000"/>
                </a:solidFill>
              </a:rPr>
              <a:t> (BP) – </a:t>
            </a:r>
            <a:r>
              <a:rPr lang="cs-CZ" b="1" dirty="0" err="1">
                <a:solidFill>
                  <a:srgbClr val="FF0000"/>
                </a:solidFill>
              </a:rPr>
              <a:t>pressure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blood</a:t>
            </a:r>
            <a:r>
              <a:rPr lang="cs-CZ" b="1" dirty="0">
                <a:solidFill>
                  <a:srgbClr val="FF0000"/>
                </a:solidFill>
              </a:rPr>
              <a:t> to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wall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vessels</a:t>
            </a:r>
            <a:endParaRPr lang="cs-CZ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b="1" dirty="0" err="1">
                <a:solidFill>
                  <a:srgbClr val="FF0000"/>
                </a:solidFill>
              </a:rPr>
              <a:t>Systolic</a:t>
            </a:r>
            <a:r>
              <a:rPr lang="cs-CZ" b="1" dirty="0">
                <a:solidFill>
                  <a:srgbClr val="FF0000"/>
                </a:solidFill>
              </a:rPr>
              <a:t> BP, </a:t>
            </a:r>
            <a:r>
              <a:rPr lang="cs-CZ" b="1" dirty="0" err="1">
                <a:solidFill>
                  <a:srgbClr val="FF0000"/>
                </a:solidFill>
              </a:rPr>
              <a:t>diastolic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sz="1800" b="1" dirty="0">
                <a:solidFill>
                  <a:srgbClr val="FF0000"/>
                </a:solidFill>
              </a:rPr>
              <a:t>BP, pulse </a:t>
            </a:r>
            <a:r>
              <a:rPr lang="cs-CZ" sz="1800" b="1" dirty="0" err="1">
                <a:solidFill>
                  <a:srgbClr val="FF0000"/>
                </a:solidFill>
              </a:rPr>
              <a:t>pressure</a:t>
            </a:r>
            <a:r>
              <a:rPr lang="cs-CZ" sz="1800" b="1" dirty="0">
                <a:solidFill>
                  <a:srgbClr val="FF0000"/>
                </a:solidFill>
              </a:rPr>
              <a:t>, </a:t>
            </a:r>
            <a:r>
              <a:rPr lang="cs-CZ" sz="1800" b="1" dirty="0" err="1">
                <a:solidFill>
                  <a:srgbClr val="FF0000"/>
                </a:solidFill>
              </a:rPr>
              <a:t>mean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arterial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pressure</a:t>
            </a:r>
            <a:r>
              <a:rPr lang="cs-CZ" sz="1800" b="1" dirty="0">
                <a:solidFill>
                  <a:srgbClr val="FF0000"/>
                </a:solidFill>
              </a:rPr>
              <a:t> (MAP)</a:t>
            </a:r>
          </a:p>
          <a:p>
            <a:pPr eaLnBrk="1" hangingPunct="1">
              <a:buFontTx/>
              <a:buNone/>
              <a:defRPr/>
            </a:pP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BP = CO x R</a:t>
            </a:r>
            <a:r>
              <a:rPr lang="cs-CZ" b="1" dirty="0">
                <a:solidFill>
                  <a:srgbClr val="FF0000"/>
                </a:solidFill>
              </a:rPr>
              <a:t>      CO – </a:t>
            </a:r>
            <a:r>
              <a:rPr lang="cs-CZ" b="1" dirty="0" err="1">
                <a:solidFill>
                  <a:srgbClr val="FF0000"/>
                </a:solidFill>
              </a:rPr>
              <a:t>cardiac</a:t>
            </a:r>
            <a:r>
              <a:rPr lang="cs-CZ" b="1" dirty="0">
                <a:solidFill>
                  <a:srgbClr val="FF0000"/>
                </a:solidFill>
              </a:rPr>
              <a:t> output, R – </a:t>
            </a:r>
            <a:r>
              <a:rPr lang="cs-CZ" b="1" dirty="0" err="1">
                <a:solidFill>
                  <a:srgbClr val="FF0000"/>
                </a:solidFill>
              </a:rPr>
              <a:t>resistance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 = SV x HR</a:t>
            </a:r>
            <a:r>
              <a:rPr lang="cs-CZ" b="1" dirty="0">
                <a:solidFill>
                  <a:srgbClr val="FF0000"/>
                </a:solidFill>
              </a:rPr>
              <a:t>    SV – </a:t>
            </a:r>
            <a:r>
              <a:rPr lang="cs-CZ" b="1" dirty="0" err="1">
                <a:solidFill>
                  <a:srgbClr val="FF0000"/>
                </a:solidFill>
              </a:rPr>
              <a:t>stroke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volume</a:t>
            </a:r>
            <a:r>
              <a:rPr lang="cs-CZ" b="1" dirty="0">
                <a:solidFill>
                  <a:srgbClr val="FF0000"/>
                </a:solidFill>
              </a:rPr>
              <a:t>, HR – </a:t>
            </a:r>
            <a:r>
              <a:rPr lang="cs-CZ" b="1" dirty="0" err="1">
                <a:solidFill>
                  <a:srgbClr val="FF0000"/>
                </a:solidFill>
              </a:rPr>
              <a:t>heart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rate</a:t>
            </a:r>
            <a:endParaRPr lang="cs-CZ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1800" b="1" dirty="0">
                <a:solidFill>
                  <a:schemeClr val="accent2"/>
                </a:solidFill>
              </a:rPr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2867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738" y="980728"/>
            <a:ext cx="6902524" cy="47505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</a:t>
            </a: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BP </a:t>
            </a:r>
            <a:r>
              <a:rPr lang="cs-CZ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values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according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cs-CZ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office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BP</a:t>
            </a:r>
            <a:endParaRPr lang="cs-CZ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8981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443285"/>
              </p:ext>
            </p:extLst>
          </p:nvPr>
        </p:nvGraphicFramePr>
        <p:xfrm>
          <a:off x="1485900" y="1646635"/>
          <a:ext cx="6172200" cy="4493754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Systolic BP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Diastolic BP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(mmHg)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(mmHg)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optimal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80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120 – 129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80 –  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high normal pressure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130 – 139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85 –  89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mild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grade 1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140 – 159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90 –  99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moderate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-grade 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160 – 179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 – 109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– severe – grade 3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180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Isolated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systolic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140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2627784" y="6309320"/>
            <a:ext cx="367600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According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Guidelines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ESC/ESH 2018</a:t>
            </a:r>
            <a:r>
              <a:rPr lang="cs-CZ" sz="1350" dirty="0" smtClean="0">
                <a:latin typeface="Arial" charset="0"/>
              </a:rPr>
              <a:t> </a:t>
            </a:r>
            <a:endParaRPr lang="cs-CZ" sz="1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74291"/>
            <a:ext cx="7886700" cy="421568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latin typeface="AdvP3E7259"/>
              </a:rPr>
              <a:t>Definitions of hypertension according to</a:t>
            </a:r>
          </a:p>
          <a:p>
            <a:pPr marL="0" indent="0">
              <a:buNone/>
            </a:pPr>
            <a:r>
              <a:rPr lang="en-US" sz="2400" dirty="0">
                <a:latin typeface="AdvP3E7259"/>
              </a:rPr>
              <a:t>office, ambulatory, and home blood pressure levels</a:t>
            </a:r>
          </a:p>
          <a:p>
            <a:r>
              <a:rPr lang="cs-CZ" dirty="0" err="1">
                <a:latin typeface="AdvP3E7259"/>
              </a:rPr>
              <a:t>Category</a:t>
            </a:r>
            <a:r>
              <a:rPr lang="cs-CZ" dirty="0">
                <a:latin typeface="AdvP3E7259"/>
              </a:rPr>
              <a:t> </a:t>
            </a:r>
            <a:r>
              <a:rPr lang="cs-CZ" dirty="0" smtClean="0">
                <a:latin typeface="AdvP3E7259"/>
              </a:rPr>
              <a:t>SBP(</a:t>
            </a:r>
            <a:r>
              <a:rPr lang="cs-CZ" dirty="0" err="1" smtClean="0">
                <a:latin typeface="AdvP3E7259"/>
              </a:rPr>
              <a:t>mmHg</a:t>
            </a:r>
            <a:r>
              <a:rPr lang="cs-CZ" dirty="0" smtClean="0">
                <a:latin typeface="AdvP3E7259"/>
              </a:rPr>
              <a:t>)      DBP(</a:t>
            </a:r>
            <a:r>
              <a:rPr lang="cs-CZ" dirty="0" err="1" smtClean="0">
                <a:latin typeface="AdvP3E7259"/>
              </a:rPr>
              <a:t>mmHg</a:t>
            </a:r>
            <a:r>
              <a:rPr lang="cs-CZ" dirty="0">
                <a:latin typeface="AdvP3E7259"/>
              </a:rPr>
              <a:t>)</a:t>
            </a:r>
          </a:p>
          <a:p>
            <a:r>
              <a:rPr lang="en-US" dirty="0">
                <a:latin typeface="AdvOTb7819099"/>
              </a:rPr>
              <a:t>Office </a:t>
            </a:r>
            <a:r>
              <a:rPr lang="en-US" dirty="0" err="1">
                <a:latin typeface="AdvOTb7819099"/>
              </a:rPr>
              <a:t>BP</a:t>
            </a:r>
            <a:r>
              <a:rPr lang="en-US" sz="600" dirty="0" err="1">
                <a:latin typeface="AdvOTb7819099"/>
              </a:rPr>
              <a:t>a</a:t>
            </a:r>
            <a:r>
              <a:rPr lang="en-US" sz="600" dirty="0">
                <a:latin typeface="AdvOTb7819099"/>
              </a:rPr>
              <a:t> </a:t>
            </a:r>
            <a:r>
              <a:rPr lang="en-US" dirty="0">
                <a:latin typeface="AdvOTb7819099"/>
              </a:rPr>
              <a:t>&gt;_140 </a:t>
            </a:r>
            <a:r>
              <a:rPr lang="cs-CZ" dirty="0" smtClean="0">
                <a:latin typeface="AdvOTb7819099"/>
              </a:rPr>
              <a:t>     </a:t>
            </a:r>
            <a:r>
              <a:rPr lang="en-US" dirty="0" smtClean="0">
                <a:latin typeface="AdvOTb7819099"/>
              </a:rPr>
              <a:t>and/or </a:t>
            </a:r>
            <a:r>
              <a:rPr lang="en-US" dirty="0">
                <a:latin typeface="AdvOTb7819099"/>
              </a:rPr>
              <a:t>&gt;_90</a:t>
            </a:r>
          </a:p>
          <a:p>
            <a:r>
              <a:rPr lang="cs-CZ" dirty="0" err="1">
                <a:latin typeface="AdvOTb7819099"/>
              </a:rPr>
              <a:t>Ambulatory</a:t>
            </a:r>
            <a:r>
              <a:rPr lang="cs-CZ" dirty="0">
                <a:latin typeface="AdvOTb7819099"/>
              </a:rPr>
              <a:t> BP</a:t>
            </a:r>
          </a:p>
          <a:p>
            <a:pPr marL="0" indent="0">
              <a:buNone/>
            </a:pP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Daytime </a:t>
            </a:r>
            <a:r>
              <a:rPr lang="en-US" dirty="0">
                <a:latin typeface="AdvOTb7819099"/>
              </a:rPr>
              <a:t>(or awake) mean &gt;_135 and/or &gt;_85</a:t>
            </a:r>
          </a:p>
          <a:p>
            <a:pPr marL="0" indent="0">
              <a:buNone/>
            </a:pP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Night-time </a:t>
            </a:r>
            <a:r>
              <a:rPr lang="en-US" dirty="0">
                <a:latin typeface="AdvOTb7819099"/>
              </a:rPr>
              <a:t>(or asleep) mean &gt;_120 and/or &gt;_70</a:t>
            </a:r>
          </a:p>
          <a:p>
            <a:pPr marL="0" indent="0">
              <a:buNone/>
            </a:pP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24 </a:t>
            </a:r>
            <a:r>
              <a:rPr lang="en-US" dirty="0">
                <a:latin typeface="AdvOTb7819099"/>
              </a:rPr>
              <a:t>h mean &gt;_130 and/or &gt;_80</a:t>
            </a:r>
          </a:p>
          <a:p>
            <a:r>
              <a:rPr lang="en-US" dirty="0">
                <a:latin typeface="AdvOTb7819099"/>
              </a:rPr>
              <a:t>Home BP mean &gt;_135 and/or &gt;_</a:t>
            </a:r>
            <a:r>
              <a:rPr lang="en-US" dirty="0" smtClean="0">
                <a:latin typeface="AdvOTb7819099"/>
              </a:rPr>
              <a:t>85</a:t>
            </a:r>
            <a:endParaRPr lang="cs-CZ" dirty="0" smtClean="0">
              <a:latin typeface="AdvOTb7819099"/>
            </a:endParaRPr>
          </a:p>
          <a:p>
            <a:endParaRPr lang="en-US" dirty="0">
              <a:latin typeface="AdvOTb7819099"/>
            </a:endParaRPr>
          </a:p>
          <a:p>
            <a:r>
              <a:rPr lang="en-US" sz="1500" dirty="0">
                <a:latin typeface="AdvOTb7819099"/>
              </a:rPr>
              <a:t>BP = blood pressure; DBP = diastolic blood pressure; SBP = systolic blood</a:t>
            </a:r>
          </a:p>
          <a:p>
            <a:r>
              <a:rPr lang="cs-CZ" sz="1500" dirty="0" err="1">
                <a:latin typeface="AdvOTb7819099"/>
              </a:rPr>
              <a:t>pressure</a:t>
            </a:r>
            <a:r>
              <a:rPr lang="cs-CZ" sz="1500" dirty="0">
                <a:latin typeface="AdvOTb7819099"/>
              </a:rPr>
              <a:t>.</a:t>
            </a:r>
          </a:p>
          <a:p>
            <a:r>
              <a:rPr lang="en-US" sz="1500" dirty="0" err="1">
                <a:latin typeface="AdvOTb7819099"/>
              </a:rPr>
              <a:t>aRefers</a:t>
            </a:r>
            <a:r>
              <a:rPr lang="en-US" sz="1500" dirty="0">
                <a:latin typeface="AdvOTb7819099"/>
              </a:rPr>
              <a:t> to conventional office BP rather than unattended office BP.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719888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BLOOD PRESSURE MEASUREMENT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 invasive method</a:t>
            </a:r>
          </a:p>
          <a:p>
            <a:pPr lvl="1" eaLnBrk="1" hangingPunct="1">
              <a:defRPr/>
            </a:pPr>
            <a:r>
              <a:rPr lang="cs-CZ" smtClean="0">
                <a:solidFill>
                  <a:schemeClr val="accent2"/>
                </a:solidFill>
              </a:rPr>
              <a:t>1726 Stephan Hales – horse</a:t>
            </a:r>
          </a:p>
          <a:p>
            <a:pPr lvl="1" eaLnBrk="1" hangingPunct="1">
              <a:defRPr/>
            </a:pPr>
            <a:r>
              <a:rPr lang="cs-CZ" smtClean="0">
                <a:solidFill>
                  <a:schemeClr val="accent2"/>
                </a:solidFill>
              </a:rPr>
              <a:t>Today – during catetrisation</a:t>
            </a:r>
          </a:p>
          <a:p>
            <a:pPr lvl="1" eaLnBrk="1" hangingPunct="1">
              <a:defRPr/>
            </a:pPr>
            <a:endParaRPr lang="cs-CZ" smtClean="0">
              <a:solidFill>
                <a:schemeClr val="accent2"/>
              </a:solidFill>
            </a:endParaRPr>
          </a:p>
          <a:p>
            <a:pPr lvl="1" eaLnBrk="1" hangingPunct="1">
              <a:buFontTx/>
              <a:buChar char="•"/>
              <a:defRPr/>
            </a:pPr>
            <a:r>
              <a:rPr lang="cs-CZ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non-invasive measurement</a:t>
            </a:r>
          </a:p>
          <a:p>
            <a:pPr lvl="1" eaLnBrk="1" hangingPunct="1">
              <a:buFontTx/>
              <a:buChar char="-"/>
              <a:defRPr/>
            </a:pPr>
            <a:r>
              <a:rPr lang="cs-CZ" smtClean="0">
                <a:solidFill>
                  <a:schemeClr val="accent2"/>
                </a:solidFill>
              </a:rPr>
              <a:t>palpation method</a:t>
            </a:r>
          </a:p>
          <a:p>
            <a:pPr lvl="1" eaLnBrk="1" hangingPunct="1">
              <a:buFontTx/>
              <a:buChar char="-"/>
              <a:defRPr/>
            </a:pPr>
            <a:r>
              <a:rPr lang="cs-CZ" smtClean="0">
                <a:solidFill>
                  <a:schemeClr val="accent2"/>
                </a:solidFill>
              </a:rPr>
              <a:t>Auscultation method</a:t>
            </a:r>
          </a:p>
          <a:p>
            <a:pPr lvl="1" eaLnBrk="1" hangingPunct="1">
              <a:buFontTx/>
              <a:buChar char="-"/>
              <a:defRPr/>
            </a:pPr>
            <a:r>
              <a:rPr lang="cs-CZ" smtClean="0">
                <a:solidFill>
                  <a:schemeClr val="accent2"/>
                </a:solidFill>
              </a:rPr>
              <a:t>Oscilometric method</a:t>
            </a:r>
          </a:p>
          <a:p>
            <a:pPr lvl="1" eaLnBrk="1" hangingPunct="1">
              <a:defRPr/>
            </a:pPr>
            <a:endParaRPr lang="cs-CZ" smtClean="0">
              <a:solidFill>
                <a:schemeClr val="accent2"/>
              </a:solidFill>
            </a:endParaRPr>
          </a:p>
          <a:p>
            <a:pPr lvl="1" eaLnBrk="1" hangingPunct="1">
              <a:buFontTx/>
              <a:buNone/>
              <a:defRPr/>
            </a:pPr>
            <a:endParaRPr lang="cs-CZ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2252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rmAutofit/>
          </a:bodyPr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general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view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744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 basic </a:t>
            </a:r>
            <a:r>
              <a:rPr lang="cs-CZ" dirty="0" err="1" smtClean="0"/>
              <a:t>types</a:t>
            </a:r>
            <a:r>
              <a:rPr lang="cs-CZ" dirty="0" smtClean="0"/>
              <a:t>: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 smtClean="0"/>
              <a:t>Nervous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 smtClean="0"/>
              <a:t>Humoral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Feedback </a:t>
            </a:r>
            <a:r>
              <a:rPr lang="cs-CZ" dirty="0" err="1" smtClean="0"/>
              <a:t>control</a:t>
            </a:r>
            <a:r>
              <a:rPr lang="cs-CZ" dirty="0" smtClean="0"/>
              <a:t>  -   negative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dirty="0" smtClean="0"/>
              <a:t>                                -    positive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cs-CZ" dirty="0"/>
          </a:p>
          <a:p>
            <a:pPr marL="914400" lvl="2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autoregulation</a:t>
            </a:r>
            <a:r>
              <a:rPr lang="cs-CZ" dirty="0" smtClean="0"/>
              <a:t> –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–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2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ja2\Dokumenty\DEMONSTRACE\krevní tlak u koně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486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636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00313"/>
            <a:ext cx="42481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7573"/>
          <a:stretch>
            <a:fillRect/>
          </a:stretch>
        </p:blipFill>
        <p:spPr bwMode="auto">
          <a:xfrm>
            <a:off x="6446838" y="1519238"/>
            <a:ext cx="264477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12700"/>
            <a:ext cx="27860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5"/>
          <p:cNvSpPr txBox="1">
            <a:spLocks noChangeArrowheads="1"/>
          </p:cNvSpPr>
          <p:nvPr/>
        </p:nvSpPr>
        <p:spPr bwMode="auto">
          <a:xfrm>
            <a:off x="107950" y="908050"/>
            <a:ext cx="41830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An Austrian physician</a:t>
            </a:r>
          </a:p>
          <a:p>
            <a:pPr eaLnBrk="1" hangingPunct="1"/>
            <a:r>
              <a:rPr lang="cs-CZ" altLang="cs-CZ" sz="2400" b="1">
                <a:solidFill>
                  <a:srgbClr val="7030A0"/>
                </a:solidFill>
              </a:rPr>
              <a:t>Von Basch</a:t>
            </a:r>
          </a:p>
          <a:p>
            <a:pPr eaLnBrk="1" hangingPunct="1"/>
            <a:r>
              <a:rPr lang="cs-CZ" altLang="cs-CZ" sz="2400"/>
              <a:t> „aneroid sfygmomanometr“</a:t>
            </a:r>
          </a:p>
          <a:p>
            <a:pPr eaLnBrk="1" hangingPunct="1"/>
            <a:r>
              <a:rPr lang="cs-CZ" altLang="cs-CZ" sz="2400"/>
              <a:t>Balloon  in the wrist</a:t>
            </a:r>
          </a:p>
          <a:p>
            <a:pPr eaLnBrk="1" hangingPunct="1"/>
            <a:r>
              <a:rPr lang="cs-CZ" altLang="cs-CZ" sz="2400"/>
              <a:t>1876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sz="2400"/>
              <a:t>Italian physician</a:t>
            </a:r>
          </a:p>
          <a:p>
            <a:pPr eaLnBrk="1" hangingPunct="1"/>
            <a:r>
              <a:rPr lang="cs-CZ" altLang="cs-CZ" sz="2400" b="1">
                <a:solidFill>
                  <a:srgbClr val="7030A0"/>
                </a:solidFill>
              </a:rPr>
              <a:t>Riva Rocci</a:t>
            </a:r>
          </a:p>
          <a:p>
            <a:pPr eaLnBrk="1" hangingPunct="1"/>
            <a:r>
              <a:rPr lang="cs-CZ" altLang="cs-CZ" sz="2400"/>
              <a:t>„mercury sfygmomanometr“</a:t>
            </a:r>
          </a:p>
          <a:p>
            <a:pPr eaLnBrk="1" hangingPunct="1"/>
            <a:r>
              <a:rPr lang="cs-CZ" altLang="cs-CZ" sz="2400"/>
              <a:t>The cuff on the arm </a:t>
            </a:r>
          </a:p>
          <a:p>
            <a:pPr eaLnBrk="1" hangingPunct="1"/>
            <a:r>
              <a:rPr lang="cs-CZ" altLang="cs-CZ" sz="2400"/>
              <a:t>1896</a:t>
            </a:r>
          </a:p>
        </p:txBody>
      </p:sp>
      <p:sp>
        <p:nvSpPr>
          <p:cNvPr id="10246" name="TextovéPole 6"/>
          <p:cNvSpPr txBox="1">
            <a:spLocks noChangeArrowheads="1"/>
          </p:cNvSpPr>
          <p:nvPr/>
        </p:nvSpPr>
        <p:spPr bwMode="auto">
          <a:xfrm>
            <a:off x="323850" y="404813"/>
            <a:ext cx="3421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Palpatory methods</a:t>
            </a:r>
          </a:p>
        </p:txBody>
      </p:sp>
    </p:spTree>
    <p:extLst>
      <p:ext uri="{BB962C8B-B14F-4D97-AF65-F5344CB8AC3E}">
        <p14:creationId xmlns:p14="http://schemas.microsoft.com/office/powerpoint/2010/main" val="1221513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/>
          <a:stretch>
            <a:fillRect/>
          </a:stretch>
        </p:blipFill>
        <p:spPr bwMode="auto">
          <a:xfrm>
            <a:off x="4284663" y="1363663"/>
            <a:ext cx="471328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395288" y="765175"/>
            <a:ext cx="403383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Auskultatory method</a:t>
            </a:r>
          </a:p>
          <a:p>
            <a:pPr eaLnBrk="1" hangingPunct="1"/>
            <a:endParaRPr lang="cs-CZ" altLang="cs-CZ" sz="2400" b="1">
              <a:solidFill>
                <a:srgbClr val="FF0000"/>
              </a:solidFill>
            </a:endParaRPr>
          </a:p>
          <a:p>
            <a:pPr eaLnBrk="1" hangingPunct="1"/>
            <a:endParaRPr lang="cs-CZ" altLang="cs-CZ" sz="2400" b="1">
              <a:solidFill>
                <a:srgbClr val="FF0000"/>
              </a:solidFill>
            </a:endParaRPr>
          </a:p>
          <a:p>
            <a:pPr eaLnBrk="1" hangingPunct="1"/>
            <a:endParaRPr lang="cs-CZ" altLang="cs-CZ" sz="2400" b="1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400"/>
              <a:t>A Russian army surgeon</a:t>
            </a:r>
          </a:p>
          <a:p>
            <a:pPr eaLnBrk="1" hangingPunct="1"/>
            <a:r>
              <a:rPr lang="cs-CZ" altLang="cs-CZ" sz="2400" b="1">
                <a:solidFill>
                  <a:srgbClr val="7030A0"/>
                </a:solidFill>
              </a:rPr>
              <a:t>Nikolai Korotkoff</a:t>
            </a:r>
          </a:p>
          <a:p>
            <a:pPr eaLnBrk="1" hangingPunct="1"/>
            <a:r>
              <a:rPr lang="cs-CZ" altLang="cs-CZ" sz="2400"/>
              <a:t>1904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„mercury sfygmomanometr“</a:t>
            </a:r>
          </a:p>
          <a:p>
            <a:pPr eaLnBrk="1" hangingPunct="1"/>
            <a:r>
              <a:rPr lang="cs-CZ" altLang="cs-CZ" sz="2400"/>
              <a:t>The cuff on the arm</a:t>
            </a:r>
          </a:p>
          <a:p>
            <a:pPr eaLnBrk="1" hangingPunct="1"/>
            <a:r>
              <a:rPr lang="cs-CZ" altLang="cs-CZ" sz="2400"/>
              <a:t>Stethoscope at the elbow</a:t>
            </a:r>
          </a:p>
        </p:txBody>
      </p:sp>
    </p:spTree>
    <p:extLst>
      <p:ext uri="{BB962C8B-B14F-4D97-AF65-F5344CB8AC3E}">
        <p14:creationId xmlns:p14="http://schemas.microsoft.com/office/powerpoint/2010/main" val="1153733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908050"/>
            <a:ext cx="7085013" cy="4681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16013" y="5681663"/>
            <a:ext cx="7777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Špinar, J. a kol. Propedeutika a vyšetřovací metody vnitřních nemocí, 2008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46125" y="244475"/>
            <a:ext cx="563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size of the cuff in adults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5125" y="2932113"/>
            <a:ext cx="131445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Small adult</a:t>
            </a:r>
          </a:p>
          <a:p>
            <a:pPr eaLnBrk="1" hangingPunct="1"/>
            <a:endParaRPr lang="cs-CZ" altLang="cs-CZ">
              <a:solidFill>
                <a:schemeClr val="accent2"/>
              </a:solidFill>
            </a:endParaRPr>
          </a:p>
          <a:p>
            <a:pPr eaLnBrk="1" hangingPunct="1"/>
            <a:endParaRPr lang="cs-CZ" altLang="cs-CZ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Adult</a:t>
            </a:r>
          </a:p>
          <a:p>
            <a:pPr eaLnBrk="1" hangingPunct="1"/>
            <a:endParaRPr lang="cs-CZ" altLang="cs-CZ">
              <a:solidFill>
                <a:schemeClr val="accent2"/>
              </a:solidFill>
            </a:endParaRPr>
          </a:p>
          <a:p>
            <a:pPr eaLnBrk="1" hangingPunct="1"/>
            <a:endParaRPr lang="cs-CZ" altLang="cs-CZ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Large</a:t>
            </a:r>
          </a:p>
          <a:p>
            <a:pPr eaLnBrk="1" hangingPunct="1"/>
            <a:endParaRPr lang="cs-CZ" altLang="cs-CZ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Tight cuff</a:t>
            </a:r>
          </a:p>
        </p:txBody>
      </p:sp>
    </p:spTree>
    <p:extLst>
      <p:ext uri="{BB962C8B-B14F-4D97-AF65-F5344CB8AC3E}">
        <p14:creationId xmlns:p14="http://schemas.microsoft.com/office/powerpoint/2010/main" val="1091581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Ambulatory blood pressure monitoring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Circadial rhythm</a:t>
            </a:r>
            <a:r>
              <a:rPr lang="cs-CZ" smtClean="0">
                <a:solidFill>
                  <a:schemeClr val="accent2"/>
                </a:solidFill>
              </a:rPr>
              <a:t> – fluctuation during 24 h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chemeClr val="accent2"/>
                </a:solidFill>
              </a:rPr>
              <a:t>The highest values – the morning, 6 –10 a.m.                                   -  the afternoon, 4 – 6 p.m.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chemeClr val="accent2"/>
                </a:solidFill>
              </a:rPr>
              <a:t>The lowest values – 3 – 4 a.m.</a:t>
            </a:r>
          </a:p>
          <a:p>
            <a:pPr eaLnBrk="1" hangingPunct="1">
              <a:defRPr/>
            </a:pPr>
            <a:endParaRPr lang="cs-CZ" sz="240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cs-CZ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Diurnal rhythm </a:t>
            </a:r>
            <a:r>
              <a:rPr lang="cs-CZ" smtClean="0">
                <a:solidFill>
                  <a:schemeClr val="accent2"/>
                </a:solidFill>
              </a:rPr>
              <a:t>– differences between day – night</a:t>
            </a:r>
          </a:p>
          <a:p>
            <a:pPr eaLnBrk="1" hangingPunct="1">
              <a:defRPr/>
            </a:pPr>
            <a:r>
              <a:rPr lang="cs-CZ" sz="2800" smtClean="0">
                <a:solidFill>
                  <a:schemeClr val="accent2"/>
                </a:solidFill>
              </a:rPr>
              <a:t>Dippers   -  nondippers</a:t>
            </a:r>
            <a:r>
              <a:rPr lang="cs-CZ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defRPr/>
            </a:pPr>
            <a:endParaRPr lang="cs-CZ" sz="240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64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ja2\Dokumenty\DEMONSTRACE\ABPM 3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228600"/>
            <a:ext cx="59594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675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smtClean="0">
                <a:solidFill>
                  <a:schemeClr val="accent2"/>
                </a:solidFill>
              </a:rPr>
              <a:t>Record during 24 h or 48h or 7 days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smtClean="0">
                <a:solidFill>
                  <a:schemeClr val="accent2"/>
                </a:solidFill>
              </a:rPr>
              <a:t>Dif.dg. : </a:t>
            </a:r>
            <a:r>
              <a:rPr lang="cs-CZ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white coat hypertension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of treatment of hypertension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Evaluation: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smtClean="0">
                <a:solidFill>
                  <a:schemeClr val="accent2"/>
                </a:solidFill>
              </a:rPr>
              <a:t>Mean values during 24 h: less than 125/80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smtClean="0">
                <a:solidFill>
                  <a:schemeClr val="accent2"/>
                </a:solidFill>
              </a:rPr>
              <a:t>Mean values during day period:less than 135/85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smtClean="0">
                <a:solidFill>
                  <a:schemeClr val="accent2"/>
                </a:solidFill>
              </a:rPr>
              <a:t>Mean values during night period:less than 120/70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Hypertension: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than 40% values above 140/90 at day, 120/80 at night</a:t>
            </a:r>
          </a:p>
        </p:txBody>
      </p:sp>
    </p:spTree>
    <p:extLst>
      <p:ext uri="{BB962C8B-B14F-4D97-AF65-F5344CB8AC3E}">
        <p14:creationId xmlns:p14="http://schemas.microsoft.com/office/powerpoint/2010/main" val="3141392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238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6596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err="1" smtClean="0">
                <a:solidFill>
                  <a:srgbClr val="FF3300"/>
                </a:solidFill>
                <a:latin typeface="Arial" pitchFamily="34" charset="0"/>
              </a:rPr>
              <a:t>Regulation</a:t>
            </a:r>
            <a:r>
              <a:rPr lang="cs-CZ" sz="36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  <a:latin typeface="Arial" pitchFamily="34" charset="0"/>
              </a:rPr>
              <a:t>of</a:t>
            </a:r>
            <a:r>
              <a:rPr lang="cs-CZ" sz="36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  <a:latin typeface="Arial" pitchFamily="34" charset="0"/>
              </a:rPr>
              <a:t>blood</a:t>
            </a:r>
            <a:r>
              <a:rPr lang="cs-CZ" sz="36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  <a:latin typeface="Arial" pitchFamily="34" charset="0"/>
              </a:rPr>
              <a:t>pressure</a:t>
            </a:r>
            <a:endParaRPr lang="cs-CZ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4113947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solidFill>
                  <a:srgbClr val="FF0000"/>
                </a:solidFill>
              </a:rPr>
              <a:t>Short</a:t>
            </a:r>
            <a:r>
              <a:rPr lang="cs-CZ" sz="2800" dirty="0" smtClean="0">
                <a:solidFill>
                  <a:srgbClr val="FF0000"/>
                </a:solidFill>
              </a:rPr>
              <a:t> - term </a:t>
            </a:r>
            <a:r>
              <a:rPr lang="cs-CZ" sz="2800" dirty="0" err="1" smtClean="0">
                <a:solidFill>
                  <a:srgbClr val="FF0000"/>
                </a:solidFill>
              </a:rPr>
              <a:t>regulation</a:t>
            </a:r>
            <a:endParaRPr lang="cs-CZ" sz="28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FF0000"/>
                </a:solidFill>
              </a:rPr>
              <a:t>   -  </a:t>
            </a:r>
            <a:r>
              <a:rPr lang="cs-CZ" sz="2800" dirty="0" err="1" smtClean="0">
                <a:solidFill>
                  <a:srgbClr val="FF0000"/>
                </a:solidFill>
              </a:rPr>
              <a:t>baroreflex</a:t>
            </a:r>
            <a:endParaRPr lang="cs-CZ" sz="28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solidFill>
                  <a:srgbClr val="FF0000"/>
                </a:solidFill>
              </a:rPr>
              <a:t>Middle</a:t>
            </a:r>
            <a:r>
              <a:rPr lang="cs-CZ" sz="2800" dirty="0" smtClean="0">
                <a:solidFill>
                  <a:srgbClr val="FF0000"/>
                </a:solidFill>
              </a:rPr>
              <a:t> - term </a:t>
            </a:r>
            <a:r>
              <a:rPr lang="cs-CZ" sz="2800" dirty="0" err="1" smtClean="0">
                <a:solidFill>
                  <a:srgbClr val="FF0000"/>
                </a:solidFill>
              </a:rPr>
              <a:t>regulation</a:t>
            </a:r>
            <a:endParaRPr lang="cs-CZ" sz="28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FF0000"/>
                </a:solidFill>
              </a:rPr>
              <a:t>  -  </a:t>
            </a:r>
            <a:r>
              <a:rPr lang="cs-CZ" sz="2800" dirty="0" err="1" smtClean="0">
                <a:solidFill>
                  <a:srgbClr val="FF0000"/>
                </a:solidFill>
              </a:rPr>
              <a:t>humorals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regulation</a:t>
            </a:r>
            <a:endParaRPr lang="cs-CZ" sz="28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</a:rPr>
              <a:t>sympathetic</a:t>
            </a:r>
            <a:r>
              <a:rPr lang="cs-CZ" sz="2400" dirty="0" smtClean="0">
                <a:solidFill>
                  <a:prstClr val="black"/>
                </a:solidFill>
              </a:rPr>
              <a:t> - </a:t>
            </a:r>
            <a:r>
              <a:rPr lang="cs-CZ" sz="2400" dirty="0" err="1" smtClean="0">
                <a:solidFill>
                  <a:prstClr val="black"/>
                </a:solidFill>
              </a:rPr>
              <a:t>catecholamines</a:t>
            </a:r>
            <a:endParaRPr lang="cs-CZ" sz="2400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 RAAS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 ADH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solidFill>
                  <a:srgbClr val="FF0000"/>
                </a:solidFill>
              </a:rPr>
              <a:t>Long</a:t>
            </a:r>
            <a:r>
              <a:rPr lang="cs-CZ" sz="2800" dirty="0" smtClean="0">
                <a:solidFill>
                  <a:srgbClr val="FF0000"/>
                </a:solidFill>
              </a:rPr>
              <a:t> – term </a:t>
            </a:r>
            <a:r>
              <a:rPr lang="cs-CZ" sz="2800" dirty="0" err="1" smtClean="0">
                <a:solidFill>
                  <a:srgbClr val="FF0000"/>
                </a:solidFill>
              </a:rPr>
              <a:t>regulation</a:t>
            </a:r>
            <a:endParaRPr lang="cs-CZ" sz="28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srgbClr val="FF0000"/>
                </a:solidFill>
              </a:rPr>
              <a:t>  -  </a:t>
            </a:r>
            <a:r>
              <a:rPr lang="cs-CZ" sz="2800" dirty="0" err="1" smtClean="0">
                <a:solidFill>
                  <a:srgbClr val="FF0000"/>
                </a:solidFill>
              </a:rPr>
              <a:t>kidney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regulation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4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323850" y="260350"/>
            <a:ext cx="828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err="1" smtClean="0">
                <a:solidFill>
                  <a:srgbClr val="FF0000"/>
                </a:solidFill>
              </a:rPr>
              <a:t>Short</a:t>
            </a:r>
            <a:r>
              <a:rPr lang="cs-CZ" sz="3200" dirty="0" smtClean="0">
                <a:solidFill>
                  <a:srgbClr val="FF0000"/>
                </a:solidFill>
              </a:rPr>
              <a:t> term </a:t>
            </a:r>
            <a:r>
              <a:rPr lang="cs-CZ" sz="3200" dirty="0" err="1" smtClean="0">
                <a:solidFill>
                  <a:srgbClr val="FF0000"/>
                </a:solidFill>
              </a:rPr>
              <a:t>regulation</a:t>
            </a:r>
            <a:endParaRPr lang="cs-CZ" sz="32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BAROREFLEX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7" y="1327150"/>
            <a:ext cx="8622466" cy="50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2" descr="msoDBE03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16138" r="17712" b="22639"/>
          <a:stretch>
            <a:fillRect/>
          </a:stretch>
        </p:blipFill>
        <p:spPr bwMode="auto">
          <a:xfrm>
            <a:off x="323850" y="1700213"/>
            <a:ext cx="85550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2967038" y="1503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35013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476375" y="260350"/>
            <a:ext cx="6202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smtClean="0">
                <a:solidFill>
                  <a:srgbClr val="FF0000"/>
                </a:solidFill>
              </a:rPr>
              <a:t>Stanovení citlivosti baroreflexu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smtClean="0">
                <a:solidFill>
                  <a:srgbClr val="FF0000"/>
                </a:solidFill>
              </a:rPr>
              <a:t>      Valsalvův manévr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588125" y="587692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FF0000"/>
                </a:solidFill>
              </a:rPr>
              <a:t>Ganong WF, 2005</a:t>
            </a:r>
          </a:p>
        </p:txBody>
      </p:sp>
    </p:spTree>
    <p:extLst>
      <p:ext uri="{BB962C8B-B14F-4D97-AF65-F5344CB8AC3E}">
        <p14:creationId xmlns:p14="http://schemas.microsoft.com/office/powerpoint/2010/main" val="17767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 </a:t>
            </a:r>
            <a:b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CARDIOVASCULAR  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relatively</a:t>
            </a:r>
            <a:r>
              <a:rPr lang="cs-CZ" dirty="0" smtClean="0"/>
              <a:t> </a:t>
            </a:r>
            <a:r>
              <a:rPr lang="cs-CZ" dirty="0" err="1" smtClean="0"/>
              <a:t>constantaneous</a:t>
            </a:r>
            <a:r>
              <a:rPr lang="cs-CZ" dirty="0" smtClean="0"/>
              <a:t> </a:t>
            </a:r>
            <a:r>
              <a:rPr lang="cs-CZ" dirty="0" err="1" smtClean="0"/>
              <a:t>arterial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perfusion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tissues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1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858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Noninvasive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continuously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beat-to-beat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finger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arterial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pressure</a:t>
            </a:r>
            <a:endParaRPr lang="cs-CZ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916363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accent2"/>
                </a:solidFill>
              </a:rPr>
              <a:t>Prof. Jan Peňáz, MD, PhD</a:t>
            </a:r>
          </a:p>
          <a:p>
            <a:pPr eaLnBrk="1" hangingPunct="1"/>
            <a:endParaRPr lang="cs-CZ" altLang="cs-CZ" smtClean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z="2800" smtClean="0">
                <a:solidFill>
                  <a:schemeClr val="accent2"/>
                </a:solidFill>
              </a:rPr>
              <a:t>Teacher and researcher on the Department of Physiology, Masaryk university, Brno</a:t>
            </a:r>
          </a:p>
          <a:p>
            <a:pPr eaLnBrk="1" hangingPunct="1"/>
            <a:endParaRPr lang="cs-CZ" altLang="cs-CZ" sz="2800" smtClean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mtClean="0">
                <a:solidFill>
                  <a:schemeClr val="accent2"/>
                </a:solidFill>
              </a:rPr>
              <a:t>Patent 1969</a:t>
            </a:r>
          </a:p>
        </p:txBody>
      </p:sp>
    </p:spTree>
    <p:extLst>
      <p:ext uri="{BB962C8B-B14F-4D97-AF65-F5344CB8AC3E}">
        <p14:creationId xmlns:p14="http://schemas.microsoft.com/office/powerpoint/2010/main" val="362394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99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028700" y="188913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Finapres (Ohmeda, USA)</a:t>
            </a:r>
          </a:p>
        </p:txBody>
      </p:sp>
      <p:pic>
        <p:nvPicPr>
          <p:cNvPr id="75779" name="Picture 3" descr="IMG_08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7313613" cy="5484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8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229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127625" y="423863"/>
            <a:ext cx="390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FF0000"/>
                </a:solidFill>
              </a:rPr>
              <a:t>Finometr (FMS, Nizozemí)</a:t>
            </a:r>
          </a:p>
        </p:txBody>
      </p:sp>
    </p:spTree>
    <p:extLst>
      <p:ext uri="{BB962C8B-B14F-4D97-AF65-F5344CB8AC3E}">
        <p14:creationId xmlns:p14="http://schemas.microsoft.com/office/powerpoint/2010/main" val="42114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468313" y="115888"/>
            <a:ext cx="8229600" cy="5722937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We need than </a:t>
            </a:r>
            <a:r>
              <a:rPr lang="cs-CZ" altLang="cs-CZ" sz="2800" b="1" smtClean="0"/>
              <a:t>pressure in the cuff corresponded to the pressure of the digital artery</a:t>
            </a:r>
          </a:p>
          <a:p>
            <a:pPr eaLnBrk="1" hangingPunct="1"/>
            <a:r>
              <a:rPr lang="cs-CZ" altLang="cs-CZ" sz="2800" b="1" smtClean="0">
                <a:solidFill>
                  <a:srgbClr val="FF0000"/>
                </a:solidFill>
              </a:rPr>
              <a:t>Method: photopletysmography</a:t>
            </a:r>
          </a:p>
          <a:p>
            <a:pPr eaLnBrk="1" hangingPunct="1"/>
            <a:r>
              <a:rPr lang="cs-CZ" altLang="cs-CZ" sz="2000" smtClean="0"/>
              <a:t>Recorded photoelectric plethysmogram</a:t>
            </a:r>
          </a:p>
          <a:p>
            <a:pPr eaLnBrk="1" hangingPunct="1"/>
            <a:r>
              <a:rPr lang="cs-CZ" altLang="cs-CZ" sz="2800" smtClean="0"/>
              <a:t>The new term: </a:t>
            </a:r>
            <a:r>
              <a:rPr lang="cs-CZ" altLang="cs-CZ" sz="2800" b="1" smtClean="0">
                <a:solidFill>
                  <a:srgbClr val="FF0000"/>
                </a:solidFill>
              </a:rPr>
              <a:t>Transmural pressure </a:t>
            </a:r>
            <a:r>
              <a:rPr lang="cs-CZ" altLang="cs-CZ" sz="2800" smtClean="0"/>
              <a:t>– Pt </a:t>
            </a:r>
            <a:r>
              <a:rPr lang="cs-CZ" altLang="cs-CZ" sz="2000" smtClean="0"/>
              <a:t>(the pressure across the wall of the artery)</a:t>
            </a:r>
          </a:p>
          <a:p>
            <a:pPr eaLnBrk="1" hangingPunct="1"/>
            <a:r>
              <a:rPr lang="cs-CZ" altLang="cs-CZ" sz="2800" smtClean="0"/>
              <a:t>BP, Pc (pressure in cuff), Pt</a:t>
            </a:r>
          </a:p>
          <a:p>
            <a:pPr eaLnBrk="1" hangingPunct="1"/>
            <a:r>
              <a:rPr lang="cs-CZ" altLang="cs-CZ" sz="2800" smtClean="0"/>
              <a:t>We estimated: </a:t>
            </a:r>
            <a:r>
              <a:rPr lang="cs-CZ" altLang="cs-CZ" sz="2800" b="1" smtClean="0">
                <a:solidFill>
                  <a:srgbClr val="FF0000"/>
                </a:solidFill>
              </a:rPr>
              <a:t>BP=Pc - - - Pt=0 </a:t>
            </a:r>
            <a:r>
              <a:rPr lang="cs-CZ" altLang="cs-CZ" sz="2800" smtClean="0"/>
              <a:t>- - - </a:t>
            </a:r>
            <a:r>
              <a:rPr lang="cs-CZ" altLang="cs-CZ" sz="2000" smtClean="0"/>
              <a:t>photoplethysmogram registered the highest amplitude of oscilation --- </a:t>
            </a:r>
            <a:r>
              <a:rPr lang="cs-CZ" altLang="cs-CZ" sz="2000" smtClean="0">
                <a:solidFill>
                  <a:srgbClr val="FF0000"/>
                </a:solidFill>
              </a:rPr>
              <a:t>we measure the </a:t>
            </a:r>
            <a:r>
              <a:rPr lang="cs-CZ" altLang="cs-CZ" sz="2000" b="1" smtClean="0">
                <a:solidFill>
                  <a:srgbClr val="FF0000"/>
                </a:solidFill>
              </a:rPr>
              <a:t>MAP</a:t>
            </a:r>
          </a:p>
          <a:p>
            <a:pPr eaLnBrk="1" hangingPunct="1"/>
            <a:r>
              <a:rPr lang="cs-CZ" altLang="cs-CZ" sz="2800" smtClean="0">
                <a:solidFill>
                  <a:srgbClr val="FF0000"/>
                </a:solidFill>
              </a:rPr>
              <a:t>Step by step </a:t>
            </a:r>
            <a:r>
              <a:rPr lang="cs-CZ" altLang="cs-CZ" sz="2800" smtClean="0"/>
              <a:t>increase of Pc, in the moment of the highest amplitude – </a:t>
            </a:r>
            <a:r>
              <a:rPr lang="cs-CZ" altLang="cs-CZ" sz="2800" b="1" smtClean="0">
                <a:solidFill>
                  <a:srgbClr val="FF0000"/>
                </a:solidFill>
              </a:rPr>
              <a:t>feed-back loop </a:t>
            </a:r>
            <a:r>
              <a:rPr lang="cs-CZ" altLang="cs-CZ" sz="2800" smtClean="0"/>
              <a:t>started for obtained(keeping) the constant volume of the finger</a:t>
            </a:r>
          </a:p>
        </p:txBody>
      </p:sp>
    </p:spTree>
    <p:extLst>
      <p:ext uri="{BB962C8B-B14F-4D97-AF65-F5344CB8AC3E}">
        <p14:creationId xmlns:p14="http://schemas.microsoft.com/office/powerpoint/2010/main" val="1880905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260350"/>
            <a:ext cx="82184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Records</a:t>
            </a:r>
            <a:r>
              <a:rPr 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circulatory</a:t>
            </a:r>
            <a:r>
              <a:rPr 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parameters</a:t>
            </a:r>
            <a:endParaRPr lang="cs-CZ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7" name="Picture 3" descr="ob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82089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8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olný tvar 20"/>
          <p:cNvSpPr/>
          <p:nvPr/>
        </p:nvSpPr>
        <p:spPr>
          <a:xfrm>
            <a:off x="3592219" y="4555790"/>
            <a:ext cx="2538413" cy="1072117"/>
          </a:xfrm>
          <a:custGeom>
            <a:avLst/>
            <a:gdLst>
              <a:gd name="connsiteX0" fmla="*/ 0 w 2538413"/>
              <a:gd name="connsiteY0" fmla="*/ 1252538 h 1252538"/>
              <a:gd name="connsiteX1" fmla="*/ 85725 w 2538413"/>
              <a:gd name="connsiteY1" fmla="*/ 1181100 h 1252538"/>
              <a:gd name="connsiteX2" fmla="*/ 171450 w 2538413"/>
              <a:gd name="connsiteY2" fmla="*/ 1166813 h 1252538"/>
              <a:gd name="connsiteX3" fmla="*/ 261938 w 2538413"/>
              <a:gd name="connsiteY3" fmla="*/ 1176338 h 1252538"/>
              <a:gd name="connsiteX4" fmla="*/ 347663 w 2538413"/>
              <a:gd name="connsiteY4" fmla="*/ 1209675 h 1252538"/>
              <a:gd name="connsiteX5" fmla="*/ 414338 w 2538413"/>
              <a:gd name="connsiteY5" fmla="*/ 1223963 h 1252538"/>
              <a:gd name="connsiteX6" fmla="*/ 519113 w 2538413"/>
              <a:gd name="connsiteY6" fmla="*/ 1209675 h 1252538"/>
              <a:gd name="connsiteX7" fmla="*/ 609600 w 2538413"/>
              <a:gd name="connsiteY7" fmla="*/ 1204913 h 1252538"/>
              <a:gd name="connsiteX8" fmla="*/ 728663 w 2538413"/>
              <a:gd name="connsiteY8" fmla="*/ 1209675 h 1252538"/>
              <a:gd name="connsiteX9" fmla="*/ 847725 w 2538413"/>
              <a:gd name="connsiteY9" fmla="*/ 1204913 h 1252538"/>
              <a:gd name="connsiteX10" fmla="*/ 962025 w 2538413"/>
              <a:gd name="connsiteY10" fmla="*/ 1190625 h 1252538"/>
              <a:gd name="connsiteX11" fmla="*/ 1028700 w 2538413"/>
              <a:gd name="connsiteY11" fmla="*/ 1200150 h 1252538"/>
              <a:gd name="connsiteX12" fmla="*/ 1138238 w 2538413"/>
              <a:gd name="connsiteY12" fmla="*/ 1209675 h 1252538"/>
              <a:gd name="connsiteX13" fmla="*/ 1271588 w 2538413"/>
              <a:gd name="connsiteY13" fmla="*/ 1185863 h 1252538"/>
              <a:gd name="connsiteX14" fmla="*/ 1390650 w 2538413"/>
              <a:gd name="connsiteY14" fmla="*/ 1166813 h 1252538"/>
              <a:gd name="connsiteX15" fmla="*/ 1504950 w 2538413"/>
              <a:gd name="connsiteY15" fmla="*/ 1195388 h 1252538"/>
              <a:gd name="connsiteX16" fmla="*/ 1614488 w 2538413"/>
              <a:gd name="connsiteY16" fmla="*/ 1243013 h 1252538"/>
              <a:gd name="connsiteX17" fmla="*/ 1685925 w 2538413"/>
              <a:gd name="connsiteY17" fmla="*/ 1223963 h 1252538"/>
              <a:gd name="connsiteX18" fmla="*/ 1724025 w 2538413"/>
              <a:gd name="connsiteY18" fmla="*/ 1209675 h 1252538"/>
              <a:gd name="connsiteX19" fmla="*/ 1785938 w 2538413"/>
              <a:gd name="connsiteY19" fmla="*/ 1233488 h 1252538"/>
              <a:gd name="connsiteX20" fmla="*/ 1824038 w 2538413"/>
              <a:gd name="connsiteY20" fmla="*/ 1243013 h 1252538"/>
              <a:gd name="connsiteX21" fmla="*/ 1900238 w 2538413"/>
              <a:gd name="connsiteY21" fmla="*/ 1190625 h 1252538"/>
              <a:gd name="connsiteX22" fmla="*/ 1957388 w 2538413"/>
              <a:gd name="connsiteY22" fmla="*/ 1090613 h 1252538"/>
              <a:gd name="connsiteX23" fmla="*/ 2005013 w 2538413"/>
              <a:gd name="connsiteY23" fmla="*/ 933450 h 1252538"/>
              <a:gd name="connsiteX24" fmla="*/ 2033588 w 2538413"/>
              <a:gd name="connsiteY24" fmla="*/ 728663 h 1252538"/>
              <a:gd name="connsiteX25" fmla="*/ 2057400 w 2538413"/>
              <a:gd name="connsiteY25" fmla="*/ 495300 h 1252538"/>
              <a:gd name="connsiteX26" fmla="*/ 2071688 w 2538413"/>
              <a:gd name="connsiteY26" fmla="*/ 271463 h 1252538"/>
              <a:gd name="connsiteX27" fmla="*/ 2100263 w 2538413"/>
              <a:gd name="connsiteY27" fmla="*/ 66675 h 1252538"/>
              <a:gd name="connsiteX28" fmla="*/ 2114550 w 2538413"/>
              <a:gd name="connsiteY28" fmla="*/ 14288 h 1252538"/>
              <a:gd name="connsiteX29" fmla="*/ 2171700 w 2538413"/>
              <a:gd name="connsiteY29" fmla="*/ 0 h 1252538"/>
              <a:gd name="connsiteX30" fmla="*/ 2228850 w 2538413"/>
              <a:gd name="connsiteY30" fmla="*/ 42863 h 1252538"/>
              <a:gd name="connsiteX31" fmla="*/ 2257425 w 2538413"/>
              <a:gd name="connsiteY31" fmla="*/ 152400 h 1252538"/>
              <a:gd name="connsiteX32" fmla="*/ 2271713 w 2538413"/>
              <a:gd name="connsiteY32" fmla="*/ 338138 h 1252538"/>
              <a:gd name="connsiteX33" fmla="*/ 2305050 w 2538413"/>
              <a:gd name="connsiteY33" fmla="*/ 609600 h 1252538"/>
              <a:gd name="connsiteX34" fmla="*/ 2319338 w 2538413"/>
              <a:gd name="connsiteY34" fmla="*/ 800100 h 1252538"/>
              <a:gd name="connsiteX35" fmla="*/ 2343150 w 2538413"/>
              <a:gd name="connsiteY35" fmla="*/ 962025 h 1252538"/>
              <a:gd name="connsiteX36" fmla="*/ 2366963 w 2538413"/>
              <a:gd name="connsiteY36" fmla="*/ 1057275 h 1252538"/>
              <a:gd name="connsiteX37" fmla="*/ 2419350 w 2538413"/>
              <a:gd name="connsiteY37" fmla="*/ 1162050 h 1252538"/>
              <a:gd name="connsiteX38" fmla="*/ 2505075 w 2538413"/>
              <a:gd name="connsiteY38" fmla="*/ 1214438 h 1252538"/>
              <a:gd name="connsiteX39" fmla="*/ 2538413 w 2538413"/>
              <a:gd name="connsiteY39" fmla="*/ 1247775 h 1252538"/>
              <a:gd name="connsiteX40" fmla="*/ 0 w 2538413"/>
              <a:gd name="connsiteY40" fmla="*/ 1252538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38413" h="1252538">
                <a:moveTo>
                  <a:pt x="0" y="1252538"/>
                </a:moveTo>
                <a:lnTo>
                  <a:pt x="85725" y="1181100"/>
                </a:lnTo>
                <a:lnTo>
                  <a:pt x="171450" y="1166813"/>
                </a:lnTo>
                <a:lnTo>
                  <a:pt x="261938" y="1176338"/>
                </a:lnTo>
                <a:lnTo>
                  <a:pt x="347663" y="1209675"/>
                </a:lnTo>
                <a:lnTo>
                  <a:pt x="414338" y="1223963"/>
                </a:lnTo>
                <a:lnTo>
                  <a:pt x="519113" y="1209675"/>
                </a:lnTo>
                <a:lnTo>
                  <a:pt x="609600" y="1204913"/>
                </a:lnTo>
                <a:lnTo>
                  <a:pt x="728663" y="1209675"/>
                </a:lnTo>
                <a:lnTo>
                  <a:pt x="847725" y="1204913"/>
                </a:lnTo>
                <a:lnTo>
                  <a:pt x="962025" y="1190625"/>
                </a:lnTo>
                <a:lnTo>
                  <a:pt x="1028700" y="1200150"/>
                </a:lnTo>
                <a:lnTo>
                  <a:pt x="1138238" y="1209675"/>
                </a:lnTo>
                <a:lnTo>
                  <a:pt x="1271588" y="1185863"/>
                </a:lnTo>
                <a:lnTo>
                  <a:pt x="1390650" y="1166813"/>
                </a:lnTo>
                <a:lnTo>
                  <a:pt x="1504950" y="1195388"/>
                </a:lnTo>
                <a:lnTo>
                  <a:pt x="1614488" y="1243013"/>
                </a:lnTo>
                <a:lnTo>
                  <a:pt x="1685925" y="1223963"/>
                </a:lnTo>
                <a:lnTo>
                  <a:pt x="1724025" y="1209675"/>
                </a:lnTo>
                <a:lnTo>
                  <a:pt x="1785938" y="1233488"/>
                </a:lnTo>
                <a:lnTo>
                  <a:pt x="1824038" y="1243013"/>
                </a:lnTo>
                <a:lnTo>
                  <a:pt x="1900238" y="1190625"/>
                </a:lnTo>
                <a:lnTo>
                  <a:pt x="1957388" y="1090613"/>
                </a:lnTo>
                <a:lnTo>
                  <a:pt x="2005013" y="933450"/>
                </a:lnTo>
                <a:lnTo>
                  <a:pt x="2033588" y="728663"/>
                </a:lnTo>
                <a:lnTo>
                  <a:pt x="2057400" y="495300"/>
                </a:lnTo>
                <a:lnTo>
                  <a:pt x="2071688" y="271463"/>
                </a:lnTo>
                <a:lnTo>
                  <a:pt x="2100263" y="66675"/>
                </a:lnTo>
                <a:lnTo>
                  <a:pt x="2114550" y="14288"/>
                </a:lnTo>
                <a:lnTo>
                  <a:pt x="2171700" y="0"/>
                </a:lnTo>
                <a:lnTo>
                  <a:pt x="2228850" y="42863"/>
                </a:lnTo>
                <a:lnTo>
                  <a:pt x="2257425" y="152400"/>
                </a:lnTo>
                <a:lnTo>
                  <a:pt x="2271713" y="338138"/>
                </a:lnTo>
                <a:lnTo>
                  <a:pt x="2305050" y="609600"/>
                </a:lnTo>
                <a:lnTo>
                  <a:pt x="2319338" y="800100"/>
                </a:lnTo>
                <a:lnTo>
                  <a:pt x="2343150" y="962025"/>
                </a:lnTo>
                <a:lnTo>
                  <a:pt x="2366963" y="1057275"/>
                </a:lnTo>
                <a:lnTo>
                  <a:pt x="2419350" y="1162050"/>
                </a:lnTo>
                <a:lnTo>
                  <a:pt x="2505075" y="1214438"/>
                </a:lnTo>
                <a:lnTo>
                  <a:pt x="2538413" y="1247775"/>
                </a:lnTo>
                <a:lnTo>
                  <a:pt x="0" y="1252538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3495675" y="2358579"/>
            <a:ext cx="3100388" cy="485775"/>
          </a:xfrm>
          <a:custGeom>
            <a:avLst/>
            <a:gdLst>
              <a:gd name="connsiteX0" fmla="*/ 0 w 3100388"/>
              <a:gd name="connsiteY0" fmla="*/ 481012 h 485775"/>
              <a:gd name="connsiteX1" fmla="*/ 119063 w 3100388"/>
              <a:gd name="connsiteY1" fmla="*/ 419100 h 485775"/>
              <a:gd name="connsiteX2" fmla="*/ 214313 w 3100388"/>
              <a:gd name="connsiteY2" fmla="*/ 404812 h 485775"/>
              <a:gd name="connsiteX3" fmla="*/ 347663 w 3100388"/>
              <a:gd name="connsiteY3" fmla="*/ 438150 h 485775"/>
              <a:gd name="connsiteX4" fmla="*/ 485775 w 3100388"/>
              <a:gd name="connsiteY4" fmla="*/ 461962 h 485775"/>
              <a:gd name="connsiteX5" fmla="*/ 628650 w 3100388"/>
              <a:gd name="connsiteY5" fmla="*/ 447675 h 485775"/>
              <a:gd name="connsiteX6" fmla="*/ 742950 w 3100388"/>
              <a:gd name="connsiteY6" fmla="*/ 433387 h 485775"/>
              <a:gd name="connsiteX7" fmla="*/ 871538 w 3100388"/>
              <a:gd name="connsiteY7" fmla="*/ 447675 h 485775"/>
              <a:gd name="connsiteX8" fmla="*/ 971550 w 3100388"/>
              <a:gd name="connsiteY8" fmla="*/ 461962 h 485775"/>
              <a:gd name="connsiteX9" fmla="*/ 1090613 w 3100388"/>
              <a:gd name="connsiteY9" fmla="*/ 461962 h 485775"/>
              <a:gd name="connsiteX10" fmla="*/ 1366838 w 3100388"/>
              <a:gd name="connsiteY10" fmla="*/ 461962 h 485775"/>
              <a:gd name="connsiteX11" fmla="*/ 1600200 w 3100388"/>
              <a:gd name="connsiteY11" fmla="*/ 452437 h 485775"/>
              <a:gd name="connsiteX12" fmla="*/ 1757363 w 3100388"/>
              <a:gd name="connsiteY12" fmla="*/ 452437 h 485775"/>
              <a:gd name="connsiteX13" fmla="*/ 1843088 w 3100388"/>
              <a:gd name="connsiteY13" fmla="*/ 442912 h 485775"/>
              <a:gd name="connsiteX14" fmla="*/ 1909763 w 3100388"/>
              <a:gd name="connsiteY14" fmla="*/ 457200 h 485775"/>
              <a:gd name="connsiteX15" fmla="*/ 1957388 w 3100388"/>
              <a:gd name="connsiteY15" fmla="*/ 466725 h 485775"/>
              <a:gd name="connsiteX16" fmla="*/ 2066925 w 3100388"/>
              <a:gd name="connsiteY16" fmla="*/ 419100 h 485775"/>
              <a:gd name="connsiteX17" fmla="*/ 2105025 w 3100388"/>
              <a:gd name="connsiteY17" fmla="*/ 361950 h 485775"/>
              <a:gd name="connsiteX18" fmla="*/ 2147888 w 3100388"/>
              <a:gd name="connsiteY18" fmla="*/ 219075 h 485775"/>
              <a:gd name="connsiteX19" fmla="*/ 2214563 w 3100388"/>
              <a:gd name="connsiteY19" fmla="*/ 38100 h 485775"/>
              <a:gd name="connsiteX20" fmla="*/ 2281238 w 3100388"/>
              <a:gd name="connsiteY20" fmla="*/ 0 h 485775"/>
              <a:gd name="connsiteX21" fmla="*/ 2357438 w 3100388"/>
              <a:gd name="connsiteY21" fmla="*/ 42862 h 485775"/>
              <a:gd name="connsiteX22" fmla="*/ 2409825 w 3100388"/>
              <a:gd name="connsiteY22" fmla="*/ 176212 h 485775"/>
              <a:gd name="connsiteX23" fmla="*/ 2438400 w 3100388"/>
              <a:gd name="connsiteY23" fmla="*/ 295275 h 485775"/>
              <a:gd name="connsiteX24" fmla="*/ 2490788 w 3100388"/>
              <a:gd name="connsiteY24" fmla="*/ 400050 h 485775"/>
              <a:gd name="connsiteX25" fmla="*/ 2571750 w 3100388"/>
              <a:gd name="connsiteY25" fmla="*/ 476250 h 485775"/>
              <a:gd name="connsiteX26" fmla="*/ 2647950 w 3100388"/>
              <a:gd name="connsiteY26" fmla="*/ 485775 h 485775"/>
              <a:gd name="connsiteX27" fmla="*/ 2738438 w 3100388"/>
              <a:gd name="connsiteY27" fmla="*/ 457200 h 485775"/>
              <a:gd name="connsiteX28" fmla="*/ 2814638 w 3100388"/>
              <a:gd name="connsiteY28" fmla="*/ 461962 h 485775"/>
              <a:gd name="connsiteX29" fmla="*/ 3100388 w 3100388"/>
              <a:gd name="connsiteY29" fmla="*/ 485775 h 485775"/>
              <a:gd name="connsiteX30" fmla="*/ 0 w 3100388"/>
              <a:gd name="connsiteY30" fmla="*/ 4810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00388" h="485775">
                <a:moveTo>
                  <a:pt x="0" y="481012"/>
                </a:moveTo>
                <a:lnTo>
                  <a:pt x="119063" y="419100"/>
                </a:lnTo>
                <a:lnTo>
                  <a:pt x="214313" y="404812"/>
                </a:lnTo>
                <a:lnTo>
                  <a:pt x="347663" y="438150"/>
                </a:lnTo>
                <a:lnTo>
                  <a:pt x="485775" y="461962"/>
                </a:lnTo>
                <a:lnTo>
                  <a:pt x="628650" y="447675"/>
                </a:lnTo>
                <a:lnTo>
                  <a:pt x="742950" y="433387"/>
                </a:lnTo>
                <a:lnTo>
                  <a:pt x="871538" y="447675"/>
                </a:lnTo>
                <a:lnTo>
                  <a:pt x="971550" y="461962"/>
                </a:lnTo>
                <a:lnTo>
                  <a:pt x="1090613" y="461962"/>
                </a:lnTo>
                <a:lnTo>
                  <a:pt x="1366838" y="461962"/>
                </a:lnTo>
                <a:lnTo>
                  <a:pt x="1600200" y="452437"/>
                </a:lnTo>
                <a:lnTo>
                  <a:pt x="1757363" y="452437"/>
                </a:lnTo>
                <a:lnTo>
                  <a:pt x="1843088" y="442912"/>
                </a:lnTo>
                <a:lnTo>
                  <a:pt x="1909763" y="457200"/>
                </a:lnTo>
                <a:lnTo>
                  <a:pt x="1957388" y="466725"/>
                </a:lnTo>
                <a:lnTo>
                  <a:pt x="2066925" y="419100"/>
                </a:lnTo>
                <a:lnTo>
                  <a:pt x="2105025" y="361950"/>
                </a:lnTo>
                <a:lnTo>
                  <a:pt x="2147888" y="219075"/>
                </a:lnTo>
                <a:lnTo>
                  <a:pt x="2214563" y="38100"/>
                </a:lnTo>
                <a:lnTo>
                  <a:pt x="2281238" y="0"/>
                </a:lnTo>
                <a:lnTo>
                  <a:pt x="2357438" y="42862"/>
                </a:lnTo>
                <a:lnTo>
                  <a:pt x="2409825" y="176212"/>
                </a:lnTo>
                <a:lnTo>
                  <a:pt x="2438400" y="295275"/>
                </a:lnTo>
                <a:lnTo>
                  <a:pt x="2490788" y="400050"/>
                </a:lnTo>
                <a:lnTo>
                  <a:pt x="2571750" y="476250"/>
                </a:lnTo>
                <a:lnTo>
                  <a:pt x="2647950" y="485775"/>
                </a:lnTo>
                <a:lnTo>
                  <a:pt x="2738438" y="457200"/>
                </a:lnTo>
                <a:lnTo>
                  <a:pt x="2814638" y="461962"/>
                </a:lnTo>
                <a:lnTo>
                  <a:pt x="3100388" y="485775"/>
                </a:lnTo>
                <a:lnTo>
                  <a:pt x="0" y="481012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Volný tvar 26"/>
          <p:cNvSpPr/>
          <p:nvPr/>
        </p:nvSpPr>
        <p:spPr>
          <a:xfrm>
            <a:off x="2000250" y="4292154"/>
            <a:ext cx="1590675" cy="1338262"/>
          </a:xfrm>
          <a:custGeom>
            <a:avLst/>
            <a:gdLst>
              <a:gd name="connsiteX0" fmla="*/ 1590675 w 1590675"/>
              <a:gd name="connsiteY0" fmla="*/ 1338262 h 1338262"/>
              <a:gd name="connsiteX1" fmla="*/ 1457325 w 1590675"/>
              <a:gd name="connsiteY1" fmla="*/ 1295400 h 1338262"/>
              <a:gd name="connsiteX2" fmla="*/ 1352550 w 1590675"/>
              <a:gd name="connsiteY2" fmla="*/ 1243012 h 1338262"/>
              <a:gd name="connsiteX3" fmla="*/ 1247775 w 1590675"/>
              <a:gd name="connsiteY3" fmla="*/ 1219200 h 1338262"/>
              <a:gd name="connsiteX4" fmla="*/ 1090613 w 1590675"/>
              <a:gd name="connsiteY4" fmla="*/ 1095375 h 1338262"/>
              <a:gd name="connsiteX5" fmla="*/ 985838 w 1590675"/>
              <a:gd name="connsiteY5" fmla="*/ 1057275 h 1338262"/>
              <a:gd name="connsiteX6" fmla="*/ 890588 w 1590675"/>
              <a:gd name="connsiteY6" fmla="*/ 700087 h 1338262"/>
              <a:gd name="connsiteX7" fmla="*/ 833438 w 1590675"/>
              <a:gd name="connsiteY7" fmla="*/ 438150 h 1338262"/>
              <a:gd name="connsiteX8" fmla="*/ 766763 w 1590675"/>
              <a:gd name="connsiteY8" fmla="*/ 85725 h 1338262"/>
              <a:gd name="connsiteX9" fmla="*/ 738188 w 1590675"/>
              <a:gd name="connsiteY9" fmla="*/ 0 h 1338262"/>
              <a:gd name="connsiteX10" fmla="*/ 695325 w 1590675"/>
              <a:gd name="connsiteY10" fmla="*/ 90487 h 1338262"/>
              <a:gd name="connsiteX11" fmla="*/ 609600 w 1590675"/>
              <a:gd name="connsiteY11" fmla="*/ 547687 h 1338262"/>
              <a:gd name="connsiteX12" fmla="*/ 538163 w 1590675"/>
              <a:gd name="connsiteY12" fmla="*/ 885825 h 1338262"/>
              <a:gd name="connsiteX13" fmla="*/ 481013 w 1590675"/>
              <a:gd name="connsiteY13" fmla="*/ 1004887 h 1338262"/>
              <a:gd name="connsiteX14" fmla="*/ 471488 w 1590675"/>
              <a:gd name="connsiteY14" fmla="*/ 1004887 h 1338262"/>
              <a:gd name="connsiteX15" fmla="*/ 390525 w 1590675"/>
              <a:gd name="connsiteY15" fmla="*/ 838200 h 1338262"/>
              <a:gd name="connsiteX16" fmla="*/ 347663 w 1590675"/>
              <a:gd name="connsiteY16" fmla="*/ 757237 h 1338262"/>
              <a:gd name="connsiteX17" fmla="*/ 300038 w 1590675"/>
              <a:gd name="connsiteY17" fmla="*/ 757237 h 1338262"/>
              <a:gd name="connsiteX18" fmla="*/ 190500 w 1590675"/>
              <a:gd name="connsiteY18" fmla="*/ 852487 h 1338262"/>
              <a:gd name="connsiteX19" fmla="*/ 71438 w 1590675"/>
              <a:gd name="connsiteY19" fmla="*/ 962025 h 1338262"/>
              <a:gd name="connsiteX20" fmla="*/ 4763 w 1590675"/>
              <a:gd name="connsiteY20" fmla="*/ 1009650 h 1338262"/>
              <a:gd name="connsiteX21" fmla="*/ 0 w 1590675"/>
              <a:gd name="connsiteY21" fmla="*/ 1333500 h 1338262"/>
              <a:gd name="connsiteX22" fmla="*/ 1590675 w 1590675"/>
              <a:gd name="connsiteY22" fmla="*/ 133826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90675" h="1338262">
                <a:moveTo>
                  <a:pt x="1590675" y="1338262"/>
                </a:moveTo>
                <a:lnTo>
                  <a:pt x="1457325" y="1295400"/>
                </a:lnTo>
                <a:lnTo>
                  <a:pt x="1352550" y="1243012"/>
                </a:lnTo>
                <a:lnTo>
                  <a:pt x="1247775" y="1219200"/>
                </a:lnTo>
                <a:lnTo>
                  <a:pt x="1090613" y="1095375"/>
                </a:lnTo>
                <a:lnTo>
                  <a:pt x="985838" y="1057275"/>
                </a:lnTo>
                <a:lnTo>
                  <a:pt x="890588" y="700087"/>
                </a:lnTo>
                <a:lnTo>
                  <a:pt x="833438" y="438150"/>
                </a:lnTo>
                <a:lnTo>
                  <a:pt x="766763" y="85725"/>
                </a:lnTo>
                <a:lnTo>
                  <a:pt x="738188" y="0"/>
                </a:lnTo>
                <a:lnTo>
                  <a:pt x="695325" y="90487"/>
                </a:lnTo>
                <a:lnTo>
                  <a:pt x="609600" y="547687"/>
                </a:lnTo>
                <a:lnTo>
                  <a:pt x="538163" y="885825"/>
                </a:lnTo>
                <a:lnTo>
                  <a:pt x="481013" y="1004887"/>
                </a:lnTo>
                <a:lnTo>
                  <a:pt x="471488" y="1004887"/>
                </a:lnTo>
                <a:lnTo>
                  <a:pt x="390525" y="838200"/>
                </a:lnTo>
                <a:lnTo>
                  <a:pt x="347663" y="757237"/>
                </a:lnTo>
                <a:lnTo>
                  <a:pt x="300038" y="757237"/>
                </a:lnTo>
                <a:lnTo>
                  <a:pt x="190500" y="852487"/>
                </a:lnTo>
                <a:lnTo>
                  <a:pt x="71438" y="962025"/>
                </a:lnTo>
                <a:lnTo>
                  <a:pt x="4763" y="1009650"/>
                </a:lnTo>
                <a:cubicBezTo>
                  <a:pt x="3175" y="1117600"/>
                  <a:pt x="1588" y="1225550"/>
                  <a:pt x="0" y="1333500"/>
                </a:cubicBezTo>
                <a:lnTo>
                  <a:pt x="1590675" y="1338262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Volný tvar 27"/>
          <p:cNvSpPr/>
          <p:nvPr/>
        </p:nvSpPr>
        <p:spPr>
          <a:xfrm>
            <a:off x="2028825" y="2210941"/>
            <a:ext cx="1476375" cy="638175"/>
          </a:xfrm>
          <a:custGeom>
            <a:avLst/>
            <a:gdLst>
              <a:gd name="connsiteX0" fmla="*/ 0 w 1476375"/>
              <a:gd name="connsiteY0" fmla="*/ 623888 h 638175"/>
              <a:gd name="connsiteX1" fmla="*/ 119063 w 1476375"/>
              <a:gd name="connsiteY1" fmla="*/ 600075 h 638175"/>
              <a:gd name="connsiteX2" fmla="*/ 242888 w 1476375"/>
              <a:gd name="connsiteY2" fmla="*/ 547688 h 638175"/>
              <a:gd name="connsiteX3" fmla="*/ 347663 w 1476375"/>
              <a:gd name="connsiteY3" fmla="*/ 552450 h 638175"/>
              <a:gd name="connsiteX4" fmla="*/ 438150 w 1476375"/>
              <a:gd name="connsiteY4" fmla="*/ 619125 h 638175"/>
              <a:gd name="connsiteX5" fmla="*/ 461963 w 1476375"/>
              <a:gd name="connsiteY5" fmla="*/ 619125 h 638175"/>
              <a:gd name="connsiteX6" fmla="*/ 514350 w 1476375"/>
              <a:gd name="connsiteY6" fmla="*/ 533400 h 638175"/>
              <a:gd name="connsiteX7" fmla="*/ 638175 w 1476375"/>
              <a:gd name="connsiteY7" fmla="*/ 185738 h 638175"/>
              <a:gd name="connsiteX8" fmla="*/ 690563 w 1476375"/>
              <a:gd name="connsiteY8" fmla="*/ 28575 h 638175"/>
              <a:gd name="connsiteX9" fmla="*/ 723900 w 1476375"/>
              <a:gd name="connsiteY9" fmla="*/ 0 h 638175"/>
              <a:gd name="connsiteX10" fmla="*/ 771525 w 1476375"/>
              <a:gd name="connsiteY10" fmla="*/ 33338 h 638175"/>
              <a:gd name="connsiteX11" fmla="*/ 828675 w 1476375"/>
              <a:gd name="connsiteY11" fmla="*/ 200025 h 638175"/>
              <a:gd name="connsiteX12" fmla="*/ 871538 w 1476375"/>
              <a:gd name="connsiteY12" fmla="*/ 309563 h 638175"/>
              <a:gd name="connsiteX13" fmla="*/ 909638 w 1476375"/>
              <a:gd name="connsiteY13" fmla="*/ 371475 h 638175"/>
              <a:gd name="connsiteX14" fmla="*/ 985838 w 1476375"/>
              <a:gd name="connsiteY14" fmla="*/ 457200 h 638175"/>
              <a:gd name="connsiteX15" fmla="*/ 1081088 w 1476375"/>
              <a:gd name="connsiteY15" fmla="*/ 452438 h 638175"/>
              <a:gd name="connsiteX16" fmla="*/ 1214438 w 1476375"/>
              <a:gd name="connsiteY16" fmla="*/ 533400 h 638175"/>
              <a:gd name="connsiteX17" fmla="*/ 1447800 w 1476375"/>
              <a:gd name="connsiteY17" fmla="*/ 600075 h 638175"/>
              <a:gd name="connsiteX18" fmla="*/ 1476375 w 1476375"/>
              <a:gd name="connsiteY18" fmla="*/ 638175 h 638175"/>
              <a:gd name="connsiteX19" fmla="*/ 0 w 1476375"/>
              <a:gd name="connsiteY19" fmla="*/ 62388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375" h="638175">
                <a:moveTo>
                  <a:pt x="0" y="623888"/>
                </a:moveTo>
                <a:lnTo>
                  <a:pt x="119063" y="600075"/>
                </a:lnTo>
                <a:lnTo>
                  <a:pt x="242888" y="547688"/>
                </a:lnTo>
                <a:lnTo>
                  <a:pt x="347663" y="552450"/>
                </a:lnTo>
                <a:lnTo>
                  <a:pt x="438150" y="619125"/>
                </a:lnTo>
                <a:lnTo>
                  <a:pt x="461963" y="619125"/>
                </a:lnTo>
                <a:lnTo>
                  <a:pt x="514350" y="533400"/>
                </a:lnTo>
                <a:lnTo>
                  <a:pt x="638175" y="185738"/>
                </a:lnTo>
                <a:lnTo>
                  <a:pt x="690563" y="28575"/>
                </a:lnTo>
                <a:lnTo>
                  <a:pt x="723900" y="0"/>
                </a:lnTo>
                <a:lnTo>
                  <a:pt x="771525" y="33338"/>
                </a:lnTo>
                <a:lnTo>
                  <a:pt x="828675" y="200025"/>
                </a:lnTo>
                <a:lnTo>
                  <a:pt x="871538" y="309563"/>
                </a:lnTo>
                <a:lnTo>
                  <a:pt x="909638" y="371475"/>
                </a:lnTo>
                <a:lnTo>
                  <a:pt x="985838" y="457200"/>
                </a:lnTo>
                <a:lnTo>
                  <a:pt x="1081088" y="452438"/>
                </a:lnTo>
                <a:lnTo>
                  <a:pt x="1214438" y="533400"/>
                </a:lnTo>
                <a:lnTo>
                  <a:pt x="1447800" y="600075"/>
                </a:lnTo>
                <a:lnTo>
                  <a:pt x="1476375" y="638175"/>
                </a:lnTo>
                <a:lnTo>
                  <a:pt x="0" y="623888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Volný tvar 28"/>
          <p:cNvSpPr/>
          <p:nvPr/>
        </p:nvSpPr>
        <p:spPr>
          <a:xfrm>
            <a:off x="1243013" y="3701604"/>
            <a:ext cx="762000" cy="1928812"/>
          </a:xfrm>
          <a:custGeom>
            <a:avLst/>
            <a:gdLst>
              <a:gd name="connsiteX0" fmla="*/ 0 w 762000"/>
              <a:gd name="connsiteY0" fmla="*/ 1928812 h 1928812"/>
              <a:gd name="connsiteX1" fmla="*/ 0 w 762000"/>
              <a:gd name="connsiteY1" fmla="*/ 990600 h 1928812"/>
              <a:gd name="connsiteX2" fmla="*/ 47625 w 762000"/>
              <a:gd name="connsiteY2" fmla="*/ 533400 h 1928812"/>
              <a:gd name="connsiteX3" fmla="*/ 85725 w 762000"/>
              <a:gd name="connsiteY3" fmla="*/ 180975 h 1928812"/>
              <a:gd name="connsiteX4" fmla="*/ 123825 w 762000"/>
              <a:gd name="connsiteY4" fmla="*/ 0 h 1928812"/>
              <a:gd name="connsiteX5" fmla="*/ 152400 w 762000"/>
              <a:gd name="connsiteY5" fmla="*/ 4762 h 1928812"/>
              <a:gd name="connsiteX6" fmla="*/ 195262 w 762000"/>
              <a:gd name="connsiteY6" fmla="*/ 171450 h 1928812"/>
              <a:gd name="connsiteX7" fmla="*/ 242887 w 762000"/>
              <a:gd name="connsiteY7" fmla="*/ 481012 h 1928812"/>
              <a:gd name="connsiteX8" fmla="*/ 290512 w 762000"/>
              <a:gd name="connsiteY8" fmla="*/ 695325 h 1928812"/>
              <a:gd name="connsiteX9" fmla="*/ 328612 w 762000"/>
              <a:gd name="connsiteY9" fmla="*/ 881062 h 1928812"/>
              <a:gd name="connsiteX10" fmla="*/ 376237 w 762000"/>
              <a:gd name="connsiteY10" fmla="*/ 1076325 h 1928812"/>
              <a:gd name="connsiteX11" fmla="*/ 400050 w 762000"/>
              <a:gd name="connsiteY11" fmla="*/ 1133475 h 1928812"/>
              <a:gd name="connsiteX12" fmla="*/ 490537 w 762000"/>
              <a:gd name="connsiteY12" fmla="*/ 1200150 h 1928812"/>
              <a:gd name="connsiteX13" fmla="*/ 561975 w 762000"/>
              <a:gd name="connsiteY13" fmla="*/ 1347787 h 1928812"/>
              <a:gd name="connsiteX14" fmla="*/ 676275 w 762000"/>
              <a:gd name="connsiteY14" fmla="*/ 1557337 h 1928812"/>
              <a:gd name="connsiteX15" fmla="*/ 728662 w 762000"/>
              <a:gd name="connsiteY15" fmla="*/ 1600200 h 1928812"/>
              <a:gd name="connsiteX16" fmla="*/ 762000 w 762000"/>
              <a:gd name="connsiteY16" fmla="*/ 1604962 h 1928812"/>
              <a:gd name="connsiteX17" fmla="*/ 752475 w 762000"/>
              <a:gd name="connsiteY17" fmla="*/ 1924050 h 1928812"/>
              <a:gd name="connsiteX18" fmla="*/ 0 w 762000"/>
              <a:gd name="connsiteY18" fmla="*/ 1928812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2000" h="1928812">
                <a:moveTo>
                  <a:pt x="0" y="1928812"/>
                </a:moveTo>
                <a:lnTo>
                  <a:pt x="0" y="990600"/>
                </a:lnTo>
                <a:lnTo>
                  <a:pt x="47625" y="533400"/>
                </a:lnTo>
                <a:lnTo>
                  <a:pt x="85725" y="180975"/>
                </a:lnTo>
                <a:lnTo>
                  <a:pt x="123825" y="0"/>
                </a:lnTo>
                <a:lnTo>
                  <a:pt x="152400" y="4762"/>
                </a:lnTo>
                <a:lnTo>
                  <a:pt x="195262" y="171450"/>
                </a:lnTo>
                <a:lnTo>
                  <a:pt x="242887" y="481012"/>
                </a:lnTo>
                <a:lnTo>
                  <a:pt x="290512" y="695325"/>
                </a:lnTo>
                <a:lnTo>
                  <a:pt x="328612" y="881062"/>
                </a:lnTo>
                <a:lnTo>
                  <a:pt x="376237" y="1076325"/>
                </a:lnTo>
                <a:lnTo>
                  <a:pt x="400050" y="1133475"/>
                </a:lnTo>
                <a:lnTo>
                  <a:pt x="490537" y="1200150"/>
                </a:lnTo>
                <a:lnTo>
                  <a:pt x="561975" y="1347787"/>
                </a:lnTo>
                <a:lnTo>
                  <a:pt x="676275" y="1557337"/>
                </a:lnTo>
                <a:lnTo>
                  <a:pt x="728662" y="1600200"/>
                </a:lnTo>
                <a:lnTo>
                  <a:pt x="762000" y="1604962"/>
                </a:lnTo>
                <a:lnTo>
                  <a:pt x="752475" y="1924050"/>
                </a:lnTo>
                <a:lnTo>
                  <a:pt x="0" y="1928812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Volný tvar 29"/>
          <p:cNvSpPr/>
          <p:nvPr/>
        </p:nvSpPr>
        <p:spPr>
          <a:xfrm>
            <a:off x="1271588" y="1248916"/>
            <a:ext cx="809625" cy="1595438"/>
          </a:xfrm>
          <a:custGeom>
            <a:avLst/>
            <a:gdLst>
              <a:gd name="connsiteX0" fmla="*/ 809625 w 809625"/>
              <a:gd name="connsiteY0" fmla="*/ 1585913 h 1595438"/>
              <a:gd name="connsiteX1" fmla="*/ 685800 w 809625"/>
              <a:gd name="connsiteY1" fmla="*/ 1452563 h 1595438"/>
              <a:gd name="connsiteX2" fmla="*/ 614362 w 809625"/>
              <a:gd name="connsiteY2" fmla="*/ 1390650 h 1595438"/>
              <a:gd name="connsiteX3" fmla="*/ 528637 w 809625"/>
              <a:gd name="connsiteY3" fmla="*/ 1390650 h 1595438"/>
              <a:gd name="connsiteX4" fmla="*/ 471487 w 809625"/>
              <a:gd name="connsiteY4" fmla="*/ 1323975 h 1595438"/>
              <a:gd name="connsiteX5" fmla="*/ 390525 w 809625"/>
              <a:gd name="connsiteY5" fmla="*/ 1152525 h 1595438"/>
              <a:gd name="connsiteX6" fmla="*/ 361950 w 809625"/>
              <a:gd name="connsiteY6" fmla="*/ 1023938 h 1595438"/>
              <a:gd name="connsiteX7" fmla="*/ 323850 w 809625"/>
              <a:gd name="connsiteY7" fmla="*/ 700088 h 1595438"/>
              <a:gd name="connsiteX8" fmla="*/ 280987 w 809625"/>
              <a:gd name="connsiteY8" fmla="*/ 276225 h 1595438"/>
              <a:gd name="connsiteX9" fmla="*/ 242887 w 809625"/>
              <a:gd name="connsiteY9" fmla="*/ 71438 h 1595438"/>
              <a:gd name="connsiteX10" fmla="*/ 176212 w 809625"/>
              <a:gd name="connsiteY10" fmla="*/ 4763 h 1595438"/>
              <a:gd name="connsiteX11" fmla="*/ 138112 w 809625"/>
              <a:gd name="connsiteY11" fmla="*/ 0 h 1595438"/>
              <a:gd name="connsiteX12" fmla="*/ 100012 w 809625"/>
              <a:gd name="connsiteY12" fmla="*/ 119063 h 1595438"/>
              <a:gd name="connsiteX13" fmla="*/ 66675 w 809625"/>
              <a:gd name="connsiteY13" fmla="*/ 361950 h 1595438"/>
              <a:gd name="connsiteX14" fmla="*/ 0 w 809625"/>
              <a:gd name="connsiteY14" fmla="*/ 1076325 h 1595438"/>
              <a:gd name="connsiteX15" fmla="*/ 0 w 809625"/>
              <a:gd name="connsiteY15" fmla="*/ 1595438 h 1595438"/>
              <a:gd name="connsiteX16" fmla="*/ 809625 w 809625"/>
              <a:gd name="connsiteY16" fmla="*/ 1585913 h 159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9625" h="1595438">
                <a:moveTo>
                  <a:pt x="809625" y="1585913"/>
                </a:moveTo>
                <a:lnTo>
                  <a:pt x="685800" y="1452563"/>
                </a:lnTo>
                <a:lnTo>
                  <a:pt x="614362" y="1390650"/>
                </a:lnTo>
                <a:lnTo>
                  <a:pt x="528637" y="1390650"/>
                </a:lnTo>
                <a:lnTo>
                  <a:pt x="471487" y="1323975"/>
                </a:lnTo>
                <a:lnTo>
                  <a:pt x="390525" y="1152525"/>
                </a:lnTo>
                <a:lnTo>
                  <a:pt x="361950" y="1023938"/>
                </a:lnTo>
                <a:lnTo>
                  <a:pt x="323850" y="700088"/>
                </a:lnTo>
                <a:lnTo>
                  <a:pt x="280987" y="276225"/>
                </a:lnTo>
                <a:lnTo>
                  <a:pt x="242887" y="71438"/>
                </a:lnTo>
                <a:lnTo>
                  <a:pt x="176212" y="4763"/>
                </a:lnTo>
                <a:lnTo>
                  <a:pt x="138112" y="0"/>
                </a:lnTo>
                <a:lnTo>
                  <a:pt x="100012" y="119063"/>
                </a:lnTo>
                <a:lnTo>
                  <a:pt x="66675" y="361950"/>
                </a:lnTo>
                <a:lnTo>
                  <a:pt x="0" y="1076325"/>
                </a:lnTo>
                <a:lnTo>
                  <a:pt x="0" y="1595438"/>
                </a:lnTo>
                <a:lnTo>
                  <a:pt x="809625" y="1585913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graphicFrame>
        <p:nvGraphicFramePr>
          <p:cNvPr id="89108" name="Graf 19"/>
          <p:cNvGraphicFramePr>
            <a:graphicFrameLocks/>
          </p:cNvGraphicFramePr>
          <p:nvPr/>
        </p:nvGraphicFramePr>
        <p:xfrm>
          <a:off x="128588" y="3208338"/>
          <a:ext cx="8886825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r:id="rId4" imgW="8888738" imgH="3346994" progId="Excel.Sheet.8">
                  <p:embed/>
                </p:oleObj>
              </mc:Choice>
              <mc:Fallback>
                <p:oleObj r:id="rId4" imgW="8888738" imgH="3346994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3208338"/>
                        <a:ext cx="8886825" cy="334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241364" y="-46124"/>
            <a:ext cx="666131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3200" b="1" dirty="0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VARIABILITY </a:t>
            </a:r>
            <a:r>
              <a:rPr lang="cs-CZ" sz="3200" b="1" dirty="0" err="1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cs-CZ" sz="3200" b="1" dirty="0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circulatory</a:t>
            </a:r>
            <a:r>
              <a:rPr lang="cs-CZ" sz="3200" b="1" dirty="0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parameters</a:t>
            </a:r>
            <a:endParaRPr lang="cs-CZ" sz="3200" b="1" dirty="0">
              <a:ln w="11430"/>
              <a:gradFill>
                <a:gsLst>
                  <a:gs pos="0">
                    <a:srgbClr val="C00000"/>
                  </a:gs>
                  <a:gs pos="25000">
                    <a:srgbClr val="C00000"/>
                  </a:gs>
                  <a:gs pos="50000">
                    <a:srgbClr val="C00000"/>
                  </a:gs>
                  <a:gs pos="75000">
                    <a:srgbClr val="C00000"/>
                  </a:gs>
                  <a:gs pos="100000">
                    <a:srgbClr val="C00000"/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9111" name="Graf 25"/>
          <p:cNvGraphicFramePr>
            <a:graphicFrameLocks/>
          </p:cNvGraphicFramePr>
          <p:nvPr/>
        </p:nvGraphicFramePr>
        <p:xfrm>
          <a:off x="128588" y="438150"/>
          <a:ext cx="8886825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r:id="rId7" imgW="8888738" imgH="3346994" progId="Excel.Sheet.8">
                  <p:embed/>
                </p:oleObj>
              </mc:Choice>
              <mc:Fallback>
                <p:oleObj r:id="rId7" imgW="8888738" imgH="3346994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38150"/>
                        <a:ext cx="8886825" cy="334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Šipka doleva 16"/>
          <p:cNvSpPr/>
          <p:nvPr/>
        </p:nvSpPr>
        <p:spPr>
          <a:xfrm>
            <a:off x="1331913" y="404813"/>
            <a:ext cx="7200900" cy="4318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parasympathicus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Šipka doleva 17"/>
          <p:cNvSpPr/>
          <p:nvPr/>
        </p:nvSpPr>
        <p:spPr>
          <a:xfrm>
            <a:off x="1274622" y="818780"/>
            <a:ext cx="2448272" cy="43204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sympathicus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Šipka doleva 21"/>
          <p:cNvSpPr/>
          <p:nvPr/>
        </p:nvSpPr>
        <p:spPr>
          <a:xfrm rot="20294897">
            <a:off x="3144428" y="1859603"/>
            <a:ext cx="1936531" cy="440010"/>
          </a:xfrm>
          <a:prstGeom prst="leftArrow">
            <a:avLst/>
          </a:prstGeom>
          <a:solidFill>
            <a:srgbClr val="FFC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  <p:sp>
        <p:nvSpPr>
          <p:cNvPr id="24" name="Šipka doleva 23"/>
          <p:cNvSpPr/>
          <p:nvPr/>
        </p:nvSpPr>
        <p:spPr>
          <a:xfrm rot="20294897">
            <a:off x="2784389" y="3772160"/>
            <a:ext cx="1936531" cy="440010"/>
          </a:xfrm>
          <a:prstGeom prst="leftArrow">
            <a:avLst/>
          </a:prstGeom>
          <a:solidFill>
            <a:srgbClr val="FFC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</p:spTree>
    <p:extLst>
      <p:ext uri="{BB962C8B-B14F-4D97-AF65-F5344CB8AC3E}">
        <p14:creationId xmlns:p14="http://schemas.microsoft.com/office/powerpoint/2010/main" val="844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/>
      </p:sp>
    </p:spTree>
    <p:extLst>
      <p:ext uri="{BB962C8B-B14F-4D97-AF65-F5344CB8AC3E}">
        <p14:creationId xmlns:p14="http://schemas.microsoft.com/office/powerpoint/2010/main" val="2901948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/>
      </p:sp>
    </p:spTree>
    <p:extLst>
      <p:ext uri="{BB962C8B-B14F-4D97-AF65-F5344CB8AC3E}">
        <p14:creationId xmlns:p14="http://schemas.microsoft.com/office/powerpoint/2010/main" val="846594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738" y="980728"/>
            <a:ext cx="6902524" cy="47505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</a:t>
            </a: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BP </a:t>
            </a:r>
            <a:r>
              <a:rPr lang="cs-CZ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values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according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cs-CZ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office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BP</a:t>
            </a:r>
            <a:endParaRPr lang="cs-CZ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8981" name="Group 69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646635"/>
          <a:ext cx="6172200" cy="3925493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Systolic BP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Diastolic BP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(mmHg)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(mmHg)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optimal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80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120 – 129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80 –  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high normal pressure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130 – 139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85 –  89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 - mild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140 – 159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90 –  99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 - moderate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160 – 179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 – 109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 - severe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180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Isolated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systolic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140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2733997" y="5589240"/>
            <a:ext cx="367600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According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Guidelines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</a:t>
            </a:r>
            <a:r>
              <a:rPr lang="cs-CZ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13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ESC/ESH 2018</a:t>
            </a:r>
            <a:r>
              <a:rPr lang="cs-CZ" sz="1350" dirty="0" smtClean="0">
                <a:latin typeface="Arial" charset="0"/>
              </a:rPr>
              <a:t> </a:t>
            </a:r>
            <a:endParaRPr lang="cs-CZ" sz="1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3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vessels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Tone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= basic </a:t>
            </a:r>
            <a:r>
              <a:rPr lang="cs-CZ" dirty="0" err="1" smtClean="0"/>
              <a:t>tension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smooth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inside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(</a:t>
            </a:r>
            <a:r>
              <a:rPr lang="cs-CZ" dirty="0" err="1" smtClean="0"/>
              <a:t>vasoconstriction</a:t>
            </a:r>
            <a:r>
              <a:rPr lang="cs-CZ" dirty="0" smtClean="0"/>
              <a:t>   x   </a:t>
            </a:r>
            <a:r>
              <a:rPr lang="cs-CZ" dirty="0" err="1" smtClean="0"/>
              <a:t>vasodilatation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Regulation</a:t>
            </a:r>
            <a:r>
              <a:rPr lang="cs-CZ" dirty="0" smtClean="0"/>
              <a:t> -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autoregulation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-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2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74291"/>
            <a:ext cx="7886700" cy="421568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latin typeface="AdvP3E7259"/>
              </a:rPr>
              <a:t>Definitions of hypertension according to</a:t>
            </a:r>
          </a:p>
          <a:p>
            <a:pPr marL="0" indent="0">
              <a:buNone/>
            </a:pPr>
            <a:r>
              <a:rPr lang="en-US" sz="2400" dirty="0">
                <a:latin typeface="AdvP3E7259"/>
              </a:rPr>
              <a:t>office, ambulatory, and home blood pressure levels</a:t>
            </a:r>
          </a:p>
          <a:p>
            <a:r>
              <a:rPr lang="cs-CZ" dirty="0" err="1">
                <a:latin typeface="AdvP3E7259"/>
              </a:rPr>
              <a:t>Category</a:t>
            </a:r>
            <a:r>
              <a:rPr lang="cs-CZ" dirty="0">
                <a:latin typeface="AdvP3E7259"/>
              </a:rPr>
              <a:t> </a:t>
            </a:r>
            <a:r>
              <a:rPr lang="cs-CZ" dirty="0" smtClean="0">
                <a:latin typeface="AdvP3E7259"/>
              </a:rPr>
              <a:t>SBP(</a:t>
            </a:r>
            <a:r>
              <a:rPr lang="cs-CZ" dirty="0" err="1" smtClean="0">
                <a:latin typeface="AdvP3E7259"/>
              </a:rPr>
              <a:t>mmHg</a:t>
            </a:r>
            <a:r>
              <a:rPr lang="cs-CZ" dirty="0" smtClean="0">
                <a:latin typeface="AdvP3E7259"/>
              </a:rPr>
              <a:t>)      DBP(</a:t>
            </a:r>
            <a:r>
              <a:rPr lang="cs-CZ" dirty="0" err="1" smtClean="0">
                <a:latin typeface="AdvP3E7259"/>
              </a:rPr>
              <a:t>mmHg</a:t>
            </a:r>
            <a:r>
              <a:rPr lang="cs-CZ" dirty="0">
                <a:latin typeface="AdvP3E7259"/>
              </a:rPr>
              <a:t>)</a:t>
            </a:r>
          </a:p>
          <a:p>
            <a:r>
              <a:rPr lang="en-US" dirty="0">
                <a:latin typeface="AdvOTb7819099"/>
              </a:rPr>
              <a:t>Office </a:t>
            </a:r>
            <a:r>
              <a:rPr lang="en-US" dirty="0" err="1">
                <a:latin typeface="AdvOTb7819099"/>
              </a:rPr>
              <a:t>BP</a:t>
            </a:r>
            <a:r>
              <a:rPr lang="en-US" sz="600" dirty="0" err="1">
                <a:latin typeface="AdvOTb7819099"/>
              </a:rPr>
              <a:t>a</a:t>
            </a:r>
            <a:r>
              <a:rPr lang="en-US" sz="600" dirty="0">
                <a:latin typeface="AdvOTb7819099"/>
              </a:rPr>
              <a:t> </a:t>
            </a:r>
            <a:r>
              <a:rPr lang="en-US" dirty="0">
                <a:latin typeface="AdvOTb7819099"/>
              </a:rPr>
              <a:t>&gt;_140 </a:t>
            </a:r>
            <a:r>
              <a:rPr lang="cs-CZ" dirty="0" smtClean="0">
                <a:latin typeface="AdvOTb7819099"/>
              </a:rPr>
              <a:t>     </a:t>
            </a:r>
            <a:r>
              <a:rPr lang="en-US" dirty="0" smtClean="0">
                <a:latin typeface="AdvOTb7819099"/>
              </a:rPr>
              <a:t>and/or </a:t>
            </a:r>
            <a:r>
              <a:rPr lang="en-US" dirty="0">
                <a:latin typeface="AdvOTb7819099"/>
              </a:rPr>
              <a:t>&gt;_90</a:t>
            </a:r>
          </a:p>
          <a:p>
            <a:r>
              <a:rPr lang="cs-CZ" dirty="0" err="1">
                <a:latin typeface="AdvOTb7819099"/>
              </a:rPr>
              <a:t>Ambulatory</a:t>
            </a:r>
            <a:r>
              <a:rPr lang="cs-CZ" dirty="0">
                <a:latin typeface="AdvOTb7819099"/>
              </a:rPr>
              <a:t> BP</a:t>
            </a:r>
          </a:p>
          <a:p>
            <a:pPr marL="0" indent="0">
              <a:buNone/>
            </a:pP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Daytime </a:t>
            </a:r>
            <a:r>
              <a:rPr lang="en-US" dirty="0">
                <a:latin typeface="AdvOTb7819099"/>
              </a:rPr>
              <a:t>(or awake) mean &gt;_135 and/or &gt;_85</a:t>
            </a:r>
          </a:p>
          <a:p>
            <a:pPr marL="0" indent="0">
              <a:buNone/>
            </a:pP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Night-time </a:t>
            </a:r>
            <a:r>
              <a:rPr lang="en-US" dirty="0">
                <a:latin typeface="AdvOTb7819099"/>
              </a:rPr>
              <a:t>(or asleep) mean &gt;_120 and/or &gt;_70</a:t>
            </a:r>
          </a:p>
          <a:p>
            <a:pPr marL="0" indent="0">
              <a:buNone/>
            </a:pP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24 </a:t>
            </a:r>
            <a:r>
              <a:rPr lang="en-US" dirty="0">
                <a:latin typeface="AdvOTb7819099"/>
              </a:rPr>
              <a:t>h mean &gt;_130 and/or &gt;_80</a:t>
            </a:r>
          </a:p>
          <a:p>
            <a:r>
              <a:rPr lang="en-US" dirty="0">
                <a:latin typeface="AdvOTb7819099"/>
              </a:rPr>
              <a:t>Home BP mean &gt;_135 and/or &gt;_</a:t>
            </a:r>
            <a:r>
              <a:rPr lang="en-US" dirty="0" smtClean="0">
                <a:latin typeface="AdvOTb7819099"/>
              </a:rPr>
              <a:t>85</a:t>
            </a:r>
            <a:endParaRPr lang="cs-CZ" dirty="0" smtClean="0">
              <a:latin typeface="AdvOTb7819099"/>
            </a:endParaRPr>
          </a:p>
          <a:p>
            <a:endParaRPr lang="en-US" dirty="0">
              <a:latin typeface="AdvOTb7819099"/>
            </a:endParaRPr>
          </a:p>
          <a:p>
            <a:r>
              <a:rPr lang="en-US" sz="1500" dirty="0">
                <a:latin typeface="AdvOTb7819099"/>
              </a:rPr>
              <a:t>BP = blood pressure; DBP = diastolic blood pressure; SBP = systolic blood</a:t>
            </a:r>
          </a:p>
          <a:p>
            <a:r>
              <a:rPr lang="cs-CZ" sz="1500" dirty="0" err="1">
                <a:latin typeface="AdvOTb7819099"/>
              </a:rPr>
              <a:t>pressure</a:t>
            </a:r>
            <a:r>
              <a:rPr lang="cs-CZ" sz="1500" dirty="0">
                <a:latin typeface="AdvOTb7819099"/>
              </a:rPr>
              <a:t>.</a:t>
            </a:r>
          </a:p>
          <a:p>
            <a:r>
              <a:rPr lang="en-US" sz="1500" dirty="0" err="1">
                <a:latin typeface="AdvOTb7819099"/>
              </a:rPr>
              <a:t>aRefers</a:t>
            </a:r>
            <a:r>
              <a:rPr lang="en-US" sz="1500" dirty="0">
                <a:latin typeface="AdvOTb7819099"/>
              </a:rPr>
              <a:t> to conventional office BP rather than unattended office BP.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895202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rafy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924800" cy="5624513"/>
          </a:xfrm>
          <a:prstGeom prst="rect">
            <a:avLst/>
          </a:prstGeo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808038" y="625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619250" y="6308725"/>
            <a:ext cx="586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Zdravotní a očkovací průkaz dítěte a mladistvého, 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FF3300"/>
                </a:solidFill>
              </a:rPr>
              <a:t>Krevní tlak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250825" y="1484313"/>
            <a:ext cx="8534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2"/>
                </a:solidFill>
              </a:rPr>
              <a:t>bezprostředně po narození je vysoký: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poporodní stres – vyplavení katecholaminů a kortizolu</a:t>
            </a:r>
          </a:p>
          <a:p>
            <a:pPr>
              <a:lnSpc>
                <a:spcPct val="90000"/>
              </a:lnSpc>
            </a:pPr>
            <a:r>
              <a:rPr lang="cs-CZ" smtClean="0"/>
              <a:t>po 1.dnu se ustálí 70/50 mmHg: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otevření pulmonálního a intestinálního řečiště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2"/>
                </a:solidFill>
              </a:rPr>
              <a:t>další mírný vzestup až k hodnotám pro dospělé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cs-CZ" smtClean="0">
                <a:solidFill>
                  <a:schemeClr val="accent2"/>
                </a:solidFill>
              </a:rPr>
              <a:t>	v období puberty: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postupné dozrávání regulačních mechanismů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stimulace z vnějšího prostředí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7213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2" descr="E7C22FD0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3926" b="16032"/>
          <a:stretch>
            <a:fillRect/>
          </a:stretch>
        </p:blipFill>
        <p:spPr bwMode="auto">
          <a:xfrm>
            <a:off x="1187450" y="1628775"/>
            <a:ext cx="63436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3385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 smtClean="0">
                <a:solidFill>
                  <a:srgbClr val="FF0000"/>
                </a:solidFill>
              </a:rPr>
              <a:t>Estimation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of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baroreflex</a:t>
            </a:r>
            <a:r>
              <a:rPr lang="cs-CZ" sz="3200" b="1" dirty="0" smtClean="0">
                <a:solidFill>
                  <a:srgbClr val="FF0000"/>
                </a:solidFill>
              </a:rPr>
              <a:t> sensitivity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FF0000"/>
                </a:solidFill>
              </a:rPr>
              <a:t>            </a:t>
            </a:r>
            <a:r>
              <a:rPr lang="cs-CZ" sz="3200" dirty="0" err="1" smtClean="0">
                <a:solidFill>
                  <a:srgbClr val="FF0000"/>
                </a:solidFill>
              </a:rPr>
              <a:t>Invasive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methods</a:t>
            </a:r>
            <a:endParaRPr lang="cs-CZ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373688"/>
            <a:ext cx="175260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6985000" cy="385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755650" y="5589588"/>
            <a:ext cx="3476625" cy="19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smtClean="0">
                <a:solidFill>
                  <a:srgbClr val="000000"/>
                </a:solidFill>
                <a:ea typeface="msgothic"/>
                <a:cs typeface="msgothic"/>
              </a:rPr>
              <a:t>Furlan R et al. Circulation 2003;108:717-723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455738" y="179388"/>
            <a:ext cx="75660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 smtClean="0">
                <a:solidFill>
                  <a:srgbClr val="FF0000"/>
                </a:solidFill>
              </a:rPr>
              <a:t>Estimation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of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baroreflex</a:t>
            </a:r>
            <a:r>
              <a:rPr lang="cs-CZ" sz="3200" b="1" dirty="0" smtClean="0">
                <a:solidFill>
                  <a:srgbClr val="FF0000"/>
                </a:solidFill>
              </a:rPr>
              <a:t> sensitivity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FF0000"/>
                </a:solidFill>
              </a:rPr>
              <a:t>      non – </a:t>
            </a:r>
            <a:r>
              <a:rPr lang="cs-CZ" sz="3200" dirty="0" err="1" smtClean="0">
                <a:solidFill>
                  <a:srgbClr val="FF0000"/>
                </a:solidFill>
              </a:rPr>
              <a:t>invasive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technique</a:t>
            </a:r>
            <a:r>
              <a:rPr lang="cs-CZ" sz="3200" dirty="0" smtClean="0">
                <a:solidFill>
                  <a:srgbClr val="FF0000"/>
                </a:solidFill>
              </a:rPr>
              <a:t> – </a:t>
            </a:r>
            <a:r>
              <a:rPr lang="cs-CZ" sz="3200" dirty="0" err="1" smtClean="0">
                <a:solidFill>
                  <a:srgbClr val="FF0000"/>
                </a:solidFill>
              </a:rPr>
              <a:t>neck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suction</a:t>
            </a:r>
            <a:endParaRPr lang="cs-CZ" sz="320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Kontinuální neinvazivní měření</a:t>
            </a:r>
            <a:br>
              <a:rPr lang="cs-CZ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tep po tepu - Peňázova metoda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23850" y="2441575"/>
            <a:ext cx="82296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3200" smtClean="0">
                <a:solidFill>
                  <a:srgbClr val="FF0000"/>
                </a:solidFill>
              </a:rPr>
              <a:t>Profesor MUDr. Jan Peňáz, CSc.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3200" smtClean="0">
                <a:solidFill>
                  <a:srgbClr val="FF0000"/>
                </a:solidFill>
              </a:rPr>
              <a:t>Fyziologický ústav LF MU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3200" smtClean="0">
                <a:solidFill>
                  <a:srgbClr val="FF0000"/>
                </a:solidFill>
              </a:rPr>
              <a:t>Čs. patent z roku 1969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P2290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2" descr="msoDBE03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16138" r="17712" b="22639"/>
          <a:stretch>
            <a:fillRect/>
          </a:stretch>
        </p:blipFill>
        <p:spPr bwMode="auto">
          <a:xfrm>
            <a:off x="323850" y="1700213"/>
            <a:ext cx="85550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2967038" y="1503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35013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476375" y="260350"/>
            <a:ext cx="6202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smtClean="0">
                <a:solidFill>
                  <a:srgbClr val="FF0000"/>
                </a:solidFill>
              </a:rPr>
              <a:t>Stanovení citlivosti baroreflexu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smtClean="0">
                <a:solidFill>
                  <a:srgbClr val="FF0000"/>
                </a:solidFill>
              </a:rPr>
              <a:t>      Valsalvův manévr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588125" y="587692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FF0000"/>
                </a:solidFill>
              </a:rPr>
              <a:t>Ganong WF,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57200" y="0"/>
            <a:ext cx="830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První spektrální analýza krevního tlaku u člověka</a:t>
            </a:r>
            <a:endParaRPr lang="en-GB" sz="44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8851" name="Picture 3" descr="msoD4C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238" y="1412875"/>
            <a:ext cx="6380162" cy="4259263"/>
          </a:xfrm>
          <a:prstGeom prst="rect">
            <a:avLst/>
          </a:prstGeom>
          <a:noFill/>
        </p:spPr>
      </p:pic>
      <p:pic>
        <p:nvPicPr>
          <p:cNvPr id="78852" name="Picture 4" descr="mso2BF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05488"/>
            <a:ext cx="6183312" cy="655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Autoregulation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capacity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tissues</a:t>
            </a:r>
            <a:r>
              <a:rPr lang="cs-CZ" dirty="0" smtClean="0"/>
              <a:t> to </a:t>
            </a:r>
            <a:r>
              <a:rPr lang="cs-CZ" dirty="0" err="1" smtClean="0"/>
              <a:t>regulate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Myogenic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theory</a:t>
            </a:r>
            <a:r>
              <a:rPr lang="cs-CZ" dirty="0" smtClean="0"/>
              <a:t> – </a:t>
            </a:r>
            <a:r>
              <a:rPr lang="cs-CZ" dirty="0" err="1" smtClean="0"/>
              <a:t>Bayliss</a:t>
            </a:r>
            <a:r>
              <a:rPr lang="cs-CZ" dirty="0" smtClean="0"/>
              <a:t> </a:t>
            </a:r>
            <a:r>
              <a:rPr lang="cs-CZ" dirty="0" err="1" smtClean="0"/>
              <a:t>phenomenon</a:t>
            </a:r>
            <a:r>
              <a:rPr lang="cs-CZ" dirty="0" smtClean="0"/>
              <a:t> (as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rises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are </a:t>
            </a:r>
            <a:r>
              <a:rPr lang="cs-CZ" dirty="0" err="1" smtClean="0"/>
              <a:t>distended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vascular</a:t>
            </a:r>
            <a:r>
              <a:rPr lang="cs-CZ" dirty="0" smtClean="0"/>
              <a:t> </a:t>
            </a:r>
            <a:r>
              <a:rPr lang="cs-CZ" dirty="0" err="1" smtClean="0"/>
              <a:t>smooth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 </a:t>
            </a:r>
            <a:r>
              <a:rPr lang="cs-CZ" dirty="0" err="1" smtClean="0"/>
              <a:t>fibres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surround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r>
              <a:rPr lang="cs-CZ" dirty="0" smtClean="0"/>
              <a:t>;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r>
              <a:rPr lang="cs-CZ" dirty="0" err="1" smtClean="0"/>
              <a:t>tension</a:t>
            </a:r>
            <a:r>
              <a:rPr lang="cs-CZ" dirty="0" smtClean="0"/>
              <a:t> 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proportional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distending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radius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– </a:t>
            </a:r>
            <a:r>
              <a:rPr lang="cs-CZ" dirty="0" err="1" smtClean="0"/>
              <a:t>law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Laplace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6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60566"/>
            <a:ext cx="4588885" cy="7481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2500"/>
              </a:lnSpc>
              <a:defRPr/>
            </a:pPr>
            <a:r>
              <a:rPr lang="cs-CZ" sz="32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CITLIVOST BAROREFLEXU</a:t>
            </a:r>
          </a:p>
          <a:p>
            <a:pPr algn="ctr">
              <a:lnSpc>
                <a:spcPts val="2500"/>
              </a:lnSpc>
              <a:defRPr/>
            </a:pPr>
            <a:r>
              <a:rPr lang="cs-CZ" sz="28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cs-CZ" sz="28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Vzájemná spektrální analýza</a:t>
            </a:r>
          </a:p>
        </p:txBody>
      </p:sp>
      <p:graphicFrame>
        <p:nvGraphicFramePr>
          <p:cNvPr id="69636" name="Graf 3"/>
          <p:cNvGraphicFramePr>
            <a:graphicFrameLocks/>
          </p:cNvGraphicFramePr>
          <p:nvPr/>
        </p:nvGraphicFramePr>
        <p:xfrm>
          <a:off x="-50800" y="714375"/>
          <a:ext cx="456565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7" r:id="rId4" imgW="4566300" imgH="2969009" progId="Excel.Sheet.8">
                  <p:embed/>
                </p:oleObj>
              </mc:Choice>
              <mc:Fallback>
                <p:oleObj r:id="rId4" imgW="4566300" imgH="2969009" progId="Excel.Sheet.8">
                  <p:embed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714375"/>
                        <a:ext cx="4565650" cy="296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Graf 4"/>
          <p:cNvGraphicFramePr>
            <a:graphicFrameLocks/>
          </p:cNvGraphicFramePr>
          <p:nvPr/>
        </p:nvGraphicFramePr>
        <p:xfrm>
          <a:off x="4629150" y="714375"/>
          <a:ext cx="456565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r:id="rId7" imgW="4566300" imgH="2969009" progId="Excel.Sheet.8">
                  <p:embed/>
                </p:oleObj>
              </mc:Choice>
              <mc:Fallback>
                <p:oleObj r:id="rId7" imgW="4566300" imgH="2969009" progId="Excel.Sheet.8">
                  <p:embed/>
                  <p:pic>
                    <p:nvPicPr>
                      <p:cNvPr id="0" name="Picture 5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714375"/>
                        <a:ext cx="4565650" cy="296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Graf 5"/>
          <p:cNvGraphicFramePr>
            <a:graphicFrameLocks/>
          </p:cNvGraphicFramePr>
          <p:nvPr/>
        </p:nvGraphicFramePr>
        <p:xfrm>
          <a:off x="4629150" y="3090863"/>
          <a:ext cx="456565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9" r:id="rId10" imgW="4566300" imgH="2969009" progId="Excel.Sheet.8">
                  <p:embed/>
                </p:oleObj>
              </mc:Choice>
              <mc:Fallback>
                <p:oleObj r:id="rId10" imgW="4566300" imgH="2969009" progId="Excel.Sheet.8">
                  <p:embed/>
                  <p:pic>
                    <p:nvPicPr>
                      <p:cNvPr id="0" name="Picture 5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3090863"/>
                        <a:ext cx="4565650" cy="296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Graf 6"/>
          <p:cNvGraphicFramePr>
            <a:graphicFrameLocks/>
          </p:cNvGraphicFramePr>
          <p:nvPr/>
        </p:nvGraphicFramePr>
        <p:xfrm>
          <a:off x="-50800" y="3017838"/>
          <a:ext cx="4565650" cy="297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r:id="rId13" imgW="4566300" imgH="2969009" progId="Excel.Sheet.8">
                  <p:embed/>
                </p:oleObj>
              </mc:Choice>
              <mc:Fallback>
                <p:oleObj r:id="rId13" imgW="4566300" imgH="2969009" progId="Excel.Sheet.8">
                  <p:embed/>
                  <p:pic>
                    <p:nvPicPr>
                      <p:cNvPr id="0" name="Picture 6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3017838"/>
                        <a:ext cx="4565650" cy="297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084888" y="188913"/>
          <a:ext cx="2476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Rovnice" r:id="rId15" imgW="1130300" imgH="419100" progId="Equation.3">
                  <p:embed/>
                </p:oleObj>
              </mc:Choice>
              <mc:Fallback>
                <p:oleObj name="Rovnice" r:id="rId15" imgW="1130300" imgH="4191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88913"/>
                        <a:ext cx="2476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ovéPole 24"/>
          <p:cNvSpPr txBox="1"/>
          <p:nvPr/>
        </p:nvSpPr>
        <p:spPr>
          <a:xfrm>
            <a:off x="468313" y="2349500"/>
            <a:ext cx="8351837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Prolongation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RR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intervals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due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changes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systolic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pressure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about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mmHg</a:t>
            </a:r>
            <a:endParaRPr lang="cs-CZ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cs-CZ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Physiology</a:t>
            </a:r>
            <a:r>
              <a:rPr lang="cs-C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values</a:t>
            </a:r>
            <a:r>
              <a:rPr lang="cs-CZ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6 – 16 </a:t>
            </a:r>
            <a:r>
              <a:rPr lang="cs-CZ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ms</a:t>
            </a:r>
            <a:r>
              <a:rPr lang="cs-CZ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/</a:t>
            </a:r>
            <a:r>
              <a:rPr lang="cs-CZ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mmHg</a:t>
            </a:r>
            <a:endParaRPr lang="cs-CZ" sz="32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663575" y="463550"/>
            <a:ext cx="59421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srgbClr val="FF0000"/>
                </a:solidFill>
              </a:rPr>
              <a:t>Sensitivity </a:t>
            </a:r>
            <a:r>
              <a:rPr lang="cs-CZ" sz="4400" b="1" dirty="0" err="1" smtClean="0">
                <a:solidFill>
                  <a:srgbClr val="FF0000"/>
                </a:solidFill>
              </a:rPr>
              <a:t>of</a:t>
            </a:r>
            <a:r>
              <a:rPr lang="cs-CZ" sz="4400" b="1" dirty="0" smtClean="0">
                <a:solidFill>
                  <a:srgbClr val="FF0000"/>
                </a:solidFill>
              </a:rPr>
              <a:t> </a:t>
            </a:r>
            <a:r>
              <a:rPr lang="cs-CZ" sz="4400" b="1" dirty="0" err="1" smtClean="0">
                <a:solidFill>
                  <a:srgbClr val="FF0000"/>
                </a:solidFill>
              </a:rPr>
              <a:t>baroreflex</a:t>
            </a:r>
            <a:endParaRPr lang="cs-CZ" sz="4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160338"/>
            <a:ext cx="9144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cs-CZ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Variabilita v krevním oběhu a </a:t>
            </a:r>
            <a:r>
              <a:rPr 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BRS – </a:t>
            </a:r>
            <a:r>
              <a:rPr lang="cs-CZ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ukazatelé rizika srdeční smrti </a:t>
            </a:r>
          </a:p>
          <a:p>
            <a:pPr algn="ctr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 infarktu myokardu</a:t>
            </a:r>
            <a:endParaRPr lang="en-US" sz="40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 flipH="1">
            <a:off x="-107950" y="2328863"/>
            <a:ext cx="107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1000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80900" name="Picture 4" descr="mso40F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6121400" cy="2911475"/>
          </a:xfrm>
          <a:prstGeom prst="rect">
            <a:avLst/>
          </a:prstGeom>
          <a:noFill/>
        </p:spPr>
      </p:pic>
      <p:pic>
        <p:nvPicPr>
          <p:cNvPr id="80901" name="Picture 5" descr="mso254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229225"/>
            <a:ext cx="6618287" cy="1538288"/>
          </a:xfrm>
          <a:prstGeom prst="rect">
            <a:avLst/>
          </a:prstGeom>
          <a:noFill/>
        </p:spPr>
      </p:pic>
      <p:pic>
        <p:nvPicPr>
          <p:cNvPr id="80902" name="Picture 6" descr="mso7AE0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652963"/>
            <a:ext cx="6624637" cy="588962"/>
          </a:xfrm>
          <a:prstGeom prst="rect">
            <a:avLst/>
          </a:prstGeom>
          <a:noFill/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885113" y="4797425"/>
            <a:ext cx="1841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0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body" idx="1"/>
          </p:nvPr>
        </p:nvSpPr>
        <p:spPr>
          <a:xfrm>
            <a:off x="0" y="419100"/>
            <a:ext cx="9144000" cy="6019800"/>
          </a:xfrm>
        </p:spPr>
        <p:txBody>
          <a:bodyPr/>
          <a:lstStyle/>
          <a:p>
            <a:endParaRPr lang="cs-CZ" sz="2800" smtClean="0"/>
          </a:p>
          <a:p>
            <a:r>
              <a:rPr lang="cs-CZ" sz="2800" smtClean="0">
                <a:solidFill>
                  <a:srgbClr val="CC0000"/>
                </a:solidFill>
              </a:rPr>
              <a:t>zavedení stanovení BRS u </a:t>
            </a:r>
            <a:r>
              <a:rPr lang="cs-CZ" sz="2800" b="1" i="1" smtClean="0">
                <a:solidFill>
                  <a:srgbClr val="CC0000"/>
                </a:solidFill>
              </a:rPr>
              <a:t>hypertenzních</a:t>
            </a:r>
            <a:r>
              <a:rPr lang="cs-CZ" sz="2800" smtClean="0">
                <a:solidFill>
                  <a:srgbClr val="CC0000"/>
                </a:solidFill>
              </a:rPr>
              <a:t> pacientů (BRS nižší než 5 ms/mmHg)</a:t>
            </a:r>
          </a:p>
          <a:p>
            <a:endParaRPr lang="cs-CZ" sz="2800" smtClean="0">
              <a:solidFill>
                <a:srgbClr val="CC0000"/>
              </a:solidFill>
            </a:endParaRPr>
          </a:p>
          <a:p>
            <a:r>
              <a:rPr lang="cs-CZ" sz="2800" smtClean="0">
                <a:solidFill>
                  <a:srgbClr val="CC0000"/>
                </a:solidFill>
              </a:rPr>
              <a:t>využití pro studium časných či pozdních změn účinků léčby kardiotoxicky a neurotoxicky  působícími </a:t>
            </a:r>
            <a:r>
              <a:rPr lang="cs-CZ" sz="2800" b="1" i="1" smtClean="0">
                <a:solidFill>
                  <a:srgbClr val="CC0000"/>
                </a:solidFill>
              </a:rPr>
              <a:t>antracykliny</a:t>
            </a:r>
            <a:r>
              <a:rPr lang="cs-CZ" sz="2800" smtClean="0">
                <a:solidFill>
                  <a:srgbClr val="CC0000"/>
                </a:solidFill>
              </a:rPr>
              <a:t> u </a:t>
            </a:r>
            <a:r>
              <a:rPr lang="cs-CZ" sz="2800" b="1" i="1" smtClean="0">
                <a:solidFill>
                  <a:srgbClr val="CC0000"/>
                </a:solidFill>
              </a:rPr>
              <a:t>onkologicky</a:t>
            </a:r>
            <a:r>
              <a:rPr lang="cs-CZ" sz="2800" smtClean="0">
                <a:solidFill>
                  <a:srgbClr val="CC0000"/>
                </a:solidFill>
              </a:rPr>
              <a:t> nemocných</a:t>
            </a:r>
          </a:p>
          <a:p>
            <a:endParaRPr lang="cs-CZ" sz="2800" smtClean="0">
              <a:solidFill>
                <a:srgbClr val="CC0000"/>
              </a:solidFill>
            </a:endParaRPr>
          </a:p>
          <a:p>
            <a:r>
              <a:rPr lang="cs-CZ" sz="2800" smtClean="0">
                <a:solidFill>
                  <a:srgbClr val="CC0000"/>
                </a:solidFill>
              </a:rPr>
              <a:t>předurčení rizika změn autonomního nervstva s dopadem na hladiny krevního tlaku u nemocných</a:t>
            </a:r>
            <a:endParaRPr lang="cs-CZ" sz="2800" smtClean="0">
              <a:solidFill>
                <a:srgbClr val="CC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cs-CZ" sz="2800" smtClean="0">
                <a:solidFill>
                  <a:srgbClr val="CC0000"/>
                </a:solidFill>
                <a:latin typeface="Arial" pitchFamily="34" charset="0"/>
              </a:rPr>
              <a:t>  </a:t>
            </a:r>
            <a:r>
              <a:rPr lang="cs-CZ" sz="2800" smtClean="0">
                <a:solidFill>
                  <a:srgbClr val="CC0000"/>
                </a:solidFill>
              </a:rPr>
              <a:t> s </a:t>
            </a:r>
            <a:r>
              <a:rPr lang="cs-CZ" sz="2800" b="1" i="1" smtClean="0">
                <a:solidFill>
                  <a:srgbClr val="CC0000"/>
                </a:solidFill>
              </a:rPr>
              <a:t>diabetes mellitus</a:t>
            </a:r>
          </a:p>
          <a:p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Víteček a Růže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001538.jpg"/>
          <p:cNvPicPr>
            <a:picLocks noChangeAspect="1"/>
          </p:cNvPicPr>
          <p:nvPr/>
        </p:nvPicPr>
        <p:blipFill>
          <a:blip r:embed="rId2" cstate="print"/>
          <a:srcRect t="3632" b="3504"/>
          <a:stretch>
            <a:fillRect/>
          </a:stretch>
        </p:blipFill>
        <p:spPr>
          <a:xfrm>
            <a:off x="-21272" y="-243408"/>
            <a:ext cx="9165272" cy="76328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99592" y="910461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Děkujeme  za  pozornost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Obrázek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0"/>
            <a:ext cx="46799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Metabolic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theory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vasodilator</a:t>
            </a:r>
            <a:r>
              <a:rPr lang="cs-CZ" dirty="0" smtClean="0"/>
              <a:t> </a:t>
            </a:r>
            <a:r>
              <a:rPr lang="cs-CZ" dirty="0" err="1" smtClean="0"/>
              <a:t>substances</a:t>
            </a:r>
            <a:r>
              <a:rPr lang="cs-CZ" dirty="0" smtClean="0"/>
              <a:t> </a:t>
            </a:r>
            <a:r>
              <a:rPr lang="cs-CZ" dirty="0" err="1" smtClean="0"/>
              <a:t>tend</a:t>
            </a:r>
            <a:r>
              <a:rPr lang="cs-CZ" dirty="0" smtClean="0"/>
              <a:t> to </a:t>
            </a:r>
            <a:r>
              <a:rPr lang="cs-CZ" dirty="0" err="1" smtClean="0"/>
              <a:t>accumulate</a:t>
            </a:r>
            <a:r>
              <a:rPr lang="cs-CZ" dirty="0" smtClean="0"/>
              <a:t> in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, and these </a:t>
            </a:r>
            <a:r>
              <a:rPr lang="cs-CZ" dirty="0" err="1" smtClean="0"/>
              <a:t>metabolites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contribute</a:t>
            </a:r>
            <a:r>
              <a:rPr lang="cs-CZ" dirty="0" smtClean="0"/>
              <a:t> to </a:t>
            </a:r>
            <a:r>
              <a:rPr lang="cs-CZ" dirty="0" err="1" smtClean="0"/>
              <a:t>autoregulation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ending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energetic</a:t>
            </a:r>
            <a:r>
              <a:rPr lang="cs-CZ" dirty="0" smtClean="0"/>
              <a:t> </a:t>
            </a:r>
            <a:r>
              <a:rPr lang="cs-CZ" dirty="0" err="1" smtClean="0"/>
              <a:t>metabolism</a:t>
            </a:r>
            <a:r>
              <a:rPr lang="cs-CZ" dirty="0" smtClean="0"/>
              <a:t> – CO</a:t>
            </a:r>
            <a:r>
              <a:rPr lang="cs-CZ" baseline="-25000" dirty="0" smtClean="0"/>
              <a:t>2</a:t>
            </a:r>
            <a:r>
              <a:rPr lang="cs-CZ" dirty="0" smtClean="0"/>
              <a:t>, </a:t>
            </a:r>
            <a:r>
              <a:rPr lang="cs-CZ" dirty="0" err="1" smtClean="0"/>
              <a:t>lactate</a:t>
            </a:r>
            <a:r>
              <a:rPr lang="cs-CZ" dirty="0" smtClean="0"/>
              <a:t> acid, K</a:t>
            </a:r>
            <a:r>
              <a:rPr lang="cs-CZ" baseline="30000" dirty="0" smtClean="0"/>
              <a:t>+ </a:t>
            </a:r>
            <a:endParaRPr lang="cs-CZ" baseline="30000" dirty="0"/>
          </a:p>
          <a:p>
            <a:pPr lvl="1"/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hypoxia</a:t>
            </a:r>
            <a:r>
              <a:rPr lang="cs-CZ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circulation</a:t>
            </a:r>
            <a:r>
              <a:rPr lang="cs-CZ" sz="1600" dirty="0" smtClean="0"/>
              <a:t>: </a:t>
            </a:r>
            <a:r>
              <a:rPr lang="cs-CZ" sz="1600" dirty="0" err="1" smtClean="0"/>
              <a:t>vasodilatation</a:t>
            </a:r>
            <a:r>
              <a:rPr lang="cs-CZ" sz="1600" dirty="0" smtClean="0"/>
              <a:t>  x </a:t>
            </a:r>
            <a:r>
              <a:rPr lang="cs-CZ" sz="1600" dirty="0" err="1" smtClean="0"/>
              <a:t>pulmonary</a:t>
            </a:r>
            <a:r>
              <a:rPr lang="cs-CZ" sz="1600" dirty="0" smtClean="0"/>
              <a:t> </a:t>
            </a:r>
            <a:r>
              <a:rPr lang="cs-CZ" sz="1600" dirty="0" err="1" smtClean="0"/>
              <a:t>circulation</a:t>
            </a:r>
            <a:r>
              <a:rPr lang="cs-CZ" sz="1600" dirty="0" smtClean="0"/>
              <a:t>: </a:t>
            </a:r>
            <a:r>
              <a:rPr lang="cs-CZ" sz="1600" dirty="0" err="1" smtClean="0"/>
              <a:t>vasoconstriction</a:t>
            </a:r>
            <a:r>
              <a:rPr lang="cs-CZ" sz="1600" dirty="0" smtClean="0"/>
              <a:t>)</a:t>
            </a:r>
          </a:p>
          <a:p>
            <a:pPr lvl="1"/>
            <a:r>
              <a:rPr lang="cs-CZ" sz="2000" dirty="0" smtClean="0"/>
              <a:t>Adenosin – </a:t>
            </a:r>
            <a:r>
              <a:rPr lang="cs-CZ" sz="2000" dirty="0" err="1" smtClean="0"/>
              <a:t>coronary</a:t>
            </a:r>
            <a:r>
              <a:rPr lang="cs-CZ" sz="2000" dirty="0" smtClean="0"/>
              <a:t> </a:t>
            </a:r>
            <a:r>
              <a:rPr lang="cs-CZ" sz="2000" dirty="0" err="1" smtClean="0"/>
              <a:t>circulation</a:t>
            </a:r>
            <a:r>
              <a:rPr lang="cs-CZ" sz="2000" dirty="0" smtClean="0"/>
              <a:t>: </a:t>
            </a:r>
            <a:r>
              <a:rPr lang="cs-CZ" sz="2000" dirty="0" err="1" smtClean="0"/>
              <a:t>vasodilatation</a:t>
            </a:r>
            <a:endParaRPr lang="cs-CZ" sz="2000" dirty="0" smtClean="0"/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3683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by </a:t>
            </a:r>
            <a:r>
              <a:rPr lang="cs-CZ" b="1" dirty="0" err="1" smtClean="0">
                <a:solidFill>
                  <a:srgbClr val="FF0000"/>
                </a:solidFill>
              </a:rPr>
              <a:t>substances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which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releasing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from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endothelium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tissues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11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Substances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secreted</a:t>
            </a:r>
            <a:r>
              <a:rPr lang="cs-CZ" b="1" dirty="0" smtClean="0">
                <a:solidFill>
                  <a:srgbClr val="FF0000"/>
                </a:solidFill>
              </a:rPr>
              <a:t> by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ENDOTHELIUM</a:t>
            </a:r>
          </a:p>
          <a:p>
            <a:pPr marL="0" indent="0">
              <a:buNone/>
            </a:pPr>
            <a:r>
              <a:rPr lang="cs-CZ" b="1" i="1" dirty="0" err="1" smtClean="0"/>
              <a:t>Vasodilatation</a:t>
            </a:r>
            <a:r>
              <a:rPr lang="cs-CZ" b="1" i="1" dirty="0" smtClean="0"/>
              <a:t>:</a:t>
            </a:r>
          </a:p>
          <a:p>
            <a:pPr marL="0" indent="0">
              <a:buNone/>
            </a:pPr>
            <a:r>
              <a:rPr lang="cs-CZ" dirty="0" err="1" smtClean="0"/>
              <a:t>Nitric</a:t>
            </a:r>
            <a:r>
              <a:rPr lang="cs-CZ" dirty="0" smtClean="0"/>
              <a:t> oxide (NO)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endothelial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originally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: EDRF)</a:t>
            </a:r>
          </a:p>
          <a:p>
            <a:pPr marL="0" indent="0">
              <a:buNone/>
            </a:pPr>
            <a:r>
              <a:rPr lang="cs-CZ" dirty="0" err="1" smtClean="0"/>
              <a:t>Prostacyclin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produced</a:t>
            </a:r>
            <a:r>
              <a:rPr lang="cs-CZ" dirty="0" smtClean="0"/>
              <a:t> by </a:t>
            </a:r>
            <a:r>
              <a:rPr lang="cs-CZ" dirty="0" err="1" smtClean="0"/>
              <a:t>endothelial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Thromboxane</a:t>
            </a:r>
            <a:r>
              <a:rPr lang="cs-CZ" dirty="0" smtClean="0"/>
              <a:t> A2 </a:t>
            </a:r>
            <a:r>
              <a:rPr lang="cs-CZ" dirty="0" err="1" smtClean="0"/>
              <a:t>promotes</a:t>
            </a:r>
            <a:r>
              <a:rPr lang="cs-CZ" dirty="0" smtClean="0"/>
              <a:t> </a:t>
            </a:r>
            <a:r>
              <a:rPr lang="cs-CZ" dirty="0" err="1" smtClean="0"/>
              <a:t>platelet</a:t>
            </a:r>
            <a:r>
              <a:rPr lang="cs-CZ" dirty="0" smtClean="0"/>
              <a:t> </a:t>
            </a:r>
            <a:r>
              <a:rPr lang="cs-CZ" dirty="0" err="1" smtClean="0"/>
              <a:t>aggregation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prostacyclin</a:t>
            </a:r>
            <a:r>
              <a:rPr lang="cs-CZ" dirty="0" smtClean="0"/>
              <a:t> – </a:t>
            </a:r>
            <a:r>
              <a:rPr lang="cs-CZ" dirty="0" err="1" smtClean="0"/>
              <a:t>thromboxan</a:t>
            </a:r>
            <a:r>
              <a:rPr lang="cs-CZ" dirty="0" smtClean="0"/>
              <a:t> balance)</a:t>
            </a:r>
          </a:p>
          <a:p>
            <a:pPr marL="0" indent="0">
              <a:buNone/>
            </a:pPr>
            <a:r>
              <a:rPr lang="cs-CZ" b="1" i="1" dirty="0" err="1" smtClean="0"/>
              <a:t>Vazoconstriction</a:t>
            </a:r>
            <a:r>
              <a:rPr lang="cs-CZ" b="1" i="1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Endothelins</a:t>
            </a:r>
            <a:r>
              <a:rPr lang="cs-CZ" dirty="0" smtClean="0"/>
              <a:t> (</a:t>
            </a:r>
            <a:r>
              <a:rPr lang="cs-CZ" dirty="0" err="1" smtClean="0"/>
              <a:t>polypeptids</a:t>
            </a:r>
            <a:r>
              <a:rPr lang="cs-CZ" dirty="0" smtClean="0"/>
              <a:t> – 21peptides)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		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isopeptides</a:t>
            </a:r>
            <a:r>
              <a:rPr lang="cs-CZ" dirty="0" smtClean="0"/>
              <a:t>: ET 1, ET 2 , ET 3</a:t>
            </a:r>
          </a:p>
        </p:txBody>
      </p:sp>
    </p:spTree>
    <p:extLst>
      <p:ext uri="{BB962C8B-B14F-4D97-AF65-F5344CB8AC3E}">
        <p14:creationId xmlns:p14="http://schemas.microsoft.com/office/powerpoint/2010/main" val="29556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Substances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secreted</a:t>
            </a:r>
            <a:r>
              <a:rPr lang="cs-CZ" b="1" dirty="0" smtClean="0">
                <a:solidFill>
                  <a:srgbClr val="FF0000"/>
                </a:solidFill>
              </a:rPr>
              <a:t> by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tissues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cs-CZ" b="1" dirty="0" smtClean="0"/>
              <a:t>Histamine </a:t>
            </a:r>
            <a:r>
              <a:rPr lang="cs-CZ" sz="2000" dirty="0" smtClean="0"/>
              <a:t>–</a:t>
            </a:r>
            <a:r>
              <a:rPr lang="cs-CZ" b="1" dirty="0" smtClean="0"/>
              <a:t> </a:t>
            </a:r>
            <a:r>
              <a:rPr lang="cs-CZ" b="1" dirty="0" err="1" smtClean="0"/>
              <a:t>primarily</a:t>
            </a:r>
            <a:r>
              <a:rPr lang="cs-CZ" b="1" dirty="0" smtClean="0"/>
              <a:t> </a:t>
            </a:r>
            <a:r>
              <a:rPr lang="cs-CZ" b="1" dirty="0" err="1" smtClean="0"/>
              <a:t>tissue</a:t>
            </a:r>
            <a:r>
              <a:rPr lang="cs-CZ" b="1" dirty="0" smtClean="0"/>
              <a:t> </a:t>
            </a:r>
            <a:r>
              <a:rPr lang="cs-CZ" b="1" dirty="0" err="1" smtClean="0"/>
              <a:t>hormones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dirty="0" smtClean="0"/>
              <a:t>General </a:t>
            </a:r>
            <a:r>
              <a:rPr lang="cs-CZ" sz="2000" dirty="0" err="1" smtClean="0"/>
              <a:t>affect</a:t>
            </a:r>
            <a:r>
              <a:rPr lang="cs-CZ" sz="2000" dirty="0" smtClean="0"/>
              <a:t>: </a:t>
            </a:r>
            <a:r>
              <a:rPr lang="cs-CZ" sz="2000" dirty="0" err="1" smtClean="0"/>
              <a:t>vasodilatation</a:t>
            </a:r>
            <a:r>
              <a:rPr lang="cs-CZ" sz="2000" dirty="0" smtClean="0"/>
              <a:t>  - </a:t>
            </a:r>
            <a:r>
              <a:rPr lang="cs-CZ" sz="2000" dirty="0" err="1" smtClean="0"/>
              <a:t>decrease</a:t>
            </a:r>
            <a:r>
              <a:rPr lang="cs-CZ" sz="2000" dirty="0" smtClean="0"/>
              <a:t> </a:t>
            </a:r>
            <a:r>
              <a:rPr lang="cs-CZ" sz="2000" dirty="0" err="1" smtClean="0"/>
              <a:t>periphery</a:t>
            </a:r>
            <a:r>
              <a:rPr lang="cs-CZ" sz="2000" dirty="0" smtClean="0"/>
              <a:t> resistence, </a:t>
            </a:r>
            <a:r>
              <a:rPr lang="cs-CZ" sz="2000" dirty="0" err="1" smtClean="0"/>
              <a:t>blood</a:t>
            </a:r>
            <a:r>
              <a:rPr lang="cs-CZ" sz="2000" dirty="0" smtClean="0"/>
              <a:t> </a:t>
            </a:r>
            <a:r>
              <a:rPr lang="cs-CZ" sz="2000" dirty="0" err="1" smtClean="0"/>
              <a:t>pressure</a:t>
            </a:r>
            <a:endParaRPr lang="cs-CZ" sz="2000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KININS:  2 </a:t>
            </a:r>
            <a:r>
              <a:rPr lang="cs-CZ" b="1" dirty="0" err="1" smtClean="0"/>
              <a:t>related</a:t>
            </a:r>
            <a:r>
              <a:rPr lang="cs-CZ" b="1" dirty="0" smtClean="0"/>
              <a:t> </a:t>
            </a:r>
            <a:r>
              <a:rPr lang="cs-CZ" b="1" dirty="0" err="1" smtClean="0"/>
              <a:t>vasodilated</a:t>
            </a:r>
            <a:r>
              <a:rPr lang="cs-CZ" b="1" dirty="0" smtClean="0"/>
              <a:t> </a:t>
            </a:r>
            <a:r>
              <a:rPr lang="cs-CZ" b="1" dirty="0" err="1" smtClean="0"/>
              <a:t>peptides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Bradykinin + </a:t>
            </a:r>
            <a:r>
              <a:rPr lang="cs-CZ" b="1" dirty="0" err="1" smtClean="0"/>
              <a:t>lysylbradykinin</a:t>
            </a:r>
            <a:r>
              <a:rPr lang="cs-CZ" b="1" dirty="0" smtClean="0"/>
              <a:t> (</a:t>
            </a:r>
            <a:r>
              <a:rPr lang="cs-CZ" b="1" dirty="0" err="1" smtClean="0"/>
              <a:t>kallidin</a:t>
            </a:r>
            <a:r>
              <a:rPr lang="cs-CZ" b="1" dirty="0" smtClean="0"/>
              <a:t>)</a:t>
            </a:r>
            <a:r>
              <a:rPr lang="cs-CZ" sz="2000" dirty="0" smtClean="0"/>
              <a:t>. </a:t>
            </a:r>
          </a:p>
          <a:p>
            <a:pPr marL="0" indent="0">
              <a:buNone/>
            </a:pPr>
            <a:r>
              <a:rPr lang="cs-CZ" sz="2000" dirty="0" err="1" smtClean="0"/>
              <a:t>Sweat</a:t>
            </a:r>
            <a:r>
              <a:rPr lang="cs-CZ" sz="2000" dirty="0" smtClean="0"/>
              <a:t> </a:t>
            </a:r>
            <a:r>
              <a:rPr lang="cs-CZ" sz="2000" dirty="0" err="1" smtClean="0"/>
              <a:t>glands</a:t>
            </a:r>
            <a:r>
              <a:rPr lang="cs-CZ" sz="2000" dirty="0" smtClean="0"/>
              <a:t>, </a:t>
            </a:r>
            <a:r>
              <a:rPr lang="cs-CZ" sz="2000" dirty="0" err="1" smtClean="0"/>
              <a:t>salivary</a:t>
            </a:r>
            <a:r>
              <a:rPr lang="cs-CZ" sz="2000" dirty="0" smtClean="0"/>
              <a:t> </a:t>
            </a:r>
            <a:r>
              <a:rPr lang="cs-CZ" sz="2000" dirty="0" err="1" smtClean="0"/>
              <a:t>glands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10x </a:t>
            </a:r>
            <a:r>
              <a:rPr lang="cs-CZ" sz="2000" dirty="0" err="1" smtClean="0"/>
              <a:t>strongers</a:t>
            </a:r>
            <a:r>
              <a:rPr lang="cs-CZ" sz="2000" dirty="0" smtClean="0"/>
              <a:t> </a:t>
            </a:r>
            <a:r>
              <a:rPr lang="cs-CZ" sz="2000" dirty="0" err="1" smtClean="0"/>
              <a:t>than</a:t>
            </a:r>
            <a:r>
              <a:rPr lang="cs-CZ" sz="2000" dirty="0" smtClean="0"/>
              <a:t> histamine</a:t>
            </a:r>
          </a:p>
          <a:p>
            <a:pPr marL="0" indent="0">
              <a:buNone/>
            </a:pPr>
            <a:r>
              <a:rPr lang="cs-CZ" sz="2000" dirty="0" err="1" smtClean="0"/>
              <a:t>Relaxation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smooth</a:t>
            </a:r>
            <a:r>
              <a:rPr lang="cs-CZ" sz="2000" dirty="0" smtClean="0"/>
              <a:t> </a:t>
            </a:r>
            <a:r>
              <a:rPr lang="cs-CZ" sz="2000" dirty="0" err="1" smtClean="0"/>
              <a:t>muscle</a:t>
            </a:r>
            <a:r>
              <a:rPr lang="cs-CZ" sz="2000" dirty="0" smtClean="0"/>
              <a:t>, </a:t>
            </a:r>
            <a:r>
              <a:rPr lang="cs-CZ" sz="2000" dirty="0" err="1" smtClean="0"/>
              <a:t>decrease</a:t>
            </a:r>
            <a:r>
              <a:rPr lang="cs-CZ" sz="2000" dirty="0" smtClean="0"/>
              <a:t> </a:t>
            </a:r>
            <a:r>
              <a:rPr lang="cs-CZ" sz="2000" dirty="0" err="1" smtClean="0"/>
              <a:t>blood</a:t>
            </a:r>
            <a:r>
              <a:rPr lang="cs-CZ" sz="2000" dirty="0" smtClean="0"/>
              <a:t> </a:t>
            </a:r>
            <a:r>
              <a:rPr lang="cs-CZ" sz="2000" dirty="0" err="1" smtClean="0"/>
              <a:t>pressure</a:t>
            </a:r>
            <a:endParaRPr lang="cs-CZ" sz="2000" dirty="0" smtClean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9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0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1580</Words>
  <Application>Microsoft Office PowerPoint</Application>
  <PresentationFormat>Předvádění na obrazovce (4:3)</PresentationFormat>
  <Paragraphs>341</Paragraphs>
  <Slides>55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16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81" baseType="lpstr">
      <vt:lpstr>AdvOTb7819099</vt:lpstr>
      <vt:lpstr>AdvP3E7259</vt:lpstr>
      <vt:lpstr>Arial</vt:lpstr>
      <vt:lpstr>Calibri</vt:lpstr>
      <vt:lpstr>Monotype Corsiva</vt:lpstr>
      <vt:lpstr>msgothic</vt:lpstr>
      <vt:lpstr>Times New Roman</vt:lpstr>
      <vt:lpstr>Wingdings</vt:lpstr>
      <vt:lpstr>Motiv sady Office</vt:lpstr>
      <vt:lpstr>2_Motiv sady Office</vt:lpstr>
      <vt:lpstr>4_Motiv sady Office</vt:lpstr>
      <vt:lpstr>5_Motiv sady Office</vt:lpstr>
      <vt:lpstr>7_Motiv sady Office</vt:lpstr>
      <vt:lpstr>8_Motiv sady Office</vt:lpstr>
      <vt:lpstr>9_Motiv sady Office</vt:lpstr>
      <vt:lpstr>10_Motiv sady Office</vt:lpstr>
      <vt:lpstr>12_Motiv sady Office</vt:lpstr>
      <vt:lpstr>16_Motiv sady Office</vt:lpstr>
      <vt:lpstr>19_Motiv sady Office</vt:lpstr>
      <vt:lpstr>20_Motiv sady Office</vt:lpstr>
      <vt:lpstr>21_Motiv sady Office</vt:lpstr>
      <vt:lpstr>22_Motiv sady Office</vt:lpstr>
      <vt:lpstr>23_Motiv sady Office</vt:lpstr>
      <vt:lpstr>24_Motiv sady Office</vt:lpstr>
      <vt:lpstr>List aplikace Microsoft Excel 97–2003</vt:lpstr>
      <vt:lpstr>Rovnice</vt:lpstr>
      <vt:lpstr>Prezentace aplikace PowerPoint</vt:lpstr>
      <vt:lpstr>Types of regulation - general view</vt:lpstr>
      <vt:lpstr>REGULATION  IN CARDIOVASCULAR  SYSTEM</vt:lpstr>
      <vt:lpstr>Regulation of vessels tone</vt:lpstr>
      <vt:lpstr>Autoregulation</vt:lpstr>
      <vt:lpstr>Autoregulation</vt:lpstr>
      <vt:lpstr>Autoregulation</vt:lpstr>
      <vt:lpstr>Prezentace aplikace PowerPoint</vt:lpstr>
      <vt:lpstr>Prezentace aplikace PowerPoint</vt:lpstr>
      <vt:lpstr>Systemic regulation</vt:lpstr>
      <vt:lpstr>Neural regulatory mechanism</vt:lpstr>
      <vt:lpstr>INTEGRATION of regulation  in cardiovascular system</vt:lpstr>
      <vt:lpstr>INTEGRATION of regulation  in cardiovascular system</vt:lpstr>
      <vt:lpstr>INTEGRATION of regulation  in cardiovascular system</vt:lpstr>
      <vt:lpstr>INTEGRATION of regulation  in cardiovascular system</vt:lpstr>
      <vt:lpstr>Prezentace aplikace PowerPoint</vt:lpstr>
      <vt:lpstr>Classification BP values according to office BP</vt:lpstr>
      <vt:lpstr>Prezentace aplikace PowerPoint</vt:lpstr>
      <vt:lpstr>BLOOD PRESSURE MEASUREMENT</vt:lpstr>
      <vt:lpstr>Prezentace aplikace PowerPoint</vt:lpstr>
      <vt:lpstr>Prezentace aplikace PowerPoint</vt:lpstr>
      <vt:lpstr>Prezentace aplikace PowerPoint</vt:lpstr>
      <vt:lpstr>Prezentace aplikace PowerPoint</vt:lpstr>
      <vt:lpstr>Ambulatory blood pressure monitoring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Noninvasive continuously  beat-to-beat measurement of finger arterial pressure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Classification BP values according to office BP</vt:lpstr>
      <vt:lpstr>Prezentace aplikace PowerPoint</vt:lpstr>
      <vt:lpstr>Prezentace aplikace PowerPoint</vt:lpstr>
      <vt:lpstr>Krevní tlak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Zuzana Nováková</cp:lastModifiedBy>
  <cp:revision>95</cp:revision>
  <dcterms:created xsi:type="dcterms:W3CDTF">2013-09-24T08:41:02Z</dcterms:created>
  <dcterms:modified xsi:type="dcterms:W3CDTF">2018-10-25T10:58:51Z</dcterms:modified>
</cp:coreProperties>
</file>