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5" r:id="rId7"/>
    <p:sldId id="267" r:id="rId8"/>
    <p:sldId id="266" r:id="rId9"/>
    <p:sldId id="263" r:id="rId10"/>
    <p:sldId id="268" r:id="rId11"/>
    <p:sldId id="264" r:id="rId12"/>
    <p:sldId id="261" r:id="rId13"/>
    <p:sldId id="260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8A2481B-5154-415F-B752-558547769AA3}" type="datetimeFigureOut">
              <a:rPr lang="cs-CZ" smtClean="0"/>
              <a:pPr/>
              <a:t>14.10.2017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14.10.2017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14.10.2017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14.10.2017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8A2481B-5154-415F-B752-558547769AA3}" type="datetimeFigureOut">
              <a:rPr lang="cs-CZ" smtClean="0"/>
              <a:pPr/>
              <a:t>14.10.2017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8A2481B-5154-415F-B752-558547769AA3}" type="datetimeFigureOut">
              <a:rPr lang="cs-CZ" smtClean="0"/>
              <a:pPr/>
              <a:t>14.10.2017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14.10.2017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dirty="0" err="1" smtClean="0">
                <a:solidFill>
                  <a:srgbClr val="FFFF00"/>
                </a:solidFill>
                <a:effectLst/>
              </a:rPr>
              <a:t>Translate</a:t>
            </a:r>
            <a:r>
              <a:rPr lang="cs-CZ" sz="28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cs-CZ" sz="2800" b="1" dirty="0" err="1" smtClean="0">
                <a:solidFill>
                  <a:srgbClr val="FFFF00"/>
                </a:solidFill>
                <a:effectLst/>
              </a:rPr>
              <a:t>the</a:t>
            </a:r>
            <a:r>
              <a:rPr lang="cs-CZ" sz="28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cs-CZ" sz="2800" b="1" dirty="0" err="1" smtClean="0">
                <a:solidFill>
                  <a:srgbClr val="FFFF00"/>
                </a:solidFill>
                <a:effectLst/>
              </a:rPr>
              <a:t>parts</a:t>
            </a:r>
            <a:r>
              <a:rPr lang="cs-CZ" sz="28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cs-CZ" sz="2800" b="1" dirty="0" err="1" smtClean="0">
                <a:solidFill>
                  <a:srgbClr val="FFFF00"/>
                </a:solidFill>
                <a:effectLst/>
              </a:rPr>
              <a:t>of</a:t>
            </a:r>
            <a:r>
              <a:rPr lang="cs-CZ" sz="28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cs-CZ" sz="2800" b="1" dirty="0" err="1" smtClean="0">
                <a:solidFill>
                  <a:srgbClr val="FFFF00"/>
                </a:solidFill>
                <a:effectLst/>
              </a:rPr>
              <a:t>female</a:t>
            </a:r>
            <a:r>
              <a:rPr lang="cs-CZ" sz="28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cs-CZ" sz="2800" b="1" dirty="0" err="1" smtClean="0">
                <a:solidFill>
                  <a:srgbClr val="FFFF00"/>
                </a:solidFill>
                <a:effectLst/>
              </a:rPr>
              <a:t>reproductive</a:t>
            </a:r>
            <a:r>
              <a:rPr lang="cs-CZ" sz="28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cs-CZ" sz="2800" b="1" dirty="0" err="1" smtClean="0">
                <a:solidFill>
                  <a:srgbClr val="FFFF00"/>
                </a:solidFill>
                <a:effectLst/>
              </a:rPr>
              <a:t>system</a:t>
            </a:r>
            <a:r>
              <a:rPr lang="cs-CZ" sz="28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cs-CZ" sz="2800" b="1" dirty="0" err="1" smtClean="0">
                <a:solidFill>
                  <a:srgbClr val="FFFF00"/>
                </a:solidFill>
                <a:effectLst/>
              </a:rPr>
              <a:t>marked</a:t>
            </a:r>
            <a:r>
              <a:rPr lang="cs-CZ" sz="2800" b="1" dirty="0" smtClean="0">
                <a:solidFill>
                  <a:srgbClr val="FFFF00"/>
                </a:solidFill>
                <a:effectLst/>
              </a:rPr>
              <a:t> in </a:t>
            </a:r>
            <a:r>
              <a:rPr lang="cs-CZ" sz="2800" b="1" dirty="0" err="1" smtClean="0">
                <a:solidFill>
                  <a:srgbClr val="FFFF00"/>
                </a:solidFill>
                <a:effectLst/>
              </a:rPr>
              <a:t>red</a:t>
            </a:r>
            <a:endParaRPr lang="cs-CZ" sz="2800" b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6" name="Zástupný symbol pro obsah 5" descr="uteru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8064896" cy="50308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533400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EXPRESSING THE SIDE IN CLINICAL DIAGNOSES</a:t>
            </a:r>
          </a:p>
          <a:p>
            <a:endParaRPr lang="cs-CZ" dirty="0" smtClean="0"/>
          </a:p>
          <a:p>
            <a:r>
              <a:rPr lang="cs-CZ" b="1" dirty="0" err="1" smtClean="0">
                <a:solidFill>
                  <a:srgbClr val="FFFF00"/>
                </a:solidFill>
              </a:rPr>
              <a:t>lateris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dextri</a:t>
            </a:r>
            <a:r>
              <a:rPr lang="cs-CZ" b="1" dirty="0" smtClean="0">
                <a:solidFill>
                  <a:srgbClr val="FFFF00"/>
                </a:solidFill>
              </a:rPr>
              <a:t> 	l.</a:t>
            </a:r>
            <a:r>
              <a:rPr lang="cs-CZ" b="1" dirty="0" err="1" smtClean="0">
                <a:solidFill>
                  <a:srgbClr val="FFFF00"/>
                </a:solidFill>
              </a:rPr>
              <a:t>dx</a:t>
            </a:r>
            <a:r>
              <a:rPr lang="cs-CZ" b="1" dirty="0" smtClean="0">
                <a:solidFill>
                  <a:srgbClr val="FFFF00"/>
                </a:solidFill>
              </a:rPr>
              <a:t>.		</a:t>
            </a:r>
          </a:p>
          <a:p>
            <a:r>
              <a:rPr lang="cs-CZ" b="1" dirty="0" err="1" smtClean="0">
                <a:solidFill>
                  <a:srgbClr val="FFFF00"/>
                </a:solidFill>
              </a:rPr>
              <a:t>lateris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sinistri</a:t>
            </a:r>
            <a:r>
              <a:rPr lang="cs-CZ" b="1" dirty="0" smtClean="0">
                <a:solidFill>
                  <a:srgbClr val="FFFF00"/>
                </a:solidFill>
              </a:rPr>
              <a:t>	l. sin.</a:t>
            </a:r>
          </a:p>
          <a:p>
            <a:r>
              <a:rPr lang="cs-CZ" b="1" dirty="0" err="1" smtClean="0">
                <a:solidFill>
                  <a:srgbClr val="FFFF00"/>
                </a:solidFill>
              </a:rPr>
              <a:t>lateris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utriusque</a:t>
            </a:r>
            <a:r>
              <a:rPr lang="cs-CZ" b="1" dirty="0" smtClean="0">
                <a:solidFill>
                  <a:srgbClr val="FFFF00"/>
                </a:solidFill>
              </a:rPr>
              <a:t>	l. </a:t>
            </a:r>
            <a:r>
              <a:rPr lang="cs-CZ" b="1" dirty="0" err="1" smtClean="0">
                <a:solidFill>
                  <a:srgbClr val="FFFF00"/>
                </a:solidFill>
              </a:rPr>
              <a:t>utr</a:t>
            </a:r>
            <a:r>
              <a:rPr lang="cs-CZ" b="1" dirty="0" smtClean="0">
                <a:solidFill>
                  <a:srgbClr val="FFFF00"/>
                </a:solidFill>
              </a:rPr>
              <a:t>.</a:t>
            </a:r>
          </a:p>
          <a:p>
            <a:endParaRPr lang="cs-CZ" dirty="0" smtClean="0"/>
          </a:p>
          <a:p>
            <a:pPr marL="342900" indent="-342900">
              <a:buAutoNum type="alphaLcParenR"/>
            </a:pPr>
            <a:r>
              <a:rPr lang="cs-CZ" dirty="0" err="1" smtClean="0">
                <a:solidFill>
                  <a:srgbClr val="FFFF00"/>
                </a:solidFill>
              </a:rPr>
              <a:t>when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speaking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about</a:t>
            </a:r>
            <a:r>
              <a:rPr lang="cs-CZ" dirty="0" smtClean="0">
                <a:solidFill>
                  <a:srgbClr val="FFFF00"/>
                </a:solidFill>
              </a:rPr>
              <a:t> pair </a:t>
            </a:r>
            <a:r>
              <a:rPr lang="cs-CZ" dirty="0" err="1" smtClean="0">
                <a:solidFill>
                  <a:srgbClr val="FFFF00"/>
                </a:solidFill>
              </a:rPr>
              <a:t>organs</a:t>
            </a:r>
            <a:r>
              <a:rPr lang="cs-CZ" dirty="0" smtClean="0">
                <a:solidFill>
                  <a:srgbClr val="FFFF00"/>
                </a:solidFill>
              </a:rPr>
              <a:t>/</a:t>
            </a:r>
            <a:r>
              <a:rPr lang="cs-CZ" dirty="0" err="1" smtClean="0">
                <a:solidFill>
                  <a:srgbClr val="FFFF00"/>
                </a:solidFill>
              </a:rPr>
              <a:t>bones</a:t>
            </a:r>
            <a:r>
              <a:rPr lang="cs-CZ" dirty="0" smtClean="0">
                <a:solidFill>
                  <a:srgbClr val="FFFF00"/>
                </a:solidFill>
              </a:rPr>
              <a:t>, </a:t>
            </a:r>
            <a:r>
              <a:rPr lang="cs-CZ" dirty="0" err="1" smtClean="0">
                <a:solidFill>
                  <a:srgbClr val="FFFF00"/>
                </a:solidFill>
              </a:rPr>
              <a:t>we</a:t>
            </a:r>
            <a:r>
              <a:rPr lang="cs-CZ" dirty="0" smtClean="0">
                <a:solidFill>
                  <a:srgbClr val="FFFF00"/>
                </a:solidFill>
              </a:rPr>
              <a:t> do not </a:t>
            </a:r>
            <a:r>
              <a:rPr lang="cs-CZ" dirty="0" err="1" smtClean="0">
                <a:solidFill>
                  <a:srgbClr val="FFFF00"/>
                </a:solidFill>
              </a:rPr>
              <a:t>translate</a:t>
            </a:r>
            <a:r>
              <a:rPr lang="cs-CZ" dirty="0" smtClean="0">
                <a:solidFill>
                  <a:srgbClr val="FFFF00"/>
                </a:solidFill>
              </a:rPr>
              <a:t> „</a:t>
            </a:r>
            <a:r>
              <a:rPr lang="cs-CZ" dirty="0" err="1" smtClean="0">
                <a:solidFill>
                  <a:srgbClr val="FFFF00"/>
                </a:solidFill>
              </a:rPr>
              <a:t>lateris</a:t>
            </a:r>
            <a:r>
              <a:rPr lang="cs-CZ" dirty="0" smtClean="0">
                <a:solidFill>
                  <a:srgbClr val="FFFF00"/>
                </a:solidFill>
              </a:rPr>
              <a:t>“</a:t>
            </a:r>
          </a:p>
          <a:p>
            <a:pPr marL="342900" indent="-342900"/>
            <a:endParaRPr lang="cs-CZ" dirty="0" smtClean="0"/>
          </a:p>
          <a:p>
            <a:pPr marL="800100" lvl="1" indent="-342900"/>
            <a:r>
              <a:rPr lang="cs-CZ" dirty="0" err="1" smtClean="0"/>
              <a:t>fractura</a:t>
            </a:r>
            <a:r>
              <a:rPr lang="cs-CZ" dirty="0" smtClean="0"/>
              <a:t> </a:t>
            </a:r>
            <a:r>
              <a:rPr lang="cs-CZ" dirty="0" err="1" smtClean="0"/>
              <a:t>scapulae</a:t>
            </a:r>
            <a:r>
              <a:rPr lang="cs-CZ" dirty="0" smtClean="0"/>
              <a:t> </a:t>
            </a:r>
            <a:r>
              <a:rPr lang="cs-CZ" b="1" dirty="0" smtClean="0"/>
              <a:t>l.</a:t>
            </a:r>
            <a:r>
              <a:rPr lang="cs-CZ" b="1" dirty="0" err="1" smtClean="0"/>
              <a:t>dx</a:t>
            </a:r>
            <a:r>
              <a:rPr lang="cs-CZ" b="1" dirty="0" smtClean="0"/>
              <a:t>. 	</a:t>
            </a:r>
            <a:r>
              <a:rPr lang="cs-CZ" dirty="0" smtClean="0"/>
              <a:t>	</a:t>
            </a:r>
            <a:r>
              <a:rPr lang="cs-CZ" dirty="0" err="1" smtClean="0"/>
              <a:t>fracture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b="1" dirty="0" err="1" smtClean="0"/>
              <a:t>right</a:t>
            </a:r>
            <a:r>
              <a:rPr lang="cs-CZ" dirty="0" smtClean="0"/>
              <a:t> </a:t>
            </a:r>
            <a:r>
              <a:rPr lang="cs-CZ" dirty="0" err="1" smtClean="0"/>
              <a:t>shoulder</a:t>
            </a:r>
            <a:r>
              <a:rPr lang="cs-CZ" dirty="0" smtClean="0"/>
              <a:t> </a:t>
            </a:r>
            <a:r>
              <a:rPr lang="cs-CZ" dirty="0" err="1" smtClean="0"/>
              <a:t>blade</a:t>
            </a:r>
            <a:endParaRPr lang="cs-CZ" dirty="0" smtClean="0"/>
          </a:p>
          <a:p>
            <a:pPr marL="800100" lvl="1" indent="-342900"/>
            <a:endParaRPr lang="cs-CZ" dirty="0" smtClean="0"/>
          </a:p>
          <a:p>
            <a:pPr marL="800100" lvl="1" indent="-342900">
              <a:buFont typeface="Arial" charset="0"/>
              <a:buChar char="•"/>
            </a:pP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both</a:t>
            </a:r>
            <a:r>
              <a:rPr lang="cs-CZ" dirty="0" smtClean="0"/>
              <a:t> </a:t>
            </a:r>
            <a:r>
              <a:rPr lang="cs-CZ" dirty="0" err="1" smtClean="0"/>
              <a:t>sides</a:t>
            </a:r>
            <a:r>
              <a:rPr lang="cs-CZ" dirty="0" smtClean="0"/>
              <a:t> are </a:t>
            </a:r>
            <a:r>
              <a:rPr lang="cs-CZ" dirty="0" err="1" smtClean="0"/>
              <a:t>injured</a:t>
            </a:r>
            <a:r>
              <a:rPr lang="cs-CZ" dirty="0" smtClean="0"/>
              <a:t>, </a:t>
            </a:r>
            <a:r>
              <a:rPr lang="cs-CZ" dirty="0" err="1" smtClean="0"/>
              <a:t>we</a:t>
            </a:r>
            <a:r>
              <a:rPr lang="cs-CZ" dirty="0" smtClean="0"/>
              <a:t> put </a:t>
            </a:r>
            <a:r>
              <a:rPr lang="cs-CZ" b="1" dirty="0" err="1" smtClean="0">
                <a:solidFill>
                  <a:srgbClr val="FFC000"/>
                </a:solidFill>
              </a:rPr>
              <a:t>the</a:t>
            </a:r>
            <a:r>
              <a:rPr lang="cs-CZ" b="1" dirty="0" smtClean="0">
                <a:solidFill>
                  <a:srgbClr val="FFC000"/>
                </a:solidFill>
              </a:rPr>
              <a:t> organ/bone in SINGULAR!</a:t>
            </a:r>
          </a:p>
          <a:p>
            <a:pPr marL="1257300" lvl="2" indent="-342900"/>
            <a:r>
              <a:rPr lang="cs-CZ" dirty="0" err="1" smtClean="0"/>
              <a:t>v</a:t>
            </a:r>
            <a:r>
              <a:rPr lang="cs-CZ" dirty="0" err="1" smtClean="0"/>
              <a:t>ulnera</a:t>
            </a:r>
            <a:r>
              <a:rPr lang="cs-CZ" dirty="0" smtClean="0"/>
              <a:t> </a:t>
            </a:r>
            <a:r>
              <a:rPr lang="cs-CZ" dirty="0" err="1" smtClean="0"/>
              <a:t>contusa</a:t>
            </a:r>
            <a:r>
              <a:rPr lang="cs-CZ" dirty="0" smtClean="0"/>
              <a:t> </a:t>
            </a:r>
            <a:r>
              <a:rPr lang="cs-CZ" dirty="0" err="1" smtClean="0"/>
              <a:t>femoris</a:t>
            </a:r>
            <a:r>
              <a:rPr lang="cs-CZ" dirty="0" smtClean="0"/>
              <a:t> </a:t>
            </a:r>
            <a:r>
              <a:rPr lang="cs-CZ" b="1" dirty="0" smtClean="0"/>
              <a:t>l.</a:t>
            </a:r>
            <a:r>
              <a:rPr lang="cs-CZ" b="1" dirty="0" err="1" smtClean="0"/>
              <a:t>utr</a:t>
            </a:r>
            <a:r>
              <a:rPr lang="cs-CZ" b="1" dirty="0" smtClean="0"/>
              <a:t>.</a:t>
            </a:r>
            <a:r>
              <a:rPr lang="cs-CZ" dirty="0" smtClean="0"/>
              <a:t>	</a:t>
            </a:r>
            <a:r>
              <a:rPr lang="cs-CZ" dirty="0" err="1" smtClean="0"/>
              <a:t>b</a:t>
            </a:r>
            <a:r>
              <a:rPr lang="cs-CZ" dirty="0" err="1" smtClean="0"/>
              <a:t>ruised</a:t>
            </a:r>
            <a:r>
              <a:rPr lang="cs-CZ" dirty="0" smtClean="0"/>
              <a:t> </a:t>
            </a:r>
            <a:r>
              <a:rPr lang="cs-CZ" dirty="0" err="1" smtClean="0"/>
              <a:t>injuries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err="1" smtClean="0"/>
              <a:t>both</a:t>
            </a:r>
            <a:r>
              <a:rPr lang="cs-CZ" dirty="0" smtClean="0"/>
              <a:t> </a:t>
            </a:r>
            <a:r>
              <a:rPr lang="cs-CZ" dirty="0" err="1" smtClean="0"/>
              <a:t>thighs</a:t>
            </a:r>
            <a:endParaRPr lang="cs-CZ" dirty="0" smtClean="0"/>
          </a:p>
          <a:p>
            <a:pPr marL="800100" lvl="1" indent="-342900"/>
            <a:endParaRPr lang="cs-CZ" dirty="0" smtClean="0">
              <a:solidFill>
                <a:srgbClr val="C00000"/>
              </a:solidFill>
            </a:endParaRPr>
          </a:p>
          <a:p>
            <a:pPr marL="342900" indent="-342900">
              <a:buAutoNum type="alphaLcParenR" startAt="2"/>
            </a:pPr>
            <a:r>
              <a:rPr lang="cs-CZ" dirty="0" err="1" smtClean="0">
                <a:solidFill>
                  <a:srgbClr val="FFFF00"/>
                </a:solidFill>
              </a:rPr>
              <a:t>When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speaking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about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regions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of</a:t>
            </a:r>
            <a:r>
              <a:rPr lang="cs-CZ" dirty="0" smtClean="0">
                <a:solidFill>
                  <a:srgbClr val="FFFF00"/>
                </a:solidFill>
              </a:rPr>
              <a:t> body, </a:t>
            </a:r>
            <a:r>
              <a:rPr lang="cs-CZ" dirty="0" err="1" smtClean="0">
                <a:solidFill>
                  <a:srgbClr val="FFFF00"/>
                </a:solidFill>
              </a:rPr>
              <a:t>we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translate</a:t>
            </a:r>
            <a:r>
              <a:rPr lang="cs-CZ" dirty="0" smtClean="0">
                <a:solidFill>
                  <a:srgbClr val="FFFF00"/>
                </a:solidFill>
              </a:rPr>
              <a:t> „</a:t>
            </a:r>
            <a:r>
              <a:rPr lang="cs-CZ" dirty="0" err="1" smtClean="0">
                <a:solidFill>
                  <a:srgbClr val="FFFF00"/>
                </a:solidFill>
              </a:rPr>
              <a:t>lateris</a:t>
            </a:r>
            <a:r>
              <a:rPr lang="cs-CZ" dirty="0" smtClean="0">
                <a:solidFill>
                  <a:srgbClr val="FFFF00"/>
                </a:solidFill>
              </a:rPr>
              <a:t>“</a:t>
            </a:r>
          </a:p>
          <a:p>
            <a:pPr marL="342900" indent="-342900"/>
            <a:r>
              <a:rPr lang="cs-CZ" dirty="0" smtClean="0"/>
              <a:t>	</a:t>
            </a:r>
          </a:p>
          <a:p>
            <a:pPr marL="342900" indent="-342900"/>
            <a:r>
              <a:rPr lang="cs-CZ" dirty="0" smtClean="0"/>
              <a:t>	  </a:t>
            </a:r>
            <a:r>
              <a:rPr lang="cs-CZ" dirty="0" err="1" smtClean="0"/>
              <a:t>vulnera</a:t>
            </a:r>
            <a:r>
              <a:rPr lang="cs-CZ" dirty="0" smtClean="0"/>
              <a:t> </a:t>
            </a:r>
            <a:r>
              <a:rPr lang="cs-CZ" dirty="0" err="1" smtClean="0"/>
              <a:t>lacera</a:t>
            </a:r>
            <a:r>
              <a:rPr lang="cs-CZ" dirty="0" smtClean="0"/>
              <a:t> </a:t>
            </a:r>
            <a:r>
              <a:rPr lang="cs-CZ" dirty="0" err="1" smtClean="0"/>
              <a:t>colli</a:t>
            </a:r>
            <a:r>
              <a:rPr lang="cs-CZ" dirty="0" smtClean="0"/>
              <a:t> </a:t>
            </a:r>
            <a:r>
              <a:rPr lang="cs-CZ" b="1" dirty="0" smtClean="0"/>
              <a:t>l. </a:t>
            </a:r>
            <a:r>
              <a:rPr lang="cs-CZ" b="1" dirty="0" err="1" smtClean="0"/>
              <a:t>utr</a:t>
            </a:r>
            <a:r>
              <a:rPr lang="cs-CZ" b="1" dirty="0" smtClean="0"/>
              <a:t>.</a:t>
            </a:r>
            <a:r>
              <a:rPr lang="cs-CZ" dirty="0" smtClean="0"/>
              <a:t>		</a:t>
            </a:r>
            <a:r>
              <a:rPr lang="cs-CZ" dirty="0" err="1" smtClean="0"/>
              <a:t>torn</a:t>
            </a:r>
            <a:r>
              <a:rPr lang="cs-CZ" dirty="0" smtClean="0"/>
              <a:t> </a:t>
            </a:r>
            <a:r>
              <a:rPr lang="cs-CZ" dirty="0" err="1" smtClean="0"/>
              <a:t>wounds</a:t>
            </a:r>
            <a:r>
              <a:rPr lang="cs-CZ" dirty="0" smtClean="0"/>
              <a:t> on </a:t>
            </a:r>
            <a:r>
              <a:rPr lang="cs-CZ" b="1" dirty="0" err="1" smtClean="0"/>
              <a:t>both</a:t>
            </a:r>
            <a:r>
              <a:rPr lang="cs-CZ" b="1" dirty="0" smtClean="0"/>
              <a:t> </a:t>
            </a:r>
            <a:r>
              <a:rPr lang="cs-CZ" b="1" dirty="0" err="1" smtClean="0"/>
              <a:t>sides</a:t>
            </a:r>
            <a:r>
              <a:rPr lang="cs-CZ" b="1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neck</a:t>
            </a:r>
            <a:endParaRPr lang="cs-CZ" dirty="0" smtClean="0"/>
          </a:p>
          <a:p>
            <a:pPr marL="342900" indent="-342900"/>
            <a:r>
              <a:rPr lang="cs-CZ" dirty="0" smtClean="0"/>
              <a:t>	  </a:t>
            </a:r>
            <a:r>
              <a:rPr lang="cs-CZ" dirty="0" err="1" smtClean="0"/>
              <a:t>dolores</a:t>
            </a:r>
            <a:r>
              <a:rPr lang="cs-CZ" dirty="0" smtClean="0"/>
              <a:t> </a:t>
            </a:r>
            <a:r>
              <a:rPr lang="cs-CZ" dirty="0" err="1" smtClean="0"/>
              <a:t>abdominis</a:t>
            </a:r>
            <a:r>
              <a:rPr lang="cs-CZ" dirty="0" smtClean="0"/>
              <a:t> </a:t>
            </a:r>
            <a:r>
              <a:rPr lang="cs-CZ" b="1" dirty="0" smtClean="0"/>
              <a:t>l.</a:t>
            </a:r>
            <a:r>
              <a:rPr lang="cs-CZ" b="1" dirty="0" err="1" smtClean="0"/>
              <a:t>dx</a:t>
            </a:r>
            <a:r>
              <a:rPr lang="cs-CZ" b="1" dirty="0" smtClean="0"/>
              <a:t>.	</a:t>
            </a:r>
            <a:r>
              <a:rPr lang="cs-CZ" dirty="0" smtClean="0"/>
              <a:t>	</a:t>
            </a:r>
            <a:r>
              <a:rPr lang="cs-CZ" dirty="0" err="1" smtClean="0"/>
              <a:t>pains</a:t>
            </a:r>
            <a:r>
              <a:rPr lang="cs-CZ" dirty="0" smtClean="0"/>
              <a:t> </a:t>
            </a:r>
            <a:r>
              <a:rPr lang="cs-CZ" dirty="0" smtClean="0"/>
              <a:t>on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right</a:t>
            </a:r>
            <a:r>
              <a:rPr lang="cs-CZ" b="1" dirty="0" smtClean="0"/>
              <a:t> </a:t>
            </a:r>
            <a:r>
              <a:rPr lang="cs-CZ" b="1" dirty="0" err="1" smtClean="0"/>
              <a:t>side</a:t>
            </a:r>
            <a:r>
              <a:rPr lang="cs-CZ" b="1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abdomen</a:t>
            </a:r>
          </a:p>
          <a:p>
            <a:pPr marL="342900" indent="-342900"/>
            <a:r>
              <a:rPr lang="cs-CZ" dirty="0" smtClean="0"/>
              <a:t>	 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51" y="171740"/>
            <a:ext cx="5333527" cy="3706512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34708"/>
            <a:ext cx="8537978" cy="50723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Cambria"/>
                <a:cs typeface="Cambria"/>
              </a:rPr>
              <a:t>A 21-year-old </a:t>
            </a:r>
            <a:r>
              <a:rPr lang="en-US" sz="2400" dirty="0" smtClean="0">
                <a:latin typeface="Cambria"/>
                <a:cs typeface="Cambria"/>
              </a:rPr>
              <a:t>man </a:t>
            </a:r>
          </a:p>
          <a:p>
            <a:pPr marL="0" indent="0">
              <a:buNone/>
            </a:pPr>
            <a:r>
              <a:rPr lang="en-US" sz="2400" dirty="0" smtClean="0">
                <a:latin typeface="Cambria"/>
                <a:cs typeface="Cambria"/>
              </a:rPr>
              <a:t>presented </a:t>
            </a:r>
            <a:r>
              <a:rPr lang="en-US" sz="2400" dirty="0">
                <a:latin typeface="Cambria"/>
                <a:cs typeface="Cambria"/>
              </a:rPr>
              <a:t>after being </a:t>
            </a:r>
            <a:endParaRPr lang="en-US" sz="2400" dirty="0" smtClean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400" u="sng" dirty="0" smtClean="0">
                <a:latin typeface="Cambria"/>
                <a:cs typeface="Cambria"/>
              </a:rPr>
              <a:t>struck </a:t>
            </a:r>
            <a:r>
              <a:rPr lang="en-US" sz="2400" u="sng" dirty="0">
                <a:latin typeface="Cambria"/>
                <a:cs typeface="Cambria"/>
              </a:rPr>
              <a:t>with a gun on </a:t>
            </a:r>
            <a:endParaRPr lang="en-US" sz="2400" u="sng" dirty="0" smtClean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400" u="sng" dirty="0" smtClean="0">
                <a:latin typeface="Cambria"/>
                <a:cs typeface="Cambria"/>
              </a:rPr>
              <a:t>his </a:t>
            </a:r>
            <a:r>
              <a:rPr lang="en-US" sz="2400" u="sng" dirty="0">
                <a:latin typeface="Cambria"/>
                <a:cs typeface="Cambria"/>
              </a:rPr>
              <a:t>right lower jaw</a:t>
            </a:r>
            <a:r>
              <a:rPr lang="en-US" sz="2400" dirty="0">
                <a:latin typeface="Cambria"/>
                <a:cs typeface="Cambria"/>
              </a:rPr>
              <a:t>. </a:t>
            </a:r>
            <a:endParaRPr lang="en-US" sz="2400" dirty="0" smtClean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400" dirty="0" smtClean="0">
                <a:latin typeface="Cambria"/>
                <a:cs typeface="Cambria"/>
              </a:rPr>
              <a:t>Examination </a:t>
            </a:r>
            <a:r>
              <a:rPr lang="en-US" sz="2400" dirty="0">
                <a:latin typeface="Cambria"/>
                <a:cs typeface="Cambria"/>
              </a:rPr>
              <a:t>revealed </a:t>
            </a:r>
            <a:endParaRPr lang="en-US" sz="2400" dirty="0" smtClean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400" dirty="0" smtClean="0">
                <a:latin typeface="Cambria"/>
                <a:cs typeface="Cambria"/>
              </a:rPr>
              <a:t>displacement </a:t>
            </a:r>
            <a:r>
              <a:rPr lang="en-US" sz="2400" dirty="0">
                <a:latin typeface="Cambria"/>
                <a:cs typeface="Cambria"/>
              </a:rPr>
              <a:t>of the </a:t>
            </a:r>
            <a:endParaRPr lang="en-US" sz="2400" dirty="0" smtClean="0">
              <a:latin typeface="Cambria"/>
              <a:cs typeface="Cambria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Cambria"/>
                <a:cs typeface="Cambria"/>
              </a:rPr>
              <a:t>left </a:t>
            </a:r>
            <a:r>
              <a:rPr lang="en-US" sz="2400" dirty="0">
                <a:latin typeface="Cambria"/>
                <a:cs typeface="Cambria"/>
              </a:rPr>
              <a:t>half of his mandible with malocclusion on biting </a:t>
            </a:r>
            <a:r>
              <a:rPr lang="en-US" sz="2400" dirty="0" smtClean="0">
                <a:latin typeface="Cambria"/>
                <a:cs typeface="Cambria"/>
              </a:rPr>
              <a:t>(</a:t>
            </a:r>
            <a:r>
              <a:rPr lang="en-US" sz="2400" dirty="0">
                <a:latin typeface="Cambria"/>
                <a:cs typeface="Cambria"/>
              </a:rPr>
              <a:t>Panel A). </a:t>
            </a:r>
            <a:r>
              <a:rPr lang="en-US" sz="2400" dirty="0" smtClean="0">
                <a:latin typeface="Cambria"/>
                <a:cs typeface="Cambria"/>
              </a:rPr>
              <a:t>Computed </a:t>
            </a:r>
            <a:r>
              <a:rPr lang="en-US" sz="2400" dirty="0">
                <a:latin typeface="Cambria"/>
                <a:cs typeface="Cambria"/>
              </a:rPr>
              <a:t>tomography showed a </a:t>
            </a:r>
            <a:r>
              <a:rPr lang="en-US" sz="2400" i="1" dirty="0" smtClean="0">
                <a:solidFill>
                  <a:srgbClr val="FFFF00"/>
                </a:solidFill>
                <a:latin typeface="Cambria"/>
                <a:cs typeface="Cambria"/>
              </a:rPr>
              <a:t>fracture </a:t>
            </a:r>
            <a:r>
              <a:rPr lang="en-US" sz="2400" i="1" dirty="0">
                <a:solidFill>
                  <a:srgbClr val="FFFF00"/>
                </a:solidFill>
                <a:latin typeface="Cambria"/>
                <a:cs typeface="Cambria"/>
              </a:rPr>
              <a:t>of the left mandible </a:t>
            </a:r>
            <a:r>
              <a:rPr lang="en-US" sz="2400" i="1" dirty="0" smtClean="0">
                <a:solidFill>
                  <a:srgbClr val="FFFF00"/>
                </a:solidFill>
                <a:latin typeface="Cambria"/>
                <a:cs typeface="Cambria"/>
              </a:rPr>
              <a:t>and </a:t>
            </a:r>
            <a:r>
              <a:rPr lang="en-US" sz="2400" i="1" dirty="0">
                <a:solidFill>
                  <a:srgbClr val="FFFF00"/>
                </a:solidFill>
                <a:latin typeface="Cambria"/>
                <a:cs typeface="Cambria"/>
              </a:rPr>
              <a:t>a </a:t>
            </a:r>
            <a:r>
              <a:rPr lang="en-US" sz="2400" i="1" dirty="0" smtClean="0">
                <a:solidFill>
                  <a:srgbClr val="FFFF00"/>
                </a:solidFill>
                <a:latin typeface="Cambria"/>
                <a:cs typeface="Cambria"/>
              </a:rPr>
              <a:t>fracture </a:t>
            </a:r>
            <a:r>
              <a:rPr lang="en-US" sz="2400" i="1" dirty="0">
                <a:solidFill>
                  <a:srgbClr val="FFFF00"/>
                </a:solidFill>
                <a:latin typeface="Cambria"/>
                <a:cs typeface="Cambria"/>
              </a:rPr>
              <a:t>of the right mandibular body and </a:t>
            </a:r>
            <a:r>
              <a:rPr lang="en-US" sz="2400" i="1" dirty="0" smtClean="0">
                <a:solidFill>
                  <a:srgbClr val="FFFF00"/>
                </a:solidFill>
                <a:latin typeface="Cambria"/>
                <a:cs typeface="Cambria"/>
              </a:rPr>
              <a:t>angle </a:t>
            </a:r>
            <a:r>
              <a:rPr lang="en-US" sz="2400" dirty="0" smtClean="0">
                <a:latin typeface="Cambria"/>
                <a:cs typeface="Cambria"/>
              </a:rPr>
              <a:t>(Panel B). </a:t>
            </a:r>
            <a:r>
              <a:rPr lang="en-US" sz="2400" dirty="0">
                <a:latin typeface="Cambria"/>
                <a:cs typeface="Cambria"/>
              </a:rPr>
              <a:t>Given the U shape of the mandible, it is common for contralateral fractures to result from major </a:t>
            </a:r>
            <a:r>
              <a:rPr lang="en-US" sz="2400" dirty="0" smtClean="0">
                <a:latin typeface="Cambria"/>
                <a:cs typeface="Cambria"/>
              </a:rPr>
              <a:t>injury. </a:t>
            </a:r>
            <a:r>
              <a:rPr lang="en-US" sz="2400" dirty="0">
                <a:latin typeface="Cambria"/>
                <a:cs typeface="Cambria"/>
              </a:rPr>
              <a:t>Intravenous analgesics and antibiotics were given; the patient </a:t>
            </a:r>
            <a:r>
              <a:rPr lang="en-US" sz="2400" dirty="0" smtClean="0">
                <a:latin typeface="Cambria"/>
                <a:cs typeface="Cambria"/>
              </a:rPr>
              <a:t>underwent </a:t>
            </a:r>
            <a:r>
              <a:rPr lang="en-US" sz="2400" i="1" dirty="0">
                <a:latin typeface="Cambria"/>
                <a:cs typeface="Cambria"/>
              </a:rPr>
              <a:t>open reduction with internal fixation of his fractures. </a:t>
            </a:r>
          </a:p>
        </p:txBody>
      </p:sp>
    </p:spTree>
    <p:extLst>
      <p:ext uri="{BB962C8B-B14F-4D97-AF65-F5344CB8AC3E}">
        <p14:creationId xmlns="" xmlns:p14="http://schemas.microsoft.com/office/powerpoint/2010/main" val="93220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267494"/>
            <a:ext cx="6419056" cy="1399032"/>
          </a:xfrm>
        </p:spPr>
        <p:txBody>
          <a:bodyPr>
            <a:normAutofit fontScale="90000"/>
          </a:bodyPr>
          <a:lstStyle/>
          <a:p>
            <a:r>
              <a:rPr lang="cs-CZ" sz="3600" b="1" dirty="0" err="1" smtClean="0">
                <a:solidFill>
                  <a:srgbClr val="FFFF00"/>
                </a:solidFill>
                <a:effectLst/>
              </a:rPr>
              <a:t>Name</a:t>
            </a:r>
            <a:r>
              <a:rPr lang="cs-CZ" sz="36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cs-CZ" sz="3600" b="1" dirty="0" err="1" smtClean="0">
                <a:solidFill>
                  <a:srgbClr val="FFFF00"/>
                </a:solidFill>
                <a:effectLst/>
              </a:rPr>
              <a:t>the</a:t>
            </a:r>
            <a:r>
              <a:rPr lang="cs-CZ" sz="36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cs-CZ" sz="3600" b="1" dirty="0" err="1" smtClean="0">
                <a:solidFill>
                  <a:srgbClr val="FFFF00"/>
                </a:solidFill>
                <a:effectLst/>
              </a:rPr>
              <a:t>pharmaceutically</a:t>
            </a:r>
            <a:r>
              <a:rPr lang="cs-CZ" sz="36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cs-CZ" sz="3600" b="1" dirty="0" err="1" smtClean="0">
                <a:solidFill>
                  <a:srgbClr val="FFFF00"/>
                </a:solidFill>
                <a:effectLst/>
              </a:rPr>
              <a:t>useful</a:t>
            </a:r>
            <a:r>
              <a:rPr lang="cs-CZ" sz="36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cs-CZ" sz="3600" b="1" dirty="0" err="1" smtClean="0">
                <a:solidFill>
                  <a:srgbClr val="FFFF00"/>
                </a:solidFill>
                <a:effectLst/>
              </a:rPr>
              <a:t>plants</a:t>
            </a:r>
            <a:r>
              <a:rPr lang="cs-CZ" sz="3600" b="1" dirty="0" smtClean="0">
                <a:solidFill>
                  <a:srgbClr val="FFFF00"/>
                </a:solidFill>
                <a:effectLst/>
              </a:rPr>
              <a:t> in </a:t>
            </a:r>
            <a:r>
              <a:rPr lang="cs-CZ" sz="3600" b="1" dirty="0" err="1" smtClean="0">
                <a:solidFill>
                  <a:srgbClr val="FFFF00"/>
                </a:solidFill>
                <a:effectLst/>
              </a:rPr>
              <a:t>the</a:t>
            </a:r>
            <a:r>
              <a:rPr lang="cs-CZ" sz="36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cs-CZ" sz="3600" b="1" dirty="0" err="1" smtClean="0">
                <a:solidFill>
                  <a:srgbClr val="FFFF00"/>
                </a:solidFill>
                <a:effectLst/>
              </a:rPr>
              <a:t>pictures</a:t>
            </a:r>
            <a:endParaRPr lang="cs-CZ" b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974207"/>
            <a:ext cx="1515507" cy="288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218867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492896"/>
            <a:ext cx="1928635" cy="245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60648"/>
            <a:ext cx="18478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867150"/>
            <a:ext cx="15240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556792"/>
            <a:ext cx="169316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8985781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FF00"/>
                </a:solidFill>
                <a:effectLst/>
              </a:rPr>
              <a:t>Fill in </a:t>
            </a:r>
            <a:r>
              <a:rPr lang="cs-CZ" sz="3600" b="1" dirty="0" err="1" smtClean="0">
                <a:solidFill>
                  <a:srgbClr val="FFFF00"/>
                </a:solidFill>
                <a:effectLst/>
              </a:rPr>
              <a:t>the</a:t>
            </a:r>
            <a:r>
              <a:rPr lang="cs-CZ" sz="36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cs-CZ" sz="3600" b="1" dirty="0" err="1" smtClean="0">
                <a:solidFill>
                  <a:srgbClr val="FFFF00"/>
                </a:solidFill>
                <a:effectLst/>
              </a:rPr>
              <a:t>missing</a:t>
            </a:r>
            <a:r>
              <a:rPr lang="cs-CZ" sz="36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cs-CZ" sz="3600" b="1" dirty="0" err="1" smtClean="0">
                <a:solidFill>
                  <a:srgbClr val="FFFF00"/>
                </a:solidFill>
                <a:effectLst/>
              </a:rPr>
              <a:t>medical</a:t>
            </a:r>
            <a:r>
              <a:rPr lang="cs-CZ" sz="36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cs-CZ" sz="3600" b="1" dirty="0" err="1" smtClean="0">
                <a:solidFill>
                  <a:srgbClr val="FFFF00"/>
                </a:solidFill>
                <a:effectLst/>
              </a:rPr>
              <a:t>terms</a:t>
            </a:r>
            <a:endParaRPr lang="cs-CZ" sz="3600" b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4" name="Zástupný symbol pro obsah 3" descr="oral cavity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908720"/>
            <a:ext cx="6624736" cy="559434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84168" y="980728"/>
            <a:ext cx="2808312" cy="3960440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b="1" dirty="0" smtClean="0">
                <a:solidFill>
                  <a:srgbClr val="FFFF00"/>
                </a:solidFill>
                <a:effectLst/>
              </a:rPr>
              <a:t/>
            </a:r>
            <a:br>
              <a:rPr lang="cs-CZ" sz="3200" b="1" dirty="0" smtClean="0">
                <a:solidFill>
                  <a:srgbClr val="FFFF00"/>
                </a:solidFill>
                <a:effectLst/>
              </a:rPr>
            </a:br>
            <a:r>
              <a:rPr lang="cs-CZ" sz="3200" b="1" dirty="0" err="1" smtClean="0">
                <a:solidFill>
                  <a:srgbClr val="FFFF00"/>
                </a:solidFill>
                <a:effectLst/>
              </a:rPr>
              <a:t>cancer</a:t>
            </a:r>
            <a:r>
              <a:rPr lang="cs-CZ" sz="32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cs-CZ" sz="3200" b="1" dirty="0" err="1" smtClean="0">
                <a:solidFill>
                  <a:srgbClr val="FFFF00"/>
                </a:solidFill>
                <a:effectLst/>
              </a:rPr>
              <a:t>of</a:t>
            </a:r>
            <a:r>
              <a:rPr lang="cs-CZ" sz="3200" b="1" dirty="0" smtClean="0">
                <a:solidFill>
                  <a:srgbClr val="FFFF00"/>
                </a:solidFill>
                <a:effectLst/>
              </a:rPr>
              <a:t>….??</a:t>
            </a:r>
            <a:br>
              <a:rPr lang="cs-CZ" sz="3200" b="1" dirty="0" smtClean="0">
                <a:solidFill>
                  <a:srgbClr val="FFFF00"/>
                </a:solidFill>
                <a:effectLst/>
              </a:rPr>
            </a:br>
            <a:r>
              <a:rPr lang="cs-CZ" sz="3200" b="1" dirty="0" smtClean="0">
                <a:solidFill>
                  <a:srgbClr val="FFFF00"/>
                </a:solidFill>
                <a:effectLst/>
              </a:rPr>
              <a:t/>
            </a:r>
            <a:br>
              <a:rPr lang="cs-CZ" sz="3200" b="1" dirty="0" smtClean="0">
                <a:solidFill>
                  <a:srgbClr val="FFFF00"/>
                </a:solidFill>
                <a:effectLst/>
              </a:rPr>
            </a:br>
            <a:r>
              <a:rPr lang="cs-CZ" sz="3200" b="1" dirty="0" err="1" smtClean="0">
                <a:solidFill>
                  <a:srgbClr val="FFFF00"/>
                </a:solidFill>
                <a:effectLst/>
              </a:rPr>
              <a:t>therapy</a:t>
            </a:r>
            <a:r>
              <a:rPr lang="cs-CZ" sz="32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cs-CZ" sz="3200" b="1" dirty="0" err="1" smtClean="0">
                <a:solidFill>
                  <a:srgbClr val="FFFF00"/>
                </a:solidFill>
                <a:effectLst/>
              </a:rPr>
              <a:t>of</a:t>
            </a:r>
            <a:r>
              <a:rPr lang="cs-CZ" sz="32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cs-CZ" sz="3200" b="1" dirty="0" err="1" smtClean="0">
                <a:solidFill>
                  <a:srgbClr val="FFFF00"/>
                </a:solidFill>
                <a:effectLst/>
              </a:rPr>
              <a:t>the</a:t>
            </a:r>
            <a:r>
              <a:rPr lang="cs-CZ" sz="32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cs-CZ" sz="3200" b="1" dirty="0" err="1" smtClean="0">
                <a:solidFill>
                  <a:srgbClr val="FFFF00"/>
                </a:solidFill>
                <a:effectLst/>
              </a:rPr>
              <a:t>cancer</a:t>
            </a:r>
            <a:r>
              <a:rPr lang="cs-CZ" sz="32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cs-CZ" sz="3200" b="1" dirty="0" err="1" smtClean="0">
                <a:solidFill>
                  <a:srgbClr val="FFFF00"/>
                </a:solidFill>
                <a:effectLst/>
              </a:rPr>
              <a:t>of</a:t>
            </a:r>
            <a:r>
              <a:rPr lang="cs-CZ" sz="3200" b="1" dirty="0" smtClean="0">
                <a:solidFill>
                  <a:srgbClr val="FFFF00"/>
                </a:solidFill>
                <a:effectLst/>
              </a:rPr>
              <a:t>…</a:t>
            </a:r>
            <a:br>
              <a:rPr lang="cs-CZ" sz="3200" b="1" dirty="0" smtClean="0">
                <a:solidFill>
                  <a:srgbClr val="FFFF00"/>
                </a:solidFill>
                <a:effectLst/>
              </a:rPr>
            </a:br>
            <a:r>
              <a:rPr lang="cs-CZ" sz="3200" b="1" dirty="0" smtClean="0">
                <a:solidFill>
                  <a:srgbClr val="FFFF00"/>
                </a:solidFill>
                <a:effectLst/>
              </a:rPr>
              <a:t/>
            </a:r>
            <a:br>
              <a:rPr lang="cs-CZ" sz="3200" b="1" dirty="0" smtClean="0">
                <a:solidFill>
                  <a:srgbClr val="FFFF00"/>
                </a:solidFill>
                <a:effectLst/>
              </a:rPr>
            </a:br>
            <a:r>
              <a:rPr lang="cs-CZ" sz="3200" b="1" dirty="0" err="1" smtClean="0">
                <a:solidFill>
                  <a:srgbClr val="FFFF00"/>
                </a:solidFill>
                <a:effectLst/>
              </a:rPr>
              <a:t>due</a:t>
            </a:r>
            <a:r>
              <a:rPr lang="cs-CZ" sz="3200" b="1" dirty="0" smtClean="0">
                <a:solidFill>
                  <a:srgbClr val="FFFF00"/>
                </a:solidFill>
                <a:effectLst/>
              </a:rPr>
              <a:t> to </a:t>
            </a:r>
            <a:r>
              <a:rPr lang="cs-CZ" sz="3200" b="1" dirty="0" err="1" smtClean="0">
                <a:solidFill>
                  <a:srgbClr val="FFFF00"/>
                </a:solidFill>
                <a:effectLst/>
              </a:rPr>
              <a:t>therapy</a:t>
            </a:r>
            <a:r>
              <a:rPr lang="cs-CZ" sz="32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cs-CZ" sz="3200" b="1" dirty="0" err="1" smtClean="0">
                <a:solidFill>
                  <a:srgbClr val="FFFF00"/>
                </a:solidFill>
                <a:effectLst/>
              </a:rPr>
              <a:t>of</a:t>
            </a:r>
            <a:r>
              <a:rPr lang="cs-CZ" sz="32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cs-CZ" sz="3200" b="1" dirty="0" err="1" smtClean="0">
                <a:solidFill>
                  <a:srgbClr val="FFFF00"/>
                </a:solidFill>
                <a:effectLst/>
              </a:rPr>
              <a:t>the</a:t>
            </a:r>
            <a:r>
              <a:rPr lang="cs-CZ" sz="32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cs-CZ" sz="3200" b="1" dirty="0" err="1" smtClean="0">
                <a:solidFill>
                  <a:srgbClr val="FFFF00"/>
                </a:solidFill>
                <a:effectLst/>
              </a:rPr>
              <a:t>cancer</a:t>
            </a:r>
            <a:r>
              <a:rPr lang="cs-CZ" sz="32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cs-CZ" sz="3200" b="1" dirty="0" err="1" smtClean="0">
                <a:solidFill>
                  <a:srgbClr val="FFFF00"/>
                </a:solidFill>
                <a:effectLst/>
              </a:rPr>
              <a:t>of</a:t>
            </a:r>
            <a:r>
              <a:rPr lang="cs-CZ" sz="3200" b="1" dirty="0" smtClean="0">
                <a:solidFill>
                  <a:srgbClr val="FFFF00"/>
                </a:solidFill>
                <a:effectLst/>
              </a:rPr>
              <a:t>…</a:t>
            </a:r>
            <a:r>
              <a:rPr lang="cs-CZ" sz="3200" dirty="0" smtClean="0">
                <a:solidFill>
                  <a:srgbClr val="FFFF00"/>
                </a:solidFill>
              </a:rPr>
              <a:t/>
            </a:r>
            <a:br>
              <a:rPr lang="cs-CZ" sz="3200" dirty="0" smtClean="0">
                <a:solidFill>
                  <a:srgbClr val="FFFF00"/>
                </a:solidFill>
              </a:rPr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  <p:pic>
        <p:nvPicPr>
          <p:cNvPr id="4" name="Zástupný symbol pro obsah 3" descr="G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6632"/>
            <a:ext cx="4968552" cy="657131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Revision</a:t>
            </a:r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: </a:t>
            </a:r>
            <a:r>
              <a:rPr lang="cs-CZ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Units</a:t>
            </a:r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 1-3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err="1" smtClean="0">
                <a:solidFill>
                  <a:srgbClr val="FFC000"/>
                </a:solidFill>
              </a:rPr>
              <a:t>What</a:t>
            </a:r>
            <a:r>
              <a:rPr lang="cs-CZ" b="1" dirty="0" smtClean="0">
                <a:solidFill>
                  <a:srgbClr val="FFC000"/>
                </a:solidFill>
              </a:rPr>
              <a:t> are </a:t>
            </a:r>
            <a:r>
              <a:rPr lang="cs-CZ" b="1" dirty="0" err="1" smtClean="0">
                <a:solidFill>
                  <a:srgbClr val="FFC000"/>
                </a:solidFill>
              </a:rPr>
              <a:t>the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examples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of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the</a:t>
            </a:r>
            <a:r>
              <a:rPr lang="cs-CZ" b="1" dirty="0" smtClean="0">
                <a:solidFill>
                  <a:srgbClr val="FFC000"/>
                </a:solidFill>
              </a:rPr>
              <a:t> 1</a:t>
            </a:r>
            <a:r>
              <a:rPr lang="cs-CZ" b="1" baseline="30000" dirty="0" smtClean="0">
                <a:solidFill>
                  <a:srgbClr val="FFC000"/>
                </a:solidFill>
              </a:rPr>
              <a:t>st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declension</a:t>
            </a:r>
            <a:r>
              <a:rPr lang="cs-CZ" b="1" dirty="0" smtClean="0">
                <a:solidFill>
                  <a:srgbClr val="FFC000"/>
                </a:solidFill>
              </a:rPr>
              <a:t>? </a:t>
            </a:r>
            <a:r>
              <a:rPr lang="cs-CZ" b="1" dirty="0" err="1" smtClean="0">
                <a:solidFill>
                  <a:srgbClr val="FFC000"/>
                </a:solidFill>
              </a:rPr>
              <a:t>What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about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their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genders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and</a:t>
            </a:r>
            <a:r>
              <a:rPr lang="cs-CZ" b="1" dirty="0" smtClean="0">
                <a:solidFill>
                  <a:srgbClr val="FFC000"/>
                </a:solidFill>
              </a:rPr>
              <a:t> genitive </a:t>
            </a:r>
            <a:r>
              <a:rPr lang="cs-CZ" b="1" dirty="0" err="1" smtClean="0">
                <a:solidFill>
                  <a:srgbClr val="FFC000"/>
                </a:solidFill>
              </a:rPr>
              <a:t>endings</a:t>
            </a:r>
            <a:r>
              <a:rPr lang="cs-CZ" b="1" dirty="0" smtClean="0">
                <a:solidFill>
                  <a:srgbClr val="FFC000"/>
                </a:solidFill>
              </a:rPr>
              <a:t>?</a:t>
            </a:r>
          </a:p>
          <a:p>
            <a:endParaRPr lang="cs-CZ" b="1" dirty="0" smtClean="0">
              <a:solidFill>
                <a:srgbClr val="FFC000"/>
              </a:solidFill>
            </a:endParaRPr>
          </a:p>
          <a:p>
            <a:r>
              <a:rPr lang="cs-CZ" b="1" dirty="0" err="1" smtClean="0">
                <a:solidFill>
                  <a:srgbClr val="FFC000"/>
                </a:solidFill>
              </a:rPr>
              <a:t>How</a:t>
            </a:r>
            <a:r>
              <a:rPr lang="cs-CZ" b="1" dirty="0" smtClean="0">
                <a:solidFill>
                  <a:srgbClr val="FFC000"/>
                </a:solidFill>
              </a:rPr>
              <a:t> many </a:t>
            </a:r>
            <a:r>
              <a:rPr lang="cs-CZ" b="1" dirty="0" err="1" smtClean="0">
                <a:solidFill>
                  <a:srgbClr val="FFC000"/>
                </a:solidFill>
              </a:rPr>
              <a:t>paradigms</a:t>
            </a:r>
            <a:r>
              <a:rPr lang="cs-CZ" b="1" dirty="0" smtClean="0">
                <a:solidFill>
                  <a:srgbClr val="FFC000"/>
                </a:solidFill>
              </a:rPr>
              <a:t> do </a:t>
            </a:r>
            <a:r>
              <a:rPr lang="cs-CZ" b="1" dirty="0" err="1" smtClean="0">
                <a:solidFill>
                  <a:srgbClr val="FFC000"/>
                </a:solidFill>
              </a:rPr>
              <a:t>we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have</a:t>
            </a:r>
            <a:r>
              <a:rPr lang="cs-CZ" b="1" dirty="0" smtClean="0">
                <a:solidFill>
                  <a:srgbClr val="FFC000"/>
                </a:solidFill>
              </a:rPr>
              <a:t> in </a:t>
            </a:r>
            <a:r>
              <a:rPr lang="cs-CZ" b="1" dirty="0" err="1" smtClean="0">
                <a:solidFill>
                  <a:srgbClr val="FFC000"/>
                </a:solidFill>
              </a:rPr>
              <a:t>the</a:t>
            </a:r>
            <a:r>
              <a:rPr lang="cs-CZ" b="1" dirty="0" smtClean="0">
                <a:solidFill>
                  <a:srgbClr val="FFC000"/>
                </a:solidFill>
              </a:rPr>
              <a:t> 2</a:t>
            </a:r>
            <a:r>
              <a:rPr lang="cs-CZ" b="1" baseline="30000" dirty="0" smtClean="0">
                <a:solidFill>
                  <a:srgbClr val="FFC000"/>
                </a:solidFill>
              </a:rPr>
              <a:t>nd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declension</a:t>
            </a:r>
            <a:r>
              <a:rPr lang="cs-CZ" b="1" dirty="0" smtClean="0">
                <a:solidFill>
                  <a:srgbClr val="FFC000"/>
                </a:solidFill>
              </a:rPr>
              <a:t>? </a:t>
            </a:r>
            <a:r>
              <a:rPr lang="cs-CZ" b="1" dirty="0" err="1" smtClean="0">
                <a:solidFill>
                  <a:srgbClr val="FFC000"/>
                </a:solidFill>
              </a:rPr>
              <a:t>What</a:t>
            </a:r>
            <a:r>
              <a:rPr lang="cs-CZ" b="1" dirty="0" smtClean="0">
                <a:solidFill>
                  <a:srgbClr val="FFC000"/>
                </a:solidFill>
              </a:rPr>
              <a:t> are </a:t>
            </a:r>
            <a:r>
              <a:rPr lang="cs-CZ" b="1" dirty="0" err="1" smtClean="0">
                <a:solidFill>
                  <a:srgbClr val="FFC000"/>
                </a:solidFill>
              </a:rPr>
              <a:t>the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differencies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between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them</a:t>
            </a:r>
            <a:r>
              <a:rPr lang="cs-CZ" b="1" dirty="0" smtClean="0">
                <a:solidFill>
                  <a:srgbClr val="FFC000"/>
                </a:solidFill>
              </a:rPr>
              <a:t>?</a:t>
            </a:r>
          </a:p>
          <a:p>
            <a:endParaRPr lang="cs-CZ" b="1" dirty="0" smtClean="0">
              <a:solidFill>
                <a:srgbClr val="FFC000"/>
              </a:solidFill>
            </a:endParaRPr>
          </a:p>
          <a:p>
            <a:r>
              <a:rPr lang="cs-CZ" b="1" dirty="0" err="1" smtClean="0">
                <a:solidFill>
                  <a:srgbClr val="FFC000"/>
                </a:solidFill>
              </a:rPr>
              <a:t>Can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you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see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any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regularities</a:t>
            </a:r>
            <a:r>
              <a:rPr lang="cs-CZ" b="1" dirty="0" smtClean="0">
                <a:solidFill>
                  <a:srgbClr val="FFC000"/>
                </a:solidFill>
              </a:rPr>
              <a:t> in </a:t>
            </a:r>
            <a:r>
              <a:rPr lang="cs-CZ" b="1" dirty="0" err="1" smtClean="0">
                <a:solidFill>
                  <a:srgbClr val="FFC000"/>
                </a:solidFill>
              </a:rPr>
              <a:t>the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paradigms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of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neuters</a:t>
            </a:r>
            <a:r>
              <a:rPr lang="cs-CZ" b="1" dirty="0" smtClean="0">
                <a:solidFill>
                  <a:srgbClr val="FFC000"/>
                </a:solidFill>
              </a:rPr>
              <a:t>? Are </a:t>
            </a:r>
            <a:r>
              <a:rPr lang="cs-CZ" b="1" dirty="0" err="1" smtClean="0">
                <a:solidFill>
                  <a:srgbClr val="FFC000"/>
                </a:solidFill>
              </a:rPr>
              <a:t>there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any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endings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which</a:t>
            </a:r>
            <a:r>
              <a:rPr lang="cs-CZ" b="1" dirty="0" smtClean="0">
                <a:solidFill>
                  <a:srgbClr val="FFC000"/>
                </a:solidFill>
              </a:rPr>
              <a:t> are </a:t>
            </a:r>
            <a:r>
              <a:rPr lang="cs-CZ" b="1" dirty="0" err="1" smtClean="0">
                <a:solidFill>
                  <a:srgbClr val="FFC000"/>
                </a:solidFill>
              </a:rPr>
              <a:t>the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same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for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all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words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of</a:t>
            </a:r>
            <a:r>
              <a:rPr lang="cs-CZ" b="1" dirty="0" smtClean="0">
                <a:solidFill>
                  <a:srgbClr val="FFC000"/>
                </a:solidFill>
              </a:rPr>
              <a:t> 1st </a:t>
            </a:r>
            <a:r>
              <a:rPr lang="cs-CZ" b="1" dirty="0" err="1" smtClean="0">
                <a:solidFill>
                  <a:srgbClr val="FFC000"/>
                </a:solidFill>
              </a:rPr>
              <a:t>and</a:t>
            </a:r>
            <a:r>
              <a:rPr lang="cs-CZ" b="1" dirty="0" smtClean="0">
                <a:solidFill>
                  <a:srgbClr val="FFC000"/>
                </a:solidFill>
              </a:rPr>
              <a:t> 2nd </a:t>
            </a:r>
            <a:r>
              <a:rPr lang="cs-CZ" b="1" dirty="0" err="1" smtClean="0">
                <a:solidFill>
                  <a:srgbClr val="FFC000"/>
                </a:solidFill>
              </a:rPr>
              <a:t>declension</a:t>
            </a:r>
            <a:r>
              <a:rPr lang="cs-CZ" b="1" dirty="0" smtClean="0">
                <a:solidFill>
                  <a:srgbClr val="FFC000"/>
                </a:solidFill>
              </a:rPr>
              <a:t>?</a:t>
            </a:r>
          </a:p>
          <a:p>
            <a:endParaRPr lang="cs-CZ" b="1" dirty="0" smtClean="0">
              <a:solidFill>
                <a:srgbClr val="FFC000"/>
              </a:solidFill>
            </a:endParaRPr>
          </a:p>
          <a:p>
            <a:r>
              <a:rPr lang="cs-CZ" b="1" dirty="0" err="1" smtClean="0">
                <a:solidFill>
                  <a:srgbClr val="FFC000"/>
                </a:solidFill>
              </a:rPr>
              <a:t>What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is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the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difference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between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adjectives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i="1" dirty="0" smtClean="0">
                <a:solidFill>
                  <a:srgbClr val="FFC000"/>
                </a:solidFill>
              </a:rPr>
              <a:t>liber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and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i="1" dirty="0" smtClean="0">
                <a:solidFill>
                  <a:srgbClr val="FFC000"/>
                </a:solidFill>
              </a:rPr>
              <a:t>ruber</a:t>
            </a:r>
            <a:r>
              <a:rPr lang="cs-CZ" b="1" dirty="0" smtClean="0">
                <a:solidFill>
                  <a:srgbClr val="FFC000"/>
                </a:solidFill>
              </a:rPr>
              <a:t>? </a:t>
            </a:r>
          </a:p>
          <a:p>
            <a:endParaRPr lang="cs-CZ" b="1" dirty="0" smtClean="0">
              <a:solidFill>
                <a:srgbClr val="FFC000"/>
              </a:solidFill>
            </a:endParaRPr>
          </a:p>
          <a:p>
            <a:r>
              <a:rPr lang="cs-CZ" b="1" dirty="0" err="1" smtClean="0">
                <a:solidFill>
                  <a:srgbClr val="FFC000"/>
                </a:solidFill>
              </a:rPr>
              <a:t>How</a:t>
            </a:r>
            <a:r>
              <a:rPr lang="cs-CZ" b="1" dirty="0" smtClean="0">
                <a:solidFill>
                  <a:srgbClr val="FFC000"/>
                </a:solidFill>
              </a:rPr>
              <a:t> do </a:t>
            </a:r>
            <a:r>
              <a:rPr lang="cs-CZ" b="1" dirty="0" err="1" smtClean="0">
                <a:solidFill>
                  <a:srgbClr val="FFC000"/>
                </a:solidFill>
              </a:rPr>
              <a:t>we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decline</a:t>
            </a:r>
            <a:r>
              <a:rPr lang="cs-CZ" b="1" dirty="0" smtClean="0">
                <a:solidFill>
                  <a:srgbClr val="FFC000"/>
                </a:solidFill>
              </a:rPr>
              <a:t> Latin </a:t>
            </a:r>
            <a:r>
              <a:rPr lang="cs-CZ" b="1" dirty="0" err="1" smtClean="0">
                <a:solidFill>
                  <a:srgbClr val="FFC000"/>
                </a:solidFill>
              </a:rPr>
              <a:t>adjectives</a:t>
            </a:r>
            <a:r>
              <a:rPr lang="cs-CZ" b="1" dirty="0" smtClean="0">
                <a:solidFill>
                  <a:srgbClr val="FFC000"/>
                </a:solidFill>
              </a:rPr>
              <a:t>?</a:t>
            </a:r>
          </a:p>
          <a:p>
            <a:endParaRPr lang="cs-CZ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C000"/>
                </a:solidFill>
                <a:effectLst/>
              </a:rPr>
              <a:t>TUNICA MUCOSA ET SEROSA</a:t>
            </a:r>
            <a:endParaRPr lang="cs-CZ" b="1" dirty="0">
              <a:solidFill>
                <a:srgbClr val="FFC000"/>
              </a:solidFill>
              <a:effectLst/>
            </a:endParaRPr>
          </a:p>
        </p:txBody>
      </p:sp>
      <p:pic>
        <p:nvPicPr>
          <p:cNvPr id="1026" name="Picture 2" descr="Výsledek obrázku pro mucosa seros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5544616" cy="298556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95536" y="472514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MUCOSA: a </a:t>
            </a:r>
            <a:r>
              <a:rPr lang="en-US" dirty="0" smtClean="0"/>
              <a:t> membrane that lines various cavities in the body and surrounds internal </a:t>
            </a:r>
            <a:r>
              <a:rPr lang="en-US" dirty="0" smtClean="0"/>
              <a:t>organs</a:t>
            </a:r>
            <a:r>
              <a:rPr lang="cs-CZ" dirty="0" smtClean="0"/>
              <a:t>; s</a:t>
            </a:r>
            <a:r>
              <a:rPr lang="en-US" dirty="0" err="1" smtClean="0"/>
              <a:t>ome</a:t>
            </a:r>
            <a:r>
              <a:rPr lang="en-US" dirty="0" smtClean="0"/>
              <a:t> </a:t>
            </a:r>
            <a:r>
              <a:rPr lang="en-US" dirty="0" smtClean="0"/>
              <a:t>mucous membranes secrete mucus, a thick protective </a:t>
            </a:r>
            <a:r>
              <a:rPr lang="en-US" dirty="0" smtClean="0"/>
              <a:t>fluid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SEROSA: </a:t>
            </a:r>
            <a:r>
              <a:rPr lang="en-US" dirty="0" smtClean="0"/>
              <a:t>a </a:t>
            </a:r>
            <a:r>
              <a:rPr lang="en-US" dirty="0" smtClean="0"/>
              <a:t>smooth tissue membrane consisting of two layers of </a:t>
            </a:r>
            <a:r>
              <a:rPr lang="cs-CZ" dirty="0" err="1" smtClean="0"/>
              <a:t>mesothelium</a:t>
            </a:r>
            <a:r>
              <a:rPr lang="en-US" dirty="0" smtClean="0"/>
              <a:t>, </a:t>
            </a:r>
            <a:r>
              <a:rPr lang="en-US" dirty="0" smtClean="0"/>
              <a:t>which </a:t>
            </a:r>
            <a:r>
              <a:rPr lang="en-US" dirty="0" smtClean="0"/>
              <a:t>secrete</a:t>
            </a:r>
            <a:r>
              <a:rPr lang="cs-CZ" dirty="0" smtClean="0"/>
              <a:t> </a:t>
            </a:r>
            <a:r>
              <a:rPr lang="cs-CZ" dirty="0" err="1" smtClean="0"/>
              <a:t>lubricating</a:t>
            </a:r>
            <a:r>
              <a:rPr lang="en-US" dirty="0" smtClean="0"/>
              <a:t> serous </a:t>
            </a:r>
            <a:r>
              <a:rPr lang="en-US" dirty="0" smtClean="0"/>
              <a:t>fluid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reduces</a:t>
            </a:r>
            <a:r>
              <a:rPr lang="cs-CZ" dirty="0" smtClean="0"/>
              <a:t> </a:t>
            </a:r>
            <a:r>
              <a:rPr lang="cs-CZ" dirty="0" err="1" smtClean="0"/>
              <a:t>friction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movement</a:t>
            </a:r>
            <a:endParaRPr lang="cs-CZ" dirty="0" smtClean="0"/>
          </a:p>
          <a:p>
            <a:endParaRPr lang="cs-CZ" dirty="0"/>
          </a:p>
        </p:txBody>
      </p:sp>
      <p:cxnSp>
        <p:nvCxnSpPr>
          <p:cNvPr id="7" name="Přímá spojovací šipka 6"/>
          <p:cNvCxnSpPr/>
          <p:nvPr/>
        </p:nvCxnSpPr>
        <p:spPr>
          <a:xfrm flipH="1">
            <a:off x="6444208" y="2420888"/>
            <a:ext cx="1152128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953000" y="990600"/>
            <a:ext cx="419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FFC000"/>
                </a:solidFill>
              </a:rPr>
              <a:t>collum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anatomicum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</a:p>
          <a:p>
            <a:r>
              <a:rPr lang="cs-CZ" dirty="0" smtClean="0"/>
              <a:t>= </a:t>
            </a:r>
            <a:r>
              <a:rPr lang="cs-CZ" dirty="0" err="1" smtClean="0"/>
              <a:t>site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epiphyseal</a:t>
            </a:r>
            <a:r>
              <a:rPr lang="cs-CZ" dirty="0" smtClean="0"/>
              <a:t> </a:t>
            </a:r>
            <a:r>
              <a:rPr lang="cs-CZ" dirty="0" err="1" smtClean="0"/>
              <a:t>fusion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long</a:t>
            </a:r>
            <a:r>
              <a:rPr lang="cs-CZ" dirty="0" smtClean="0"/>
              <a:t> bone, just </a:t>
            </a:r>
            <a:r>
              <a:rPr lang="cs-CZ" dirty="0" err="1" smtClean="0"/>
              <a:t>below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head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bone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err="1" smtClean="0">
                <a:solidFill>
                  <a:srgbClr val="FFC000"/>
                </a:solidFill>
              </a:rPr>
              <a:t>collum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chirurgicum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</a:p>
          <a:p>
            <a:r>
              <a:rPr lang="cs-CZ" dirty="0" smtClean="0"/>
              <a:t>= </a:t>
            </a:r>
            <a:r>
              <a:rPr lang="cs-CZ" dirty="0" err="1" smtClean="0"/>
              <a:t>the</a:t>
            </a:r>
            <a:r>
              <a:rPr lang="cs-CZ" dirty="0" smtClean="0"/>
              <a:t> part </a:t>
            </a:r>
            <a:r>
              <a:rPr lang="cs-CZ" dirty="0" err="1" smtClean="0"/>
              <a:t>of</a:t>
            </a:r>
            <a:r>
              <a:rPr lang="cs-CZ" dirty="0" smtClean="0"/>
              <a:t> bone </a:t>
            </a:r>
            <a:r>
              <a:rPr lang="cs-CZ" dirty="0" err="1" smtClean="0"/>
              <a:t>which</a:t>
            </a:r>
            <a:r>
              <a:rPr lang="cs-CZ" dirty="0" smtClean="0"/>
              <a:t> has a </a:t>
            </a:r>
            <a:r>
              <a:rPr lang="cs-CZ" dirty="0" err="1" smtClean="0"/>
              <a:t>landmark</a:t>
            </a:r>
            <a:r>
              <a:rPr lang="cs-CZ" dirty="0" smtClean="0"/>
              <a:t> </a:t>
            </a:r>
            <a:r>
              <a:rPr lang="cs-CZ" dirty="0" err="1" smtClean="0"/>
              <a:t>near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important</a:t>
            </a:r>
            <a:r>
              <a:rPr lang="cs-CZ" dirty="0" smtClean="0"/>
              <a:t> in </a:t>
            </a:r>
            <a:r>
              <a:rPr lang="cs-CZ" dirty="0" err="1" smtClean="0"/>
              <a:t>surgeries</a:t>
            </a:r>
            <a:r>
              <a:rPr lang="cs-CZ" dirty="0" smtClean="0"/>
              <a:t> (</a:t>
            </a:r>
            <a:r>
              <a:rPr lang="cs-CZ" dirty="0" err="1" smtClean="0"/>
              <a:t>artery</a:t>
            </a:r>
            <a:r>
              <a:rPr lang="cs-CZ" dirty="0" smtClean="0"/>
              <a:t>, </a:t>
            </a:r>
            <a:r>
              <a:rPr lang="cs-CZ" dirty="0" err="1" smtClean="0"/>
              <a:t>vein</a:t>
            </a:r>
            <a:r>
              <a:rPr lang="cs-CZ" dirty="0" smtClean="0"/>
              <a:t>, </a:t>
            </a:r>
            <a:r>
              <a:rPr lang="cs-CZ" dirty="0" err="1" smtClean="0"/>
              <a:t>or</a:t>
            </a:r>
            <a:r>
              <a:rPr lang="cs-CZ" dirty="0" smtClean="0"/>
              <a:t> a nerve), </a:t>
            </a:r>
            <a:r>
              <a:rPr lang="cs-CZ" dirty="0" err="1" smtClean="0"/>
              <a:t>also</a:t>
            </a:r>
            <a:r>
              <a:rPr lang="cs-CZ" dirty="0" smtClean="0"/>
              <a:t> a </a:t>
            </a:r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site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injuries</a:t>
            </a:r>
            <a:r>
              <a:rPr lang="cs-CZ" dirty="0" smtClean="0"/>
              <a:t> </a:t>
            </a:r>
            <a:r>
              <a:rPr lang="cs-CZ" dirty="0" err="1" smtClean="0"/>
              <a:t>requiring</a:t>
            </a:r>
            <a:r>
              <a:rPr lang="cs-CZ" dirty="0" smtClean="0"/>
              <a:t> </a:t>
            </a:r>
            <a:r>
              <a:rPr lang="cs-CZ" dirty="0" err="1" smtClean="0"/>
              <a:t>surgery</a:t>
            </a:r>
            <a:endParaRPr lang="cs-CZ" dirty="0"/>
          </a:p>
        </p:txBody>
      </p:sp>
      <p:pic>
        <p:nvPicPr>
          <p:cNvPr id="18436" name="Picture 4" descr="http://visualrheumatology.ru/wp-content/uploads/2012/06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4465576" cy="612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kážka 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657"/>
          <a:stretch/>
        </p:blipFill>
        <p:spPr>
          <a:xfrm>
            <a:off x="251520" y="2132856"/>
            <a:ext cx="8568952" cy="388843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536" y="33265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332656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err="1" smtClean="0">
                <a:solidFill>
                  <a:srgbClr val="FFC000"/>
                </a:solidFill>
              </a:rPr>
              <a:t>What</a:t>
            </a:r>
            <a:r>
              <a:rPr lang="cs-CZ" sz="3600" dirty="0" smtClean="0">
                <a:solidFill>
                  <a:srgbClr val="FFC000"/>
                </a:solidFill>
              </a:rPr>
              <a:t> </a:t>
            </a:r>
            <a:r>
              <a:rPr lang="cs-CZ" sz="3600" dirty="0" err="1" smtClean="0">
                <a:solidFill>
                  <a:srgbClr val="FFC000"/>
                </a:solidFill>
              </a:rPr>
              <a:t>is</a:t>
            </a:r>
            <a:r>
              <a:rPr lang="cs-CZ" sz="3600" dirty="0" smtClean="0">
                <a:solidFill>
                  <a:srgbClr val="FFC000"/>
                </a:solidFill>
              </a:rPr>
              <a:t> </a:t>
            </a:r>
            <a:r>
              <a:rPr lang="cs-CZ" sz="3600" dirty="0" err="1" smtClean="0">
                <a:solidFill>
                  <a:srgbClr val="FFC000"/>
                </a:solidFill>
              </a:rPr>
              <a:t>the</a:t>
            </a:r>
            <a:r>
              <a:rPr lang="cs-CZ" sz="3600" dirty="0" smtClean="0">
                <a:solidFill>
                  <a:srgbClr val="FFC000"/>
                </a:solidFill>
              </a:rPr>
              <a:t> </a:t>
            </a:r>
            <a:r>
              <a:rPr lang="cs-CZ" sz="3600" dirty="0" err="1" smtClean="0">
                <a:solidFill>
                  <a:srgbClr val="FFC000"/>
                </a:solidFill>
              </a:rPr>
              <a:t>structure</a:t>
            </a:r>
            <a:r>
              <a:rPr lang="cs-CZ" sz="3600" dirty="0" smtClean="0">
                <a:solidFill>
                  <a:srgbClr val="FFC000"/>
                </a:solidFill>
              </a:rPr>
              <a:t> </a:t>
            </a:r>
            <a:r>
              <a:rPr lang="cs-CZ" sz="3600" dirty="0" err="1" smtClean="0">
                <a:solidFill>
                  <a:srgbClr val="FFC000"/>
                </a:solidFill>
              </a:rPr>
              <a:t>of</a:t>
            </a:r>
            <a:r>
              <a:rPr lang="cs-CZ" sz="3600" dirty="0" smtClean="0">
                <a:solidFill>
                  <a:srgbClr val="FFC000"/>
                </a:solidFill>
              </a:rPr>
              <a:t> a </a:t>
            </a:r>
            <a:r>
              <a:rPr lang="cs-CZ" sz="3600" dirty="0" err="1" smtClean="0">
                <a:solidFill>
                  <a:srgbClr val="FFC000"/>
                </a:solidFill>
              </a:rPr>
              <a:t>medical</a:t>
            </a:r>
            <a:r>
              <a:rPr lang="cs-CZ" sz="3600" dirty="0" smtClean="0">
                <a:solidFill>
                  <a:srgbClr val="FFC000"/>
                </a:solidFill>
              </a:rPr>
              <a:t> diagnose,? </a:t>
            </a:r>
            <a:r>
              <a:rPr lang="cs-CZ" sz="3600" dirty="0" err="1" smtClean="0">
                <a:solidFill>
                  <a:srgbClr val="FFC000"/>
                </a:solidFill>
              </a:rPr>
              <a:t>Discuss</a:t>
            </a:r>
            <a:r>
              <a:rPr lang="cs-CZ" sz="3600" dirty="0" smtClean="0">
                <a:solidFill>
                  <a:srgbClr val="FFC000"/>
                </a:solidFill>
              </a:rPr>
              <a:t> </a:t>
            </a:r>
            <a:r>
              <a:rPr lang="cs-CZ" sz="3600" dirty="0" err="1" smtClean="0">
                <a:solidFill>
                  <a:srgbClr val="FFC000"/>
                </a:solidFill>
              </a:rPr>
              <a:t>the</a:t>
            </a:r>
            <a:r>
              <a:rPr lang="cs-CZ" sz="3600" dirty="0" smtClean="0">
                <a:solidFill>
                  <a:srgbClr val="FFC000"/>
                </a:solidFill>
              </a:rPr>
              <a:t> </a:t>
            </a:r>
            <a:r>
              <a:rPr lang="cs-CZ" sz="3600" dirty="0" err="1" smtClean="0">
                <a:solidFill>
                  <a:srgbClr val="FFC000"/>
                </a:solidFill>
              </a:rPr>
              <a:t>circled</a:t>
            </a:r>
            <a:r>
              <a:rPr lang="cs-CZ" sz="3600" dirty="0" smtClean="0">
                <a:solidFill>
                  <a:srgbClr val="FFC000"/>
                </a:solidFill>
              </a:rPr>
              <a:t> </a:t>
            </a:r>
            <a:r>
              <a:rPr lang="cs-CZ" sz="3600" dirty="0" err="1" smtClean="0">
                <a:solidFill>
                  <a:srgbClr val="FFC000"/>
                </a:solidFill>
              </a:rPr>
              <a:t>features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5148064" y="4437112"/>
            <a:ext cx="158417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3635896" y="3284984"/>
            <a:ext cx="108012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3707904" y="4149080"/>
            <a:ext cx="108012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6588224" y="5445224"/>
            <a:ext cx="93610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251520" y="621166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C000"/>
                </a:solidFill>
              </a:rPr>
              <a:t>*</a:t>
            </a:r>
            <a:r>
              <a:rPr lang="cs-CZ" dirty="0" smtClean="0">
                <a:solidFill>
                  <a:srgbClr val="FFFF00"/>
                </a:solidFill>
              </a:rPr>
              <a:t>TSCHERNE – systém </a:t>
            </a:r>
            <a:r>
              <a:rPr lang="cs-CZ" dirty="0" err="1" smtClean="0">
                <a:solidFill>
                  <a:srgbClr val="FFFF00"/>
                </a:solidFill>
              </a:rPr>
              <a:t>of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classification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of</a:t>
            </a:r>
            <a:r>
              <a:rPr lang="cs-CZ" dirty="0" smtClean="0">
                <a:solidFill>
                  <a:srgbClr val="FFFF00"/>
                </a:solidFill>
              </a:rPr>
              <a:t> soft </a:t>
            </a:r>
            <a:r>
              <a:rPr lang="cs-CZ" dirty="0" err="1" smtClean="0">
                <a:solidFill>
                  <a:srgbClr val="FFFF00"/>
                </a:solidFill>
              </a:rPr>
              <a:t>tissue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injuries</a:t>
            </a:r>
            <a:r>
              <a:rPr lang="cs-CZ" dirty="0" smtClean="0">
                <a:solidFill>
                  <a:srgbClr val="FFFF00"/>
                </a:solidFill>
              </a:rPr>
              <a:t>: </a:t>
            </a:r>
            <a:r>
              <a:rPr lang="cs-CZ" dirty="0" err="1" smtClean="0">
                <a:solidFill>
                  <a:srgbClr val="FFFF00"/>
                </a:solidFill>
              </a:rPr>
              <a:t>Tscherne</a:t>
            </a:r>
            <a:r>
              <a:rPr lang="cs-CZ" dirty="0" smtClean="0">
                <a:solidFill>
                  <a:srgbClr val="FFFF00"/>
                </a:solidFill>
              </a:rPr>
              <a:t> I = s</a:t>
            </a:r>
            <a:r>
              <a:rPr lang="en-US" dirty="0" smtClean="0">
                <a:solidFill>
                  <a:srgbClr val="FFFF00"/>
                </a:solidFill>
              </a:rPr>
              <a:t>kin </a:t>
            </a:r>
            <a:r>
              <a:rPr lang="en-US" dirty="0" smtClean="0">
                <a:solidFill>
                  <a:srgbClr val="FFFF00"/>
                </a:solidFill>
              </a:rPr>
              <a:t>lacerated by bone fragment. No or minimal contusion to the </a:t>
            </a:r>
            <a:r>
              <a:rPr lang="en-US" dirty="0" smtClean="0">
                <a:solidFill>
                  <a:srgbClr val="FFFF00"/>
                </a:solidFill>
              </a:rPr>
              <a:t>skin</a:t>
            </a:r>
            <a:r>
              <a:rPr lang="cs-CZ" dirty="0" smtClean="0">
                <a:solidFill>
                  <a:srgbClr val="FFFF00"/>
                </a:solidFill>
              </a:rPr>
              <a:t>.</a:t>
            </a:r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136</TotalTime>
  <Words>312</Words>
  <Application>Microsoft Office PowerPoint</Application>
  <PresentationFormat>Předvádění na obrazovce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Talent</vt:lpstr>
      <vt:lpstr>Translate the parts of female reproductive system marked in red</vt:lpstr>
      <vt:lpstr>Fill in the missing medical terms</vt:lpstr>
      <vt:lpstr>    cancer of….??  therapy of the cancer of…  due to therapy of the cancer of…    </vt:lpstr>
      <vt:lpstr>Revision: Units 1-3</vt:lpstr>
      <vt:lpstr>Snímek 5</vt:lpstr>
      <vt:lpstr>Snímek 6</vt:lpstr>
      <vt:lpstr>TUNICA MUCOSA ET SEROSA</vt:lpstr>
      <vt:lpstr>Snímek 8</vt:lpstr>
      <vt:lpstr>Snímek 9</vt:lpstr>
      <vt:lpstr>Snímek 10</vt:lpstr>
      <vt:lpstr>Snímek 11</vt:lpstr>
      <vt:lpstr>Name the pharmaceutically useful plants in the pictures</vt:lpstr>
      <vt:lpstr>Snímek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Translate the parts of female reproductive system marked in red</dc:title>
  <dc:creator>Gachallová Natália</dc:creator>
  <cp:lastModifiedBy>user</cp:lastModifiedBy>
  <cp:revision>16</cp:revision>
  <dcterms:created xsi:type="dcterms:W3CDTF">2016-10-11T10:31:21Z</dcterms:created>
  <dcterms:modified xsi:type="dcterms:W3CDTF">2017-10-14T09:26:14Z</dcterms:modified>
</cp:coreProperties>
</file>