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67" r:id="rId2"/>
    <p:sldId id="257" r:id="rId3"/>
    <p:sldId id="258" r:id="rId4"/>
    <p:sldId id="263" r:id="rId5"/>
    <p:sldId id="273" r:id="rId6"/>
    <p:sldId id="265" r:id="rId7"/>
    <p:sldId id="259" r:id="rId8"/>
    <p:sldId id="272" r:id="rId9"/>
    <p:sldId id="266" r:id="rId10"/>
    <p:sldId id="260" r:id="rId11"/>
    <p:sldId id="261" r:id="rId12"/>
    <p:sldId id="262" r:id="rId13"/>
    <p:sldId id="268" r:id="rId14"/>
    <p:sldId id="269" r:id="rId15"/>
    <p:sldId id="271" r:id="rId16"/>
    <p:sldId id="270" r:id="rId17"/>
  </p:sldIdLst>
  <p:sldSz cx="9144000" cy="6858000" type="screen4x3"/>
  <p:notesSz cx="9928225" cy="67976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96566A6-8F23-43D2-B684-7A1C48051E56}" type="datetimeFigureOut">
              <a:rPr lang="cs-CZ"/>
              <a:pPr>
                <a:defRPr/>
              </a:pPr>
              <a:t>01.10.2018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3EFBACE-1966-45A0-BBF6-6E098294387C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BDC4EBC-185D-4992-A645-56D5521D9600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Click to edit Master text styles</a:t>
            </a:r>
          </a:p>
          <a:p>
            <a:pPr lvl="1"/>
            <a:r>
              <a:rPr lang="cs-CZ" noProof="0"/>
              <a:t>Second level</a:t>
            </a:r>
          </a:p>
          <a:p>
            <a:pPr lvl="2"/>
            <a:r>
              <a:rPr lang="cs-CZ" noProof="0"/>
              <a:t>Third level</a:t>
            </a:r>
          </a:p>
          <a:p>
            <a:pPr lvl="3"/>
            <a:r>
              <a:rPr lang="cs-CZ" noProof="0"/>
              <a:t>Fourth level</a:t>
            </a:r>
          </a:p>
          <a:p>
            <a:pPr lvl="4"/>
            <a:r>
              <a:rPr lang="cs-CZ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14C7E98-11B6-4FC8-9BC9-29754F6BA585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cs-CZ" dirty="0" err="1"/>
              <a:t>Artheria</a:t>
            </a:r>
            <a:r>
              <a:rPr lang="en-US" altLang="cs-CZ" dirty="0"/>
              <a:t> </a:t>
            </a:r>
            <a:r>
              <a:rPr lang="en-US" altLang="cs-CZ" dirty="0" err="1"/>
              <a:t>thoracica</a:t>
            </a:r>
            <a:r>
              <a:rPr lang="en-US" altLang="cs-CZ" dirty="0"/>
              <a:t> </a:t>
            </a:r>
            <a:r>
              <a:rPr lang="en-US" altLang="cs-CZ" dirty="0" err="1" smtClean="0"/>
              <a:t>interna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arteria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iliaca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externa</a:t>
            </a:r>
            <a:endParaRPr lang="en-US" altLang="cs-CZ" dirty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8409E65-F71B-4A04-8209-34D40098A020}" type="slidenum">
              <a:rPr lang="en-US" altLang="cs-CZ">
                <a:latin typeface="Calibri" panose="020F0502020204030204" pitchFamily="34" charset="0"/>
              </a:rPr>
              <a:pPr/>
              <a:t>4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Aprtura</a:t>
            </a:r>
            <a:r>
              <a:rPr lang="cs-CZ" dirty="0" smtClean="0"/>
              <a:t> pelvis, apertura </a:t>
            </a:r>
            <a:r>
              <a:rPr lang="cs-CZ" dirty="0" err="1" smtClean="0"/>
              <a:t>thoracis</a:t>
            </a:r>
            <a:r>
              <a:rPr lang="cs-CZ" dirty="0" smtClean="0"/>
              <a:t>; </a:t>
            </a:r>
            <a:r>
              <a:rPr lang="cs-CZ" dirty="0" err="1" smtClean="0"/>
              <a:t>raphe</a:t>
            </a:r>
            <a:r>
              <a:rPr lang="cs-CZ" dirty="0" smtClean="0"/>
              <a:t> </a:t>
            </a:r>
            <a:r>
              <a:rPr lang="cs-CZ" dirty="0" err="1" smtClean="0"/>
              <a:t>palatina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C7E98-11B6-4FC8-9BC9-29754F6BA585}" type="slidenum">
              <a:rPr lang="en-US" altLang="cs-CZ" smtClean="0"/>
              <a:pPr/>
              <a:t>5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296819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Crista</a:t>
            </a:r>
            <a:r>
              <a:rPr lang="cs-CZ" dirty="0" smtClean="0"/>
              <a:t> </a:t>
            </a:r>
            <a:r>
              <a:rPr lang="cs-CZ" dirty="0" err="1" smtClean="0"/>
              <a:t>iliaca</a:t>
            </a:r>
            <a:r>
              <a:rPr lang="cs-CZ" dirty="0" smtClean="0"/>
              <a:t>, </a:t>
            </a:r>
            <a:r>
              <a:rPr lang="cs-CZ" dirty="0" err="1" smtClean="0"/>
              <a:t>crista</a:t>
            </a:r>
            <a:r>
              <a:rPr lang="cs-CZ" dirty="0" smtClean="0"/>
              <a:t> </a:t>
            </a:r>
            <a:r>
              <a:rPr lang="cs-CZ" dirty="0" err="1" smtClean="0"/>
              <a:t>occipitalis</a:t>
            </a:r>
            <a:r>
              <a:rPr lang="cs-CZ" dirty="0" smtClean="0"/>
              <a:t> </a:t>
            </a:r>
            <a:r>
              <a:rPr lang="cs-CZ" dirty="0" err="1" smtClean="0"/>
              <a:t>externa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C7E98-11B6-4FC8-9BC9-29754F6BA585}" type="slidenum">
              <a:rPr lang="en-US" altLang="cs-CZ" smtClean="0"/>
              <a:pPr/>
              <a:t>6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686849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Linea </a:t>
            </a:r>
            <a:r>
              <a:rPr lang="cs-CZ" dirty="0" err="1" smtClean="0"/>
              <a:t>obliqua</a:t>
            </a:r>
            <a:r>
              <a:rPr lang="cs-CZ" dirty="0" smtClean="0"/>
              <a:t> </a:t>
            </a:r>
            <a:r>
              <a:rPr lang="cs-CZ" dirty="0" err="1" smtClean="0"/>
              <a:t>mandibulae</a:t>
            </a:r>
            <a:r>
              <a:rPr lang="cs-CZ" dirty="0" smtClean="0"/>
              <a:t>, linea </a:t>
            </a:r>
            <a:r>
              <a:rPr lang="cs-CZ" dirty="0" err="1" smtClean="0"/>
              <a:t>trapezoidea</a:t>
            </a:r>
            <a:r>
              <a:rPr lang="cs-CZ" baseline="0" dirty="0" smtClean="0"/>
              <a:t> (</a:t>
            </a:r>
            <a:r>
              <a:rPr lang="cs-CZ" baseline="0" dirty="0" err="1" smtClean="0"/>
              <a:t>claviculae</a:t>
            </a:r>
            <a:r>
              <a:rPr lang="cs-CZ" baseline="0" dirty="0" smtClean="0"/>
              <a:t>), </a:t>
            </a:r>
            <a:r>
              <a:rPr lang="cs-CZ" baseline="0" dirty="0" err="1" smtClean="0"/>
              <a:t>lineae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transversae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ossis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sacri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C7E98-11B6-4FC8-9BC9-29754F6BA585}" type="slidenum">
              <a:rPr lang="en-US" altLang="cs-CZ" smtClean="0"/>
              <a:pPr/>
              <a:t>7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21283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Fractura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completa</a:t>
            </a:r>
            <a:r>
              <a:rPr lang="cs-CZ" baseline="0" dirty="0" smtClean="0"/>
              <a:t>/</a:t>
            </a:r>
            <a:r>
              <a:rPr lang="cs-CZ" baseline="0" dirty="0" err="1" smtClean="0"/>
              <a:t>incompleta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aperta</a:t>
            </a:r>
            <a:r>
              <a:rPr lang="cs-CZ" baseline="0" dirty="0" smtClean="0"/>
              <a:t>/</a:t>
            </a:r>
            <a:r>
              <a:rPr lang="cs-CZ" baseline="0" dirty="0" err="1" smtClean="0"/>
              <a:t>clausa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obliqua</a:t>
            </a:r>
            <a:r>
              <a:rPr lang="cs-CZ" baseline="0" dirty="0" smtClean="0"/>
              <a:t>/</a:t>
            </a:r>
            <a:r>
              <a:rPr lang="cs-CZ" baseline="0" dirty="0" err="1" smtClean="0"/>
              <a:t>transversa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C7E98-11B6-4FC8-9BC9-29754F6BA585}" type="slidenum">
              <a:rPr lang="en-US" altLang="cs-CZ" smtClean="0"/>
              <a:pPr/>
              <a:t>8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039103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cs-CZ"/>
              <a:t>1. Tibia dextra, 2. Costae verae, 3. clavicula dextra, 4. ulna </a:t>
            </a:r>
            <a:r>
              <a:rPr lang="cs-CZ" altLang="cs-CZ"/>
              <a:t>dextra</a:t>
            </a:r>
            <a:r>
              <a:rPr lang="en-US" altLang="cs-CZ"/>
              <a:t>, 5. ma</a:t>
            </a:r>
            <a:r>
              <a:rPr lang="cs-CZ" altLang="cs-CZ"/>
              <a:t>ndibula</a:t>
            </a:r>
            <a:r>
              <a:rPr lang="en-US" altLang="cs-CZ"/>
              <a:t> sinistra, 6. fibula dextra, 7. spina scapulae dextrae, 8. vertebrae thoracicae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0F31C16-75E3-40B3-B477-6BB506F2460B}" type="slidenum">
              <a:rPr lang="en-US" altLang="cs-CZ">
                <a:latin typeface="Calibri" panose="020F0502020204030204" pitchFamily="34" charset="0"/>
              </a:rPr>
              <a:pPr/>
              <a:t>9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Obdélník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Obdélník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Přímá spojnice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á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á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5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FF686-DE6A-4E8E-AFA7-2C4275637D55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16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37B1490D-B271-4017-84A5-05F3721F7C62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056539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6EFBA-56AE-4B55-8C0A-A87BC154EB06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ED9AC-CD7E-4514-BEA4-0A826F80967A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33785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Obdélník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Přímá spojnice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vál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ál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FA942D0E-069F-40DF-BAFC-6486D6EE94C1}" type="slidenum">
              <a:rPr lang="en-US" altLang="cs-CZ"/>
              <a:pPr/>
              <a:t>‹#›</a:t>
            </a:fld>
            <a:endParaRPr lang="en-US" altLang="cs-CZ"/>
          </a:p>
        </p:txBody>
      </p:sp>
      <p:sp>
        <p:nvSpPr>
          <p:cNvPr id="14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BF865-67A4-42C4-AF7E-40767F2F5CCF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05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5D5E9-C980-4819-91CB-788E636C85EF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D3A6D45D-D208-42EA-83F7-204681A9734C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932689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Obdélník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Obdélník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Obdélník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bdélník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Ovál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ál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5F24B-8FFC-49F1-8E7F-CEB57D949C6B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1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3EC2AF5E-9069-4123-852D-B972D928745F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365293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nice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D634B-9583-48A9-A3B7-9312CBEADFCB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98FBC-328E-4CD1-B43E-468C761A86CD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202035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bdélník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Přímá spojnice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Obdélník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Ovál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ál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8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8D8B9-952D-47F1-94D4-2A15EED6535D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19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539FA125-CF4C-46CA-8A70-EC4AA834585E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426722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7A345-F289-48F1-BCE0-34EDF0678D0C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99772D97-0350-49BC-9689-3BA266C7EF23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4836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bdélník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90797-A929-436E-B5DA-EE7DE8D30450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9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94BADA-7859-44CA-92FC-324F7217DBE5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4686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bdélník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ál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bdélník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6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D7257B1E-EAB3-4FA1-AE23-C51211F42F78}" type="slidenum">
              <a:rPr lang="en-US" altLang="cs-CZ"/>
              <a:pPr/>
              <a:t>‹#›</a:t>
            </a:fld>
            <a:endParaRPr lang="en-US" altLang="cs-CZ"/>
          </a:p>
        </p:txBody>
      </p:sp>
      <p:sp>
        <p:nvSpPr>
          <p:cNvPr id="17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C2288-B48C-400E-A8FF-4F6EB86CF957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18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64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Obdélník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bdélník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ál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bdélník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AE21D8AB-7602-4AB8-8682-ED16658D8B76}" type="slidenum">
              <a:rPr lang="en-US" altLang="cs-CZ"/>
              <a:pPr/>
              <a:t>‹#›</a:t>
            </a:fld>
            <a:endParaRPr lang="en-US" altLang="cs-CZ"/>
          </a:p>
        </p:txBody>
      </p:sp>
      <p:sp>
        <p:nvSpPr>
          <p:cNvPr id="17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AFC39-D291-47C8-B782-9C9CC79120D9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18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13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7D567A-5750-4752-9D5C-DF739E5EA719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á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á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B7A737"/>
                </a:solidFill>
                <a:latin typeface="Georgia" panose="02040502050405020303" pitchFamily="18" charset="0"/>
              </a:defRPr>
            </a:lvl1pPr>
          </a:lstStyle>
          <a:p>
            <a:fld id="{45731758-EB55-4AD1-A726-2AC5196C08EE}" type="slidenum">
              <a:rPr lang="en-US" altLang="cs-CZ"/>
              <a:pPr/>
              <a:t>‹#›</a:t>
            </a:fld>
            <a:endParaRPr lang="en-US" altLang="cs-CZ"/>
          </a:p>
        </p:txBody>
      </p:sp>
      <p:sp>
        <p:nvSpPr>
          <p:cNvPr id="1038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039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B7A73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B7A737"/>
          </a:solidFill>
          <a:latin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B7A737"/>
          </a:solidFill>
          <a:latin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B7A737"/>
          </a:solidFill>
          <a:latin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B7A737"/>
          </a:solidFill>
          <a:latin typeface="Georgia" panose="0204050205040502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B7A737"/>
          </a:solidFill>
          <a:latin typeface="Georgia" panose="020405020504050203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B7A737"/>
          </a:solidFill>
          <a:latin typeface="Georgia" panose="020405020504050203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B7A737"/>
          </a:solidFill>
          <a:latin typeface="Georgia" panose="020405020504050203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B7A737"/>
          </a:solidFill>
          <a:latin typeface="Georgia" panose="02040502050405020303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D0BE40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77F6C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972109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Basic medical terminology 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>
                <a:solidFill>
                  <a:srgbClr val="C00000"/>
                </a:solidFill>
              </a:rPr>
              <a:t>Ordinal numerals 1-12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66838"/>
            <a:ext cx="3721100" cy="515143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>
                <a:latin typeface="+mj-lt"/>
              </a:rPr>
              <a:t>Primus, a, um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 err="1">
                <a:solidFill>
                  <a:srgbClr val="C00000"/>
                </a:solidFill>
                <a:latin typeface="+mj-lt"/>
              </a:rPr>
              <a:t>Secundus</a:t>
            </a:r>
            <a:r>
              <a:rPr lang="en-US" sz="2300" dirty="0">
                <a:solidFill>
                  <a:srgbClr val="C00000"/>
                </a:solidFill>
                <a:latin typeface="+mj-lt"/>
              </a:rPr>
              <a:t>, a, um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 err="1">
                <a:latin typeface="+mj-lt"/>
              </a:rPr>
              <a:t>Tertius</a:t>
            </a:r>
            <a:r>
              <a:rPr lang="en-US" sz="2300" dirty="0">
                <a:latin typeface="+mj-lt"/>
              </a:rPr>
              <a:t>, a, um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 err="1">
                <a:solidFill>
                  <a:srgbClr val="C00000"/>
                </a:solidFill>
                <a:latin typeface="+mj-lt"/>
              </a:rPr>
              <a:t>Quartus</a:t>
            </a:r>
            <a:r>
              <a:rPr lang="en-US" sz="2300" dirty="0">
                <a:solidFill>
                  <a:srgbClr val="C00000"/>
                </a:solidFill>
                <a:latin typeface="+mj-lt"/>
              </a:rPr>
              <a:t>, a, um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>
                <a:latin typeface="+mj-lt"/>
              </a:rPr>
              <a:t>Quintus, a, um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 err="1">
                <a:solidFill>
                  <a:srgbClr val="C00000"/>
                </a:solidFill>
                <a:latin typeface="+mj-lt"/>
              </a:rPr>
              <a:t>Sextus</a:t>
            </a:r>
            <a:r>
              <a:rPr lang="en-US" sz="2300" dirty="0">
                <a:solidFill>
                  <a:srgbClr val="C00000"/>
                </a:solidFill>
                <a:latin typeface="+mj-lt"/>
              </a:rPr>
              <a:t>, a, um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 err="1">
                <a:latin typeface="+mj-lt"/>
              </a:rPr>
              <a:t>Septimus</a:t>
            </a:r>
            <a:r>
              <a:rPr lang="en-US" sz="2300" dirty="0">
                <a:latin typeface="+mj-lt"/>
              </a:rPr>
              <a:t>, a, um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 err="1">
                <a:solidFill>
                  <a:srgbClr val="C00000"/>
                </a:solidFill>
                <a:latin typeface="+mj-lt"/>
              </a:rPr>
              <a:t>Octavus</a:t>
            </a:r>
            <a:r>
              <a:rPr lang="en-US" sz="2300" dirty="0">
                <a:solidFill>
                  <a:srgbClr val="C00000"/>
                </a:solidFill>
                <a:latin typeface="+mj-lt"/>
              </a:rPr>
              <a:t>, a, um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 err="1">
                <a:latin typeface="+mj-lt"/>
              </a:rPr>
              <a:t>Nonus</a:t>
            </a:r>
            <a:r>
              <a:rPr lang="en-US" sz="2300" dirty="0">
                <a:latin typeface="+mj-lt"/>
              </a:rPr>
              <a:t>, a, um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 err="1">
                <a:solidFill>
                  <a:srgbClr val="C00000"/>
                </a:solidFill>
                <a:latin typeface="+mj-lt"/>
              </a:rPr>
              <a:t>Decimus</a:t>
            </a:r>
            <a:r>
              <a:rPr lang="en-US" sz="2300" dirty="0">
                <a:solidFill>
                  <a:srgbClr val="C00000"/>
                </a:solidFill>
                <a:latin typeface="+mj-lt"/>
              </a:rPr>
              <a:t>, a, um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 err="1">
                <a:latin typeface="+mj-lt"/>
              </a:rPr>
              <a:t>Undecimus</a:t>
            </a:r>
            <a:r>
              <a:rPr lang="en-US" sz="2300" dirty="0">
                <a:latin typeface="+mj-lt"/>
              </a:rPr>
              <a:t>, a, um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 err="1">
                <a:solidFill>
                  <a:srgbClr val="C00000"/>
                </a:solidFill>
                <a:latin typeface="+mj-lt"/>
              </a:rPr>
              <a:t>Duodecimus</a:t>
            </a:r>
            <a:r>
              <a:rPr lang="en-US" sz="2300" dirty="0">
                <a:solidFill>
                  <a:srgbClr val="C00000"/>
                </a:solidFill>
                <a:latin typeface="+mj-lt"/>
              </a:rPr>
              <a:t>, a, um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4730750" y="1384300"/>
            <a:ext cx="4105275" cy="504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550"/>
              </a:spcBef>
            </a:pPr>
            <a:r>
              <a:rPr lang="cs-CZ" altLang="cs-CZ" sz="2300">
                <a:latin typeface="Georgia" panose="02040502050405020303" pitchFamily="18" charset="0"/>
              </a:rPr>
              <a:t>costa spuria prima</a:t>
            </a:r>
          </a:p>
          <a:p>
            <a:pPr>
              <a:spcBef>
                <a:spcPts val="550"/>
              </a:spcBef>
            </a:pPr>
            <a:r>
              <a:rPr lang="cs-CZ" altLang="cs-CZ" sz="2300">
                <a:solidFill>
                  <a:srgbClr val="C00000"/>
                </a:solidFill>
                <a:latin typeface="Georgia" panose="02040502050405020303" pitchFamily="18" charset="0"/>
              </a:rPr>
              <a:t>vertebra thoracica secunda</a:t>
            </a:r>
          </a:p>
          <a:p>
            <a:pPr>
              <a:spcBef>
                <a:spcPts val="550"/>
              </a:spcBef>
            </a:pPr>
            <a:r>
              <a:rPr lang="cs-CZ" altLang="cs-CZ" sz="2300">
                <a:latin typeface="Georgia" panose="02040502050405020303" pitchFamily="18" charset="0"/>
              </a:rPr>
              <a:t>costa vera tertia</a:t>
            </a:r>
          </a:p>
          <a:p>
            <a:pPr>
              <a:spcBef>
                <a:spcPts val="550"/>
              </a:spcBef>
            </a:pPr>
            <a:r>
              <a:rPr lang="cs-CZ" altLang="cs-CZ" sz="2300">
                <a:solidFill>
                  <a:srgbClr val="C00000"/>
                </a:solidFill>
                <a:latin typeface="Georgia" panose="02040502050405020303" pitchFamily="18" charset="0"/>
              </a:rPr>
              <a:t>vertebra coccygea quarta</a:t>
            </a:r>
          </a:p>
          <a:p>
            <a:pPr>
              <a:spcBef>
                <a:spcPts val="550"/>
              </a:spcBef>
            </a:pPr>
            <a:r>
              <a:rPr lang="cs-CZ" altLang="cs-CZ" sz="2300">
                <a:latin typeface="Georgia" panose="02040502050405020303" pitchFamily="18" charset="0"/>
              </a:rPr>
              <a:t>costa vera quinta</a:t>
            </a:r>
          </a:p>
          <a:p>
            <a:pPr>
              <a:spcBef>
                <a:spcPts val="550"/>
              </a:spcBef>
            </a:pPr>
            <a:r>
              <a:rPr lang="cs-CZ" altLang="cs-CZ" sz="2300">
                <a:solidFill>
                  <a:srgbClr val="C00000"/>
                </a:solidFill>
                <a:latin typeface="Georgia" panose="02040502050405020303" pitchFamily="18" charset="0"/>
              </a:rPr>
              <a:t>vertebra thoracica sexta</a:t>
            </a:r>
          </a:p>
          <a:p>
            <a:pPr>
              <a:spcBef>
                <a:spcPts val="550"/>
              </a:spcBef>
            </a:pPr>
            <a:r>
              <a:rPr lang="cs-CZ" altLang="cs-CZ" sz="2300">
                <a:latin typeface="Georgia" panose="02040502050405020303" pitchFamily="18" charset="0"/>
              </a:rPr>
              <a:t>costa vera septima</a:t>
            </a:r>
          </a:p>
          <a:p>
            <a:endParaRPr lang="cs-CZ" altLang="cs-CZ">
              <a:latin typeface="Georgia" panose="02040502050405020303" pitchFamily="18" charset="0"/>
            </a:endParaRPr>
          </a:p>
          <a:p>
            <a:endParaRPr lang="cs-CZ" altLang="cs-CZ">
              <a:latin typeface="Georgia" panose="02040502050405020303" pitchFamily="18" charset="0"/>
            </a:endParaRPr>
          </a:p>
          <a:p>
            <a:endParaRPr lang="cs-CZ" altLang="cs-CZ">
              <a:latin typeface="Georgia" panose="02040502050405020303" pitchFamily="18" charset="0"/>
            </a:endParaRPr>
          </a:p>
          <a:p>
            <a:endParaRPr lang="cs-CZ" altLang="cs-CZ">
              <a:latin typeface="Georgia" panose="02040502050405020303" pitchFamily="18" charset="0"/>
            </a:endParaRPr>
          </a:p>
          <a:p>
            <a:endParaRPr lang="cs-CZ" altLang="cs-CZ">
              <a:latin typeface="Georgia" panose="02040502050405020303" pitchFamily="18" charset="0"/>
            </a:endParaRPr>
          </a:p>
          <a:p>
            <a:endParaRPr lang="cs-CZ" altLang="cs-CZ">
              <a:latin typeface="Georgia" panose="02040502050405020303" pitchFamily="18" charset="0"/>
            </a:endParaRPr>
          </a:p>
          <a:p>
            <a:r>
              <a:rPr lang="cs-CZ" altLang="cs-CZ" sz="2300">
                <a:solidFill>
                  <a:srgbClr val="C00000"/>
                </a:solidFill>
                <a:latin typeface="Georgia" panose="02040502050405020303" pitchFamily="18" charset="0"/>
              </a:rPr>
              <a:t>vertebra thoracica duodecima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 idx="4294967295"/>
          </p:nvPr>
        </p:nvSpPr>
        <p:spPr>
          <a:xfrm>
            <a:off x="5721350" y="274638"/>
            <a:ext cx="3422650" cy="1143000"/>
          </a:xfrm>
        </p:spPr>
        <p:txBody>
          <a:bodyPr/>
          <a:lstStyle/>
          <a:p>
            <a:pPr eaLnBrk="1" hangingPunct="1"/>
            <a:r>
              <a:rPr lang="en-US" altLang="cs-CZ">
                <a:solidFill>
                  <a:srgbClr val="267CF2"/>
                </a:solidFill>
              </a:rPr>
              <a:t>Costae</a:t>
            </a:r>
          </a:p>
        </p:txBody>
      </p:sp>
      <p:pic>
        <p:nvPicPr>
          <p:cNvPr id="28674" name="Content Placeholder 3" descr="COSTAE.jp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624" t="4898" r="-36624" b="3268"/>
          <a:stretch>
            <a:fillRect/>
          </a:stretch>
        </p:blipFill>
        <p:spPr>
          <a:xfrm>
            <a:off x="-84138" y="403225"/>
            <a:ext cx="10394951" cy="5843588"/>
          </a:xfrm>
        </p:spPr>
      </p:pic>
      <p:sp>
        <p:nvSpPr>
          <p:cNvPr id="5" name="TextBox 4"/>
          <p:cNvSpPr txBox="1"/>
          <p:nvPr/>
        </p:nvSpPr>
        <p:spPr>
          <a:xfrm>
            <a:off x="1865872" y="503086"/>
            <a:ext cx="211051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Costa </a:t>
            </a:r>
            <a:r>
              <a:rPr lang="en-US" dirty="0" err="1"/>
              <a:t>vera</a:t>
            </a:r>
            <a:r>
              <a:rPr lang="en-US" dirty="0"/>
              <a:t> </a:t>
            </a:r>
            <a:r>
              <a:rPr lang="en-US" dirty="0" err="1"/>
              <a:t>sinistra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65870" y="2670282"/>
            <a:ext cx="139969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Costae </a:t>
            </a:r>
            <a:r>
              <a:rPr lang="en-US" dirty="0" err="1"/>
              <a:t>verae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06012" y="5078204"/>
            <a:ext cx="229019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Costa </a:t>
            </a:r>
            <a:r>
              <a:rPr lang="en-US" dirty="0" err="1"/>
              <a:t>spuria</a:t>
            </a:r>
            <a:r>
              <a:rPr lang="en-US" dirty="0"/>
              <a:t> </a:t>
            </a:r>
            <a:r>
              <a:rPr lang="en-US" dirty="0" err="1"/>
              <a:t>sinistra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16459" y="5877569"/>
            <a:ext cx="156639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Costae </a:t>
            </a:r>
            <a:r>
              <a:rPr lang="en-US" dirty="0" err="1"/>
              <a:t>spuriae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09948" y="2872673"/>
            <a:ext cx="196798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Incisurae</a:t>
            </a:r>
            <a:r>
              <a:rPr lang="en-US" dirty="0"/>
              <a:t> </a:t>
            </a:r>
            <a:r>
              <a:rPr lang="en-US" dirty="0" err="1"/>
              <a:t>costarum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74049" y="2132846"/>
            <a:ext cx="138132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Costa </a:t>
            </a:r>
            <a:r>
              <a:rPr lang="en-US" dirty="0" err="1"/>
              <a:t>quarta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69992" y="1732754"/>
            <a:ext cx="127165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Costa </a:t>
            </a:r>
            <a:r>
              <a:rPr lang="en-US" dirty="0" err="1"/>
              <a:t>tertia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69992" y="1350527"/>
            <a:ext cx="153697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Costa </a:t>
            </a:r>
            <a:r>
              <a:rPr lang="en-US" dirty="0" err="1"/>
              <a:t>secunda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09948" y="872418"/>
            <a:ext cx="143776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Costa prima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3525" y="139700"/>
            <a:ext cx="6194425" cy="1143000"/>
          </a:xfr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5"/>
                </a:solidFill>
              </a:rPr>
              <a:t>2</a:t>
            </a:r>
            <a:r>
              <a:rPr lang="en-US" sz="3600" baseline="30000" dirty="0">
                <a:solidFill>
                  <a:schemeClr val="accent5"/>
                </a:solidFill>
              </a:rPr>
              <a:t>nd</a:t>
            </a:r>
            <a:r>
              <a:rPr lang="en-US" sz="3600" dirty="0">
                <a:solidFill>
                  <a:schemeClr val="accent5"/>
                </a:solidFill>
              </a:rPr>
              <a:t> declension - overview</a:t>
            </a:r>
          </a:p>
        </p:txBody>
      </p:sp>
      <p:pic>
        <p:nvPicPr>
          <p:cNvPr id="29698" name="Content Placeholder 3" descr="2 dekl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1" r="-912"/>
          <a:stretch>
            <a:fillRect/>
          </a:stretch>
        </p:blipFill>
        <p:spPr>
          <a:xfrm>
            <a:off x="217488" y="512763"/>
            <a:ext cx="2911475" cy="5857875"/>
          </a:xfrm>
        </p:spPr>
      </p:pic>
      <p:sp>
        <p:nvSpPr>
          <p:cNvPr id="5" name="TextBox 4"/>
          <p:cNvSpPr txBox="1"/>
          <p:nvPr/>
        </p:nvSpPr>
        <p:spPr>
          <a:xfrm>
            <a:off x="3741738" y="1417638"/>
            <a:ext cx="5254625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j-lt"/>
                <a:cs typeface="+mn-cs"/>
              </a:rPr>
              <a:t>Gen. </a:t>
            </a:r>
            <a:r>
              <a:rPr lang="en-US" sz="2800" dirty="0" err="1">
                <a:latin typeface="+mj-lt"/>
                <a:cs typeface="+mn-cs"/>
              </a:rPr>
              <a:t>sg</a:t>
            </a:r>
            <a:r>
              <a:rPr lang="en-US" sz="2800" dirty="0">
                <a:latin typeface="+mj-lt"/>
                <a:cs typeface="+mn-cs"/>
              </a:rPr>
              <a:t>. –I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j-lt"/>
                <a:cs typeface="+mn-cs"/>
              </a:rPr>
              <a:t>Gender M (F)/N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C00000"/>
                </a:solidFill>
                <a:latin typeface="+mj-lt"/>
                <a:cs typeface="+mn-cs"/>
              </a:rPr>
              <a:t>Nouns of the female gender in this declension are exceptions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j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7975" y="3792538"/>
            <a:ext cx="5145088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7030A0"/>
                </a:solidFill>
                <a:latin typeface="+mj-lt"/>
                <a:cs typeface="+mn-cs"/>
              </a:rPr>
              <a:t>Nom. </a:t>
            </a:r>
            <a:r>
              <a:rPr lang="en-US" sz="2800" dirty="0" err="1">
                <a:solidFill>
                  <a:srgbClr val="7030A0"/>
                </a:solidFill>
                <a:latin typeface="+mj-lt"/>
                <a:cs typeface="+mn-cs"/>
              </a:rPr>
              <a:t>sg</a:t>
            </a:r>
            <a:r>
              <a:rPr lang="en-US" sz="2800" dirty="0">
                <a:solidFill>
                  <a:srgbClr val="7030A0"/>
                </a:solidFill>
                <a:latin typeface="+mj-lt"/>
                <a:cs typeface="+mn-cs"/>
              </a:rPr>
              <a:t>. –US/-ER/-OS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7030A0"/>
                </a:solidFill>
                <a:latin typeface="+mj-lt"/>
                <a:cs typeface="+mn-cs"/>
              </a:rPr>
              <a:t>Gender M (F)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7975" y="5005388"/>
            <a:ext cx="5145088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2"/>
                </a:solidFill>
                <a:latin typeface="+mj-lt"/>
                <a:cs typeface="+mn-cs"/>
              </a:rPr>
              <a:t>Nom. </a:t>
            </a:r>
            <a:r>
              <a:rPr lang="en-US" sz="2800" dirty="0" err="1">
                <a:solidFill>
                  <a:schemeClr val="accent2"/>
                </a:solidFill>
                <a:latin typeface="+mj-lt"/>
                <a:cs typeface="+mn-cs"/>
              </a:rPr>
              <a:t>sg</a:t>
            </a:r>
            <a:r>
              <a:rPr lang="en-US" sz="2800" dirty="0">
                <a:solidFill>
                  <a:schemeClr val="accent2"/>
                </a:solidFill>
                <a:latin typeface="+mj-lt"/>
                <a:cs typeface="+mn-cs"/>
              </a:rPr>
              <a:t>. –UM/-ON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2"/>
                </a:solidFill>
                <a:latin typeface="+mj-lt"/>
                <a:cs typeface="+mn-cs"/>
              </a:rPr>
              <a:t>Gender 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684588" y="3424238"/>
            <a:ext cx="5116512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bdélník 2"/>
          <p:cNvSpPr/>
          <p:nvPr/>
        </p:nvSpPr>
        <p:spPr>
          <a:xfrm>
            <a:off x="973138" y="922338"/>
            <a:ext cx="679450" cy="544830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2398713" y="922338"/>
            <a:ext cx="671512" cy="544830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93688" y="941388"/>
            <a:ext cx="620712" cy="5446712"/>
          </a:xfrm>
          <a:prstGeom prst="rect">
            <a:avLst/>
          </a:prstGeom>
          <a:noFill/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1697038" y="925513"/>
            <a:ext cx="679450" cy="5448300"/>
          </a:xfrm>
          <a:prstGeom prst="rect">
            <a:avLst/>
          </a:prstGeom>
          <a:noFill/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>
                <a:solidFill>
                  <a:schemeClr val="accent5"/>
                </a:solidFill>
              </a:rPr>
              <a:t>Nephros</a:t>
            </a:r>
            <a:endParaRPr lang="cs-CZ" dirty="0">
              <a:solidFill>
                <a:schemeClr val="accent5"/>
              </a:solidFill>
            </a:endParaRPr>
          </a:p>
        </p:txBody>
      </p:sp>
      <p:pic>
        <p:nvPicPr>
          <p:cNvPr id="30722" name="Content Placeholder 3" descr="2 dekl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1" r="-912"/>
          <a:stretch>
            <a:fillRect/>
          </a:stretch>
        </p:blipFill>
        <p:spPr>
          <a:xfrm>
            <a:off x="1209675" y="1274763"/>
            <a:ext cx="2641600" cy="5118100"/>
          </a:xfrm>
        </p:spPr>
      </p:pic>
      <p:sp>
        <p:nvSpPr>
          <p:cNvPr id="30723" name="TextovéPole 4"/>
          <p:cNvSpPr txBox="1">
            <a:spLocks noChangeArrowheads="1"/>
          </p:cNvSpPr>
          <p:nvPr/>
        </p:nvSpPr>
        <p:spPr bwMode="auto">
          <a:xfrm>
            <a:off x="4237038" y="1752600"/>
            <a:ext cx="459898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>
                <a:latin typeface="Georgia" panose="02040502050405020303" pitchFamily="18" charset="0"/>
              </a:rPr>
              <a:t>The paradigm </a:t>
            </a:r>
            <a:r>
              <a:rPr lang="cs-CZ" altLang="cs-CZ" i="1">
                <a:latin typeface="Georgia" panose="02040502050405020303" pitchFamily="18" charset="0"/>
              </a:rPr>
              <a:t>nephros</a:t>
            </a:r>
            <a:r>
              <a:rPr lang="cs-CZ" altLang="cs-CZ">
                <a:latin typeface="Georgia" panose="02040502050405020303" pitchFamily="18" charset="0"/>
              </a:rPr>
              <a:t> is for masculine words of Greek origin.</a:t>
            </a:r>
          </a:p>
          <a:p>
            <a:endParaRPr lang="cs-CZ" altLang="cs-CZ">
              <a:latin typeface="Georgia" panose="02040502050405020303" pitchFamily="18" charset="0"/>
            </a:endParaRPr>
          </a:p>
          <a:p>
            <a:r>
              <a:rPr lang="cs-CZ" altLang="cs-CZ">
                <a:latin typeface="Georgia" panose="02040502050405020303" pitchFamily="18" charset="0"/>
              </a:rPr>
              <a:t>The only difference is the ending </a:t>
            </a:r>
            <a:r>
              <a:rPr lang="cs-CZ" altLang="cs-CZ" i="1">
                <a:latin typeface="Georgia" panose="02040502050405020303" pitchFamily="18" charset="0"/>
              </a:rPr>
              <a:t>-os </a:t>
            </a:r>
            <a:r>
              <a:rPr lang="cs-CZ" altLang="cs-CZ">
                <a:latin typeface="Georgia" panose="02040502050405020303" pitchFamily="18" charset="0"/>
              </a:rPr>
              <a:t>in nom. sg. and </a:t>
            </a:r>
            <a:r>
              <a:rPr lang="cs-CZ" altLang="cs-CZ" i="1">
                <a:latin typeface="Georgia" panose="02040502050405020303" pitchFamily="18" charset="0"/>
              </a:rPr>
              <a:t>-on</a:t>
            </a:r>
            <a:r>
              <a:rPr lang="cs-CZ" altLang="cs-CZ">
                <a:latin typeface="Georgia" panose="02040502050405020303" pitchFamily="18" charset="0"/>
              </a:rPr>
              <a:t> in acc. sg.</a:t>
            </a:r>
          </a:p>
        </p:txBody>
      </p:sp>
      <p:sp>
        <p:nvSpPr>
          <p:cNvPr id="6" name="Obdélník 5"/>
          <p:cNvSpPr/>
          <p:nvPr/>
        </p:nvSpPr>
        <p:spPr>
          <a:xfrm>
            <a:off x="2511425" y="1663700"/>
            <a:ext cx="679450" cy="4729163"/>
          </a:xfrm>
          <a:prstGeom prst="rect">
            <a:avLst/>
          </a:prstGeom>
          <a:noFill/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0725" name="TextovéPole 10"/>
          <p:cNvSpPr txBox="1">
            <a:spLocks noChangeArrowheads="1"/>
          </p:cNvSpPr>
          <p:nvPr/>
        </p:nvSpPr>
        <p:spPr bwMode="auto">
          <a:xfrm>
            <a:off x="2511425" y="2794000"/>
            <a:ext cx="679450" cy="430213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200">
                <a:solidFill>
                  <a:schemeClr val="bg1"/>
                </a:solidFill>
                <a:latin typeface="Georgia" panose="02040502050405020303" pitchFamily="18" charset="0"/>
              </a:rPr>
              <a:t>-os</a:t>
            </a:r>
          </a:p>
        </p:txBody>
      </p:sp>
      <p:sp>
        <p:nvSpPr>
          <p:cNvPr id="30726" name="TextovéPole 11"/>
          <p:cNvSpPr txBox="1">
            <a:spLocks noChangeArrowheads="1"/>
          </p:cNvSpPr>
          <p:nvPr/>
        </p:nvSpPr>
        <p:spPr bwMode="auto">
          <a:xfrm>
            <a:off x="2511425" y="3684588"/>
            <a:ext cx="679450" cy="430212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200">
                <a:solidFill>
                  <a:schemeClr val="bg1"/>
                </a:solidFill>
                <a:latin typeface="Georgia" panose="02040502050405020303" pitchFamily="18" charset="0"/>
              </a:rPr>
              <a:t>-on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accent5"/>
                </a:solidFill>
              </a:rPr>
              <a:t>Neuter gender </a:t>
            </a:r>
            <a:r>
              <a:rPr lang="cs-CZ" dirty="0" err="1">
                <a:solidFill>
                  <a:schemeClr val="accent5"/>
                </a:solidFill>
              </a:rPr>
              <a:t>nouns</a:t>
            </a:r>
            <a:endParaRPr lang="cs-CZ" dirty="0">
              <a:solidFill>
                <a:schemeClr val="accent5"/>
              </a:solidFill>
            </a:endParaRPr>
          </a:p>
        </p:txBody>
      </p:sp>
      <p:pic>
        <p:nvPicPr>
          <p:cNvPr id="31746" name="Content Placeholder 3" descr="2 dekl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1" r="-912"/>
          <a:stretch>
            <a:fillRect/>
          </a:stretch>
        </p:blipFill>
        <p:spPr>
          <a:xfrm>
            <a:off x="1209675" y="1274763"/>
            <a:ext cx="2655888" cy="5118100"/>
          </a:xfrm>
        </p:spPr>
      </p:pic>
      <p:sp>
        <p:nvSpPr>
          <p:cNvPr id="5" name="TextovéPole 4"/>
          <p:cNvSpPr txBox="1"/>
          <p:nvPr/>
        </p:nvSpPr>
        <p:spPr>
          <a:xfrm>
            <a:off x="4237038" y="1752600"/>
            <a:ext cx="4598987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err="1">
                <a:latin typeface="+mn-lt"/>
                <a:cs typeface="+mn-cs"/>
              </a:rPr>
              <a:t>There</a:t>
            </a:r>
            <a:r>
              <a:rPr lang="cs-CZ" dirty="0">
                <a:latin typeface="+mn-lt"/>
                <a:cs typeface="+mn-cs"/>
              </a:rPr>
              <a:t> are </a:t>
            </a:r>
            <a:r>
              <a:rPr lang="cs-CZ" dirty="0" err="1">
                <a:latin typeface="+mn-lt"/>
                <a:cs typeface="+mn-cs"/>
              </a:rPr>
              <a:t>some</a:t>
            </a:r>
            <a:r>
              <a:rPr lang="cs-CZ" dirty="0">
                <a:latin typeface="+mn-lt"/>
                <a:cs typeface="+mn-cs"/>
              </a:rPr>
              <a:t> </a:t>
            </a:r>
            <a:r>
              <a:rPr lang="cs-CZ" dirty="0" err="1">
                <a:latin typeface="+mn-lt"/>
                <a:cs typeface="+mn-cs"/>
              </a:rPr>
              <a:t>rules</a:t>
            </a:r>
            <a:r>
              <a:rPr lang="cs-CZ" dirty="0">
                <a:latin typeface="+mn-lt"/>
                <a:cs typeface="+mn-cs"/>
              </a:rPr>
              <a:t> </a:t>
            </a:r>
            <a:r>
              <a:rPr lang="cs-CZ" dirty="0" err="1">
                <a:latin typeface="+mn-lt"/>
                <a:cs typeface="+mn-cs"/>
              </a:rPr>
              <a:t>which</a:t>
            </a:r>
            <a:r>
              <a:rPr lang="cs-CZ" dirty="0">
                <a:latin typeface="+mn-lt"/>
                <a:cs typeface="+mn-cs"/>
              </a:rPr>
              <a:t> </a:t>
            </a:r>
            <a:r>
              <a:rPr lang="cs-CZ" dirty="0" err="1">
                <a:latin typeface="+mn-lt"/>
                <a:cs typeface="+mn-cs"/>
              </a:rPr>
              <a:t>apply</a:t>
            </a:r>
            <a:r>
              <a:rPr lang="cs-CZ" dirty="0">
                <a:latin typeface="+mn-lt"/>
                <a:cs typeface="+mn-cs"/>
              </a:rPr>
              <a:t> </a:t>
            </a:r>
            <a:r>
              <a:rPr lang="cs-CZ" dirty="0" err="1">
                <a:latin typeface="+mn-lt"/>
                <a:cs typeface="+mn-cs"/>
              </a:rPr>
              <a:t>for</a:t>
            </a:r>
            <a:r>
              <a:rPr lang="cs-CZ" dirty="0">
                <a:latin typeface="+mn-lt"/>
                <a:cs typeface="+mn-cs"/>
              </a:rPr>
              <a:t> </a:t>
            </a:r>
            <a:r>
              <a:rPr lang="cs-CZ" dirty="0" err="1">
                <a:latin typeface="+mn-lt"/>
                <a:cs typeface="+mn-cs"/>
              </a:rPr>
              <a:t>all</a:t>
            </a:r>
            <a:r>
              <a:rPr lang="cs-CZ" dirty="0">
                <a:latin typeface="+mn-lt"/>
                <a:cs typeface="+mn-cs"/>
              </a:rPr>
              <a:t>  Latin </a:t>
            </a:r>
            <a:r>
              <a:rPr lang="cs-CZ" dirty="0" err="1">
                <a:latin typeface="+mn-lt"/>
                <a:cs typeface="+mn-cs"/>
              </a:rPr>
              <a:t>nouns</a:t>
            </a:r>
            <a:r>
              <a:rPr lang="cs-CZ" dirty="0">
                <a:latin typeface="+mn-lt"/>
                <a:cs typeface="+mn-cs"/>
              </a:rPr>
              <a:t> </a:t>
            </a:r>
            <a:r>
              <a:rPr lang="cs-CZ" dirty="0" err="1">
                <a:latin typeface="+mn-lt"/>
                <a:cs typeface="+mn-cs"/>
              </a:rPr>
              <a:t>of</a:t>
            </a:r>
            <a:r>
              <a:rPr lang="cs-CZ" dirty="0">
                <a:latin typeface="+mn-lt"/>
                <a:cs typeface="+mn-cs"/>
              </a:rPr>
              <a:t> </a:t>
            </a:r>
            <a:r>
              <a:rPr lang="cs-CZ" dirty="0" err="1">
                <a:latin typeface="+mn-lt"/>
                <a:cs typeface="+mn-cs"/>
              </a:rPr>
              <a:t>the</a:t>
            </a:r>
            <a:r>
              <a:rPr lang="cs-CZ" dirty="0">
                <a:latin typeface="+mn-lt"/>
                <a:cs typeface="+mn-cs"/>
              </a:rPr>
              <a:t> neuter gender.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  <a:cs typeface="+mn-cs"/>
              </a:rPr>
              <a:t>	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cs-CZ" dirty="0" err="1">
                <a:latin typeface="+mn-lt"/>
                <a:cs typeface="+mn-cs"/>
              </a:rPr>
              <a:t>They</a:t>
            </a:r>
            <a:r>
              <a:rPr lang="cs-CZ" dirty="0">
                <a:latin typeface="+mn-lt"/>
                <a:cs typeface="+mn-cs"/>
              </a:rPr>
              <a:t> </a:t>
            </a:r>
            <a:r>
              <a:rPr lang="cs-CZ" dirty="0" err="1">
                <a:latin typeface="+mn-lt"/>
                <a:cs typeface="+mn-cs"/>
              </a:rPr>
              <a:t>have</a:t>
            </a:r>
            <a:r>
              <a:rPr lang="cs-CZ" dirty="0">
                <a:latin typeface="+mn-lt"/>
                <a:cs typeface="+mn-cs"/>
              </a:rPr>
              <a:t> </a:t>
            </a:r>
            <a:r>
              <a:rPr lang="cs-CZ" dirty="0" err="1">
                <a:latin typeface="+mn-lt"/>
                <a:cs typeface="+mn-cs"/>
              </a:rPr>
              <a:t>the</a:t>
            </a:r>
            <a:r>
              <a:rPr lang="cs-CZ" dirty="0">
                <a:latin typeface="+mn-lt"/>
                <a:cs typeface="+mn-cs"/>
              </a:rPr>
              <a:t> </a:t>
            </a:r>
            <a:r>
              <a:rPr lang="cs-CZ" dirty="0" err="1">
                <a:latin typeface="+mn-lt"/>
                <a:cs typeface="+mn-cs"/>
              </a:rPr>
              <a:t>same</a:t>
            </a:r>
            <a:r>
              <a:rPr lang="cs-CZ" dirty="0">
                <a:latin typeface="+mn-lt"/>
                <a:cs typeface="+mn-cs"/>
              </a:rPr>
              <a:t> </a:t>
            </a:r>
            <a:r>
              <a:rPr lang="cs-CZ" dirty="0" err="1">
                <a:latin typeface="+mn-lt"/>
                <a:cs typeface="+mn-cs"/>
              </a:rPr>
              <a:t>ending</a:t>
            </a:r>
            <a:r>
              <a:rPr lang="cs-CZ" dirty="0">
                <a:latin typeface="+mn-lt"/>
                <a:cs typeface="+mn-cs"/>
              </a:rPr>
              <a:t> in </a:t>
            </a:r>
            <a:r>
              <a:rPr lang="cs-CZ" dirty="0" err="1">
                <a:latin typeface="+mn-lt"/>
                <a:cs typeface="+mn-cs"/>
              </a:rPr>
              <a:t>the</a:t>
            </a:r>
            <a:r>
              <a:rPr lang="cs-CZ" dirty="0">
                <a:latin typeface="+mn-lt"/>
                <a:cs typeface="+mn-cs"/>
              </a:rPr>
              <a:t> nominative and </a:t>
            </a:r>
            <a:r>
              <a:rPr lang="cs-CZ" dirty="0" err="1">
                <a:latin typeface="+mn-lt"/>
                <a:cs typeface="+mn-cs"/>
              </a:rPr>
              <a:t>accusative</a:t>
            </a:r>
            <a:r>
              <a:rPr lang="cs-CZ" dirty="0">
                <a:latin typeface="+mn-lt"/>
                <a:cs typeface="+mn-cs"/>
              </a:rPr>
              <a:t> </a:t>
            </a:r>
            <a:r>
              <a:rPr lang="cs-CZ" dirty="0" err="1">
                <a:latin typeface="+mn-lt"/>
                <a:cs typeface="+mn-cs"/>
              </a:rPr>
              <a:t>cases</a:t>
            </a:r>
            <a:r>
              <a:rPr lang="cs-CZ" dirty="0">
                <a:latin typeface="+mn-lt"/>
                <a:cs typeface="+mn-cs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cs-CZ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cs-CZ" dirty="0">
                <a:latin typeface="+mn-lt"/>
                <a:cs typeface="+mn-cs"/>
              </a:rPr>
              <a:t>In </a:t>
            </a:r>
            <a:r>
              <a:rPr lang="cs-CZ" dirty="0" err="1">
                <a:latin typeface="+mn-lt"/>
                <a:cs typeface="+mn-cs"/>
              </a:rPr>
              <a:t>nom</a:t>
            </a:r>
            <a:r>
              <a:rPr lang="cs-CZ" dirty="0">
                <a:latin typeface="+mn-lt"/>
                <a:cs typeface="+mn-cs"/>
              </a:rPr>
              <a:t>. </a:t>
            </a:r>
            <a:r>
              <a:rPr lang="cs-CZ" dirty="0" err="1">
                <a:latin typeface="+mn-lt"/>
                <a:cs typeface="+mn-cs"/>
              </a:rPr>
              <a:t>pl</a:t>
            </a:r>
            <a:r>
              <a:rPr lang="cs-CZ" dirty="0">
                <a:latin typeface="+mn-lt"/>
                <a:cs typeface="+mn-cs"/>
              </a:rPr>
              <a:t>. </a:t>
            </a:r>
            <a:r>
              <a:rPr lang="cs-CZ" dirty="0" err="1">
                <a:latin typeface="+mn-lt"/>
                <a:cs typeface="+mn-cs"/>
              </a:rPr>
              <a:t>t</a:t>
            </a:r>
            <a:r>
              <a:rPr lang="cs-CZ" dirty="0" err="1" smtClean="0">
                <a:latin typeface="+mn-lt"/>
                <a:cs typeface="+mn-cs"/>
              </a:rPr>
              <a:t>hey</a:t>
            </a:r>
            <a:r>
              <a:rPr lang="cs-CZ" dirty="0" smtClean="0">
                <a:latin typeface="+mn-lt"/>
                <a:cs typeface="+mn-cs"/>
              </a:rPr>
              <a:t> end in </a:t>
            </a:r>
            <a:r>
              <a:rPr lang="cs-CZ" i="1" dirty="0">
                <a:latin typeface="+mn-lt"/>
                <a:cs typeface="+mn-cs"/>
              </a:rPr>
              <a:t>–a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cs-CZ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cs-CZ" dirty="0" err="1">
                <a:latin typeface="+mn-lt"/>
                <a:cs typeface="+mn-cs"/>
              </a:rPr>
              <a:t>Since</a:t>
            </a:r>
            <a:r>
              <a:rPr lang="cs-CZ" dirty="0">
                <a:latin typeface="+mn-lt"/>
                <a:cs typeface="+mn-cs"/>
              </a:rPr>
              <a:t> rule n. 1 </a:t>
            </a:r>
            <a:r>
              <a:rPr lang="cs-CZ" dirty="0" err="1">
                <a:latin typeface="+mn-lt"/>
                <a:cs typeface="+mn-cs"/>
              </a:rPr>
              <a:t>can</a:t>
            </a:r>
            <a:r>
              <a:rPr lang="cs-CZ" dirty="0">
                <a:latin typeface="+mn-lt"/>
                <a:cs typeface="+mn-cs"/>
              </a:rPr>
              <a:t> </a:t>
            </a:r>
            <a:r>
              <a:rPr lang="cs-CZ" dirty="0" err="1">
                <a:latin typeface="+mn-lt"/>
                <a:cs typeface="+mn-cs"/>
              </a:rPr>
              <a:t>be</a:t>
            </a:r>
            <a:r>
              <a:rPr lang="cs-CZ" dirty="0">
                <a:latin typeface="+mn-lt"/>
                <a:cs typeface="+mn-cs"/>
              </a:rPr>
              <a:t> </a:t>
            </a:r>
            <a:r>
              <a:rPr lang="cs-CZ" dirty="0" err="1">
                <a:latin typeface="+mn-lt"/>
                <a:cs typeface="+mn-cs"/>
              </a:rPr>
              <a:t>applied</a:t>
            </a:r>
            <a:r>
              <a:rPr lang="cs-CZ" dirty="0">
                <a:latin typeface="+mn-lt"/>
                <a:cs typeface="+mn-cs"/>
              </a:rPr>
              <a:t>, </a:t>
            </a:r>
            <a:r>
              <a:rPr lang="cs-CZ" dirty="0" err="1">
                <a:latin typeface="+mn-lt"/>
                <a:cs typeface="+mn-cs"/>
              </a:rPr>
              <a:t>they</a:t>
            </a:r>
            <a:r>
              <a:rPr lang="cs-CZ" dirty="0">
                <a:latin typeface="+mn-lt"/>
                <a:cs typeface="+mn-cs"/>
              </a:rPr>
              <a:t> end in </a:t>
            </a:r>
            <a:r>
              <a:rPr lang="cs-CZ" i="1" dirty="0">
                <a:latin typeface="+mn-lt"/>
                <a:cs typeface="+mn-cs"/>
              </a:rPr>
              <a:t>-a </a:t>
            </a:r>
            <a:r>
              <a:rPr lang="cs-CZ" dirty="0" err="1">
                <a:latin typeface="+mn-lt"/>
                <a:cs typeface="+mn-cs"/>
              </a:rPr>
              <a:t>even</a:t>
            </a:r>
            <a:r>
              <a:rPr lang="cs-CZ" dirty="0">
                <a:latin typeface="+mn-lt"/>
                <a:cs typeface="+mn-cs"/>
              </a:rPr>
              <a:t> in </a:t>
            </a:r>
            <a:r>
              <a:rPr lang="cs-CZ" dirty="0" err="1">
                <a:latin typeface="+mn-lt"/>
                <a:cs typeface="+mn-cs"/>
              </a:rPr>
              <a:t>acc</a:t>
            </a:r>
            <a:r>
              <a:rPr lang="cs-CZ" dirty="0">
                <a:latin typeface="+mn-lt"/>
                <a:cs typeface="+mn-cs"/>
              </a:rPr>
              <a:t>. </a:t>
            </a:r>
            <a:r>
              <a:rPr lang="cs-CZ" dirty="0" err="1">
                <a:latin typeface="+mn-lt"/>
                <a:cs typeface="+mn-cs"/>
              </a:rPr>
              <a:t>pl</a:t>
            </a:r>
            <a:r>
              <a:rPr lang="cs-CZ" dirty="0">
                <a:latin typeface="+mn-lt"/>
                <a:cs typeface="+mn-cs"/>
              </a:rPr>
              <a:t>.</a:t>
            </a:r>
          </a:p>
        </p:txBody>
      </p:sp>
      <p:sp>
        <p:nvSpPr>
          <p:cNvPr id="8" name="Obdélník 7"/>
          <p:cNvSpPr/>
          <p:nvPr/>
        </p:nvSpPr>
        <p:spPr>
          <a:xfrm>
            <a:off x="1854200" y="1674813"/>
            <a:ext cx="679450" cy="471805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225800" y="1674813"/>
            <a:ext cx="625475" cy="471805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3225800" y="4598988"/>
            <a:ext cx="625475" cy="4302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200">
                <a:solidFill>
                  <a:schemeClr val="bg1"/>
                </a:solidFill>
                <a:latin typeface="Georgia" panose="02040502050405020303" pitchFamily="18" charset="0"/>
              </a:rPr>
              <a:t>-a</a:t>
            </a:r>
          </a:p>
        </p:txBody>
      </p:sp>
      <p:sp>
        <p:nvSpPr>
          <p:cNvPr id="14" name="TextovéPole 13"/>
          <p:cNvSpPr txBox="1">
            <a:spLocks noChangeArrowheads="1"/>
          </p:cNvSpPr>
          <p:nvPr/>
        </p:nvSpPr>
        <p:spPr bwMode="auto">
          <a:xfrm>
            <a:off x="1854200" y="4598988"/>
            <a:ext cx="679450" cy="4302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200">
                <a:solidFill>
                  <a:schemeClr val="bg1"/>
                </a:solidFill>
                <a:latin typeface="Georgia" panose="02040502050405020303" pitchFamily="18" charset="0"/>
              </a:rPr>
              <a:t>-a</a:t>
            </a:r>
          </a:p>
        </p:txBody>
      </p:sp>
      <p:sp>
        <p:nvSpPr>
          <p:cNvPr id="15" name="TextovéPole 14"/>
          <p:cNvSpPr txBox="1">
            <a:spLocks noChangeArrowheads="1"/>
          </p:cNvSpPr>
          <p:nvPr/>
        </p:nvSpPr>
        <p:spPr bwMode="auto">
          <a:xfrm>
            <a:off x="1854200" y="5489575"/>
            <a:ext cx="679450" cy="4302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200">
                <a:solidFill>
                  <a:schemeClr val="bg1"/>
                </a:solidFill>
                <a:latin typeface="Georgia" panose="02040502050405020303" pitchFamily="18" charset="0"/>
              </a:rPr>
              <a:t>-a</a:t>
            </a:r>
          </a:p>
        </p:txBody>
      </p:sp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3241675" y="5489575"/>
            <a:ext cx="623888" cy="4302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200">
                <a:solidFill>
                  <a:schemeClr val="bg1"/>
                </a:solidFill>
                <a:latin typeface="Georgia" panose="02040502050405020303" pitchFamily="18" charset="0"/>
              </a:rPr>
              <a:t>-a</a:t>
            </a:r>
          </a:p>
        </p:txBody>
      </p:sp>
      <p:sp>
        <p:nvSpPr>
          <p:cNvPr id="17" name="TextovéPole 16"/>
          <p:cNvSpPr txBox="1">
            <a:spLocks noChangeArrowheads="1"/>
          </p:cNvSpPr>
          <p:nvPr/>
        </p:nvSpPr>
        <p:spPr bwMode="auto">
          <a:xfrm>
            <a:off x="1849438" y="2779713"/>
            <a:ext cx="684212" cy="4000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000">
                <a:solidFill>
                  <a:schemeClr val="bg1"/>
                </a:solidFill>
                <a:latin typeface="Georgia" panose="02040502050405020303" pitchFamily="18" charset="0"/>
              </a:rPr>
              <a:t>-um</a:t>
            </a:r>
          </a:p>
        </p:txBody>
      </p:sp>
      <p:sp>
        <p:nvSpPr>
          <p:cNvPr id="18" name="TextovéPole 17"/>
          <p:cNvSpPr txBox="1">
            <a:spLocks noChangeArrowheads="1"/>
          </p:cNvSpPr>
          <p:nvPr/>
        </p:nvSpPr>
        <p:spPr bwMode="auto">
          <a:xfrm>
            <a:off x="1854200" y="3721100"/>
            <a:ext cx="679450" cy="4000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000">
                <a:solidFill>
                  <a:schemeClr val="bg1"/>
                </a:solidFill>
                <a:latin typeface="Georgia" panose="02040502050405020303" pitchFamily="18" charset="0"/>
              </a:rPr>
              <a:t>-um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3225800" y="2779713"/>
            <a:ext cx="625475" cy="400050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-on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3241675" y="3721100"/>
            <a:ext cx="623888" cy="400050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-on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>
                <a:solidFill>
                  <a:srgbClr val="B7A737"/>
                </a:solidFill>
              </a:rPr>
              <a:t>Connect</a:t>
            </a:r>
            <a:endParaRPr lang="cs-CZ" altLang="cs-CZ" dirty="0">
              <a:solidFill>
                <a:srgbClr val="B7A737"/>
              </a:solidFill>
            </a:endParaRPr>
          </a:p>
        </p:txBody>
      </p:sp>
      <p:sp>
        <p:nvSpPr>
          <p:cNvPr id="32770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635125"/>
            <a:ext cx="8504238" cy="4464050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fractura</a:t>
            </a:r>
            <a:r>
              <a:rPr lang="cs-CZ" altLang="cs-CZ" dirty="0"/>
              <a:t>  + </a:t>
            </a:r>
            <a:r>
              <a:rPr lang="cs-CZ" altLang="cs-CZ" dirty="0" err="1"/>
              <a:t>radius</a:t>
            </a:r>
            <a:r>
              <a:rPr lang="cs-CZ" altLang="cs-CZ" dirty="0"/>
              <a:t>, </a:t>
            </a:r>
            <a:r>
              <a:rPr lang="cs-CZ" altLang="cs-CZ" dirty="0" err="1"/>
              <a:t>ii</a:t>
            </a:r>
            <a:r>
              <a:rPr lang="cs-CZ" altLang="cs-CZ" dirty="0"/>
              <a:t>, m; </a:t>
            </a:r>
            <a:r>
              <a:rPr lang="cs-CZ" altLang="cs-CZ" dirty="0" err="1"/>
              <a:t>nasus</a:t>
            </a:r>
            <a:r>
              <a:rPr lang="cs-CZ" altLang="cs-CZ" dirty="0"/>
              <a:t>, i, m.; sternum, i, n.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post + </a:t>
            </a:r>
            <a:r>
              <a:rPr lang="cs-CZ" altLang="cs-CZ" dirty="0" err="1"/>
              <a:t>morbus</a:t>
            </a:r>
            <a:r>
              <a:rPr lang="cs-CZ" altLang="cs-CZ" dirty="0"/>
              <a:t>, i, m. </a:t>
            </a:r>
            <a:r>
              <a:rPr lang="cs-CZ" altLang="cs-CZ" dirty="0" smtClean="0"/>
              <a:t>= </a:t>
            </a:r>
            <a:r>
              <a:rPr lang="cs-CZ" altLang="cs-CZ" dirty="0" err="1" smtClean="0"/>
              <a:t>disease</a:t>
            </a:r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in (</a:t>
            </a:r>
            <a:r>
              <a:rPr lang="cs-CZ" altLang="cs-CZ" dirty="0" err="1"/>
              <a:t>where</a:t>
            </a:r>
            <a:r>
              <a:rPr lang="cs-CZ" altLang="cs-CZ" dirty="0"/>
              <a:t>) + </a:t>
            </a:r>
            <a:r>
              <a:rPr lang="cs-CZ" altLang="cs-CZ" dirty="0" err="1"/>
              <a:t>oculus</a:t>
            </a:r>
            <a:r>
              <a:rPr lang="cs-CZ" altLang="cs-CZ" dirty="0"/>
              <a:t>, i, m.; organum, i, 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>
                <a:solidFill>
                  <a:schemeClr val="accent5"/>
                </a:solidFill>
              </a:rPr>
              <a:t>Homework</a:t>
            </a:r>
            <a:endParaRPr lang="cs-CZ" dirty="0">
              <a:solidFill>
                <a:schemeClr val="accent5"/>
              </a:solidFill>
            </a:endParaRPr>
          </a:p>
        </p:txBody>
      </p:sp>
      <p:sp>
        <p:nvSpPr>
          <p:cNvPr id="33794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altLang="cs-CZ" dirty="0" err="1"/>
              <a:t>Finish</a:t>
            </a:r>
            <a:r>
              <a:rPr lang="cs-CZ" altLang="cs-CZ" dirty="0"/>
              <a:t> handout 4 and </a:t>
            </a:r>
            <a:r>
              <a:rPr lang="cs-CZ" altLang="cs-CZ" dirty="0" err="1"/>
              <a:t>bring</a:t>
            </a:r>
            <a:r>
              <a:rPr lang="cs-CZ" altLang="cs-CZ" dirty="0"/>
              <a:t> </a:t>
            </a:r>
            <a:r>
              <a:rPr lang="cs-CZ" altLang="cs-CZ" dirty="0" err="1"/>
              <a:t>it</a:t>
            </a:r>
            <a:r>
              <a:rPr lang="cs-CZ" altLang="cs-CZ" dirty="0"/>
              <a:t> to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 smtClean="0"/>
              <a:t>class</a:t>
            </a:r>
            <a:endParaRPr lang="cs-CZ" altLang="cs-CZ" dirty="0"/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altLang="cs-CZ" dirty="0" err="1"/>
              <a:t>Learn</a:t>
            </a:r>
            <a:r>
              <a:rPr lang="cs-CZ" altLang="cs-CZ" dirty="0"/>
              <a:t>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vocabulary</a:t>
            </a:r>
            <a:r>
              <a:rPr lang="cs-CZ" altLang="cs-CZ" dirty="0"/>
              <a:t> in handout 4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altLang="cs-CZ" dirty="0" err="1"/>
              <a:t>Print</a:t>
            </a:r>
            <a:r>
              <a:rPr lang="cs-CZ" altLang="cs-CZ" dirty="0"/>
              <a:t> handout </a:t>
            </a:r>
            <a:r>
              <a:rPr lang="cs-CZ" altLang="cs-CZ" dirty="0" err="1"/>
              <a:t>five</a:t>
            </a:r>
            <a:r>
              <a:rPr lang="cs-CZ" altLang="cs-CZ" dirty="0"/>
              <a:t> and </a:t>
            </a:r>
            <a:r>
              <a:rPr lang="cs-CZ" altLang="cs-CZ" dirty="0" err="1"/>
              <a:t>bring</a:t>
            </a:r>
            <a:r>
              <a:rPr lang="cs-CZ" altLang="cs-CZ" dirty="0"/>
              <a:t> </a:t>
            </a:r>
            <a:r>
              <a:rPr lang="cs-CZ" altLang="cs-CZ" dirty="0" err="1"/>
              <a:t>it</a:t>
            </a:r>
            <a:r>
              <a:rPr lang="cs-CZ" altLang="cs-CZ" dirty="0"/>
              <a:t> to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 smtClean="0"/>
              <a:t>class</a:t>
            </a:r>
            <a:endParaRPr lang="cs-CZ" altLang="cs-CZ" dirty="0"/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altLang="cs-CZ" dirty="0" err="1"/>
              <a:t>Bring</a:t>
            </a:r>
            <a:r>
              <a:rPr lang="cs-CZ" altLang="cs-CZ" dirty="0"/>
              <a:t>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textbook</a:t>
            </a:r>
            <a:endParaRPr lang="cs-CZ" alt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>
                <a:solidFill>
                  <a:srgbClr val="C00000"/>
                </a:solidFill>
              </a:rPr>
              <a:t>Questions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+mj-lt"/>
              </a:rPr>
              <a:t>What case is the noun in the state of dependency in?</a:t>
            </a:r>
            <a:r>
              <a:rPr lang="cs-CZ" dirty="0">
                <a:latin typeface="+mj-lt"/>
              </a:rPr>
              <a:t> And </a:t>
            </a:r>
            <a:r>
              <a:rPr lang="cs-CZ" dirty="0" err="1">
                <a:latin typeface="+mj-lt"/>
              </a:rPr>
              <a:t>how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is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it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usually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translated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into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English</a:t>
            </a:r>
            <a:r>
              <a:rPr lang="cs-CZ" dirty="0">
                <a:latin typeface="+mj-lt"/>
              </a:rPr>
              <a:t>?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dirty="0">
                <a:latin typeface="+mj-lt"/>
              </a:rPr>
              <a:t>genitive case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dirty="0">
                <a:latin typeface="+mj-lt"/>
              </a:rPr>
              <a:t>eg. </a:t>
            </a:r>
            <a:r>
              <a:rPr lang="cs-CZ" dirty="0" err="1">
                <a:latin typeface="+mj-lt"/>
              </a:rPr>
              <a:t>fractura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cost</a:t>
            </a:r>
            <a:r>
              <a:rPr lang="cs-CZ" b="1" dirty="0" err="1">
                <a:latin typeface="+mj-lt"/>
              </a:rPr>
              <a:t>ae</a:t>
            </a:r>
            <a:r>
              <a:rPr lang="cs-CZ" dirty="0">
                <a:latin typeface="+mj-lt"/>
              </a:rPr>
              <a:t>	=	</a:t>
            </a:r>
            <a:r>
              <a:rPr lang="cs-CZ" dirty="0" err="1">
                <a:latin typeface="+mj-lt"/>
              </a:rPr>
              <a:t>fracture</a:t>
            </a:r>
            <a:r>
              <a:rPr lang="cs-CZ" dirty="0">
                <a:latin typeface="+mj-lt"/>
              </a:rPr>
              <a:t> </a:t>
            </a:r>
            <a:r>
              <a:rPr lang="cs-CZ" b="1" dirty="0" err="1">
                <a:latin typeface="+mj-lt"/>
              </a:rPr>
              <a:t>of</a:t>
            </a:r>
            <a:r>
              <a:rPr lang="cs-CZ" b="1" dirty="0">
                <a:latin typeface="+mj-lt"/>
              </a:rPr>
              <a:t> </a:t>
            </a:r>
            <a:r>
              <a:rPr lang="cs-CZ" dirty="0">
                <a:latin typeface="+mj-lt"/>
              </a:rPr>
              <a:t>a </a:t>
            </a:r>
            <a:r>
              <a:rPr lang="cs-CZ" dirty="0" err="1">
                <a:latin typeface="+mj-lt"/>
              </a:rPr>
              <a:t>rib</a:t>
            </a:r>
            <a:endParaRPr lang="en-US" dirty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+mj-lt"/>
              </a:rPr>
              <a:t>What is called “prepositional phrase”?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dirty="0" err="1">
                <a:latin typeface="+mj-lt"/>
              </a:rPr>
              <a:t>phrase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following</a:t>
            </a:r>
            <a:r>
              <a:rPr lang="cs-CZ" dirty="0">
                <a:latin typeface="+mj-lt"/>
              </a:rPr>
              <a:t> a </a:t>
            </a:r>
            <a:r>
              <a:rPr lang="cs-CZ" dirty="0" err="1">
                <a:latin typeface="+mj-lt"/>
              </a:rPr>
              <a:t>preposition</a:t>
            </a:r>
            <a:endParaRPr lang="cs-CZ" dirty="0">
              <a:latin typeface="+mj-lt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dirty="0">
                <a:latin typeface="+mj-lt"/>
              </a:rPr>
              <a:t>eg. </a:t>
            </a:r>
            <a:r>
              <a:rPr lang="cs-CZ" b="1" dirty="0">
                <a:latin typeface="+mj-lt"/>
              </a:rPr>
              <a:t>post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fractur</a:t>
            </a:r>
            <a:r>
              <a:rPr lang="cs-CZ" b="1" dirty="0" err="1">
                <a:latin typeface="+mj-lt"/>
              </a:rPr>
              <a:t>am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costae</a:t>
            </a:r>
            <a:endParaRPr lang="en-US" dirty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Based on what should the adjective be connected to the noun?</a:t>
            </a:r>
            <a:endParaRPr lang="cs-CZ" dirty="0"/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b="1" dirty="0"/>
              <a:t>gender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noun</a:t>
            </a: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274638" y="228600"/>
            <a:ext cx="8534400" cy="887413"/>
          </a:xfrm>
        </p:spPr>
        <p:txBody>
          <a:bodyPr/>
          <a:lstStyle/>
          <a:p>
            <a:pPr eaLnBrk="1" hangingPunct="1"/>
            <a:r>
              <a:rPr lang="en-US" altLang="cs-CZ" sz="3000">
                <a:solidFill>
                  <a:srgbClr val="C00000"/>
                </a:solidFill>
              </a:rPr>
              <a:t>What is the correct adjective for the noun in the triangle?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730831" y="2898341"/>
            <a:ext cx="2101273" cy="189345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</a:rPr>
              <a:t>pollex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6121471" y="2955668"/>
            <a:ext cx="2101273" cy="189345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</a:rPr>
              <a:t>crus</a:t>
            </a:r>
          </a:p>
        </p:txBody>
      </p:sp>
      <p:sp>
        <p:nvSpPr>
          <p:cNvPr id="6" name="Isosceles Triangle 5"/>
          <p:cNvSpPr/>
          <p:nvPr/>
        </p:nvSpPr>
        <p:spPr>
          <a:xfrm rot="10800000">
            <a:off x="3325086" y="2459449"/>
            <a:ext cx="2101273" cy="189345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76350" y="2425700"/>
            <a:ext cx="1036638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+mj-lt"/>
                <a:cs typeface="+mn-cs"/>
              </a:rPr>
              <a:t>dexter</a:t>
            </a:r>
            <a:endParaRPr lang="en-US" sz="2400" dirty="0">
              <a:latin typeface="+mj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6813" y="4964113"/>
            <a:ext cx="104298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+mj-lt"/>
                <a:cs typeface="+mn-cs"/>
              </a:rPr>
              <a:t>dextra</a:t>
            </a:r>
            <a:endParaRPr lang="en-US" sz="2400" dirty="0">
              <a:latin typeface="+mj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" y="4964113"/>
            <a:ext cx="13128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+mj-lt"/>
                <a:cs typeface="+mn-cs"/>
              </a:rPr>
              <a:t>dextrum</a:t>
            </a:r>
            <a:endParaRPr lang="en-US" sz="2400" dirty="0">
              <a:latin typeface="+mj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33650" y="2009775"/>
            <a:ext cx="10445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+mj-lt"/>
                <a:cs typeface="+mn-cs"/>
              </a:rPr>
              <a:t>dextra</a:t>
            </a:r>
            <a:endParaRPr lang="en-US" sz="2400" dirty="0">
              <a:latin typeface="+mj-lt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3150" y="2020888"/>
            <a:ext cx="13128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+mj-lt"/>
                <a:cs typeface="+mn-cs"/>
              </a:rPr>
              <a:t>dextrum</a:t>
            </a:r>
            <a:endParaRPr lang="en-US" sz="2400" dirty="0">
              <a:latin typeface="+mj-lt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7625" y="4389438"/>
            <a:ext cx="103663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+mj-lt"/>
                <a:cs typeface="+mn-cs"/>
              </a:rPr>
              <a:t>dexter</a:t>
            </a:r>
            <a:endParaRPr lang="en-US" sz="2400" dirty="0">
              <a:latin typeface="+mj-lt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21450" y="2459038"/>
            <a:ext cx="13144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+mj-lt"/>
                <a:cs typeface="+mn-cs"/>
              </a:rPr>
              <a:t>dextrum</a:t>
            </a:r>
            <a:endParaRPr lang="en-US" sz="2400" dirty="0">
              <a:latin typeface="+mj-lt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6075" y="4964113"/>
            <a:ext cx="10445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+mj-lt"/>
                <a:cs typeface="+mn-cs"/>
              </a:rPr>
              <a:t>dextra</a:t>
            </a:r>
            <a:endParaRPr lang="en-US" sz="2400" dirty="0">
              <a:latin typeface="+mj-lt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35888" y="4964113"/>
            <a:ext cx="10350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+mj-lt"/>
                <a:cs typeface="+mn-cs"/>
              </a:rPr>
              <a:t>dexter</a:t>
            </a:r>
            <a:endParaRPr lang="en-US" sz="2400" dirty="0">
              <a:latin typeface="+mj-lt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78275" y="2679700"/>
            <a:ext cx="1020763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  <a:cs typeface="+mn-cs"/>
              </a:rPr>
              <a:t>radius</a:t>
            </a:r>
          </a:p>
        </p:txBody>
      </p:sp>
      <p:sp>
        <p:nvSpPr>
          <p:cNvPr id="3" name="Oval 2"/>
          <p:cNvSpPr/>
          <p:nvPr/>
        </p:nvSpPr>
        <p:spPr>
          <a:xfrm>
            <a:off x="915353" y="2364312"/>
            <a:ext cx="1707829" cy="629618"/>
          </a:xfrm>
          <a:prstGeom prst="ellipse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94070" y="4334959"/>
            <a:ext cx="1707829" cy="629618"/>
          </a:xfrm>
          <a:prstGeom prst="ellipse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344674" y="2379390"/>
            <a:ext cx="1707829" cy="629618"/>
          </a:xfrm>
          <a:prstGeom prst="ellipse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3130550" y="242888"/>
            <a:ext cx="2546350" cy="806450"/>
          </a:xfrm>
        </p:spPr>
        <p:txBody>
          <a:bodyPr/>
          <a:lstStyle/>
          <a:p>
            <a:pPr eaLnBrk="1" hangingPunct="1"/>
            <a:r>
              <a:rPr lang="en-US" altLang="cs-CZ" sz="3500">
                <a:solidFill>
                  <a:srgbClr val="C00000"/>
                </a:solidFill>
              </a:rPr>
              <a:t>Arteriae</a:t>
            </a:r>
          </a:p>
        </p:txBody>
      </p:sp>
      <p:pic>
        <p:nvPicPr>
          <p:cNvPr id="1843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19" y="2015148"/>
            <a:ext cx="315277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0" r="19795"/>
          <a:stretch>
            <a:fillRect/>
          </a:stretch>
        </p:blipFill>
        <p:spPr bwMode="auto">
          <a:xfrm>
            <a:off x="5038481" y="1927225"/>
            <a:ext cx="251936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82988" cy="1143000"/>
          </a:xfrm>
        </p:spPr>
        <p:txBody>
          <a:bodyPr anchor="ctr"/>
          <a:lstStyle/>
          <a:p>
            <a:pPr eaLnBrk="1" hangingPunct="1"/>
            <a:r>
              <a:rPr lang="en-US" altLang="cs-CZ" sz="3500" dirty="0" err="1">
                <a:solidFill>
                  <a:srgbClr val="FF0000"/>
                </a:solidFill>
              </a:rPr>
              <a:t>Apertura</a:t>
            </a:r>
            <a:endParaRPr lang="en-US" altLang="cs-CZ" sz="3500" dirty="0">
              <a:solidFill>
                <a:srgbClr val="FF0000"/>
              </a:solidFill>
            </a:endParaRPr>
          </a:p>
        </p:txBody>
      </p:sp>
      <p:sp>
        <p:nvSpPr>
          <p:cNvPr id="8195" name="Title 1"/>
          <p:cNvSpPr txBox="1">
            <a:spLocks/>
          </p:cNvSpPr>
          <p:nvPr/>
        </p:nvSpPr>
        <p:spPr bwMode="auto">
          <a:xfrm>
            <a:off x="5103813" y="274638"/>
            <a:ext cx="35829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3500" dirty="0" err="1">
                <a:solidFill>
                  <a:srgbClr val="FF0000"/>
                </a:solidFill>
                <a:latin typeface="Cambria" panose="02040503050406030204" pitchFamily="18" charset="0"/>
              </a:rPr>
              <a:t>Rhaphe</a:t>
            </a:r>
            <a:endParaRPr lang="en-US" altLang="cs-CZ" sz="35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819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1965325"/>
            <a:ext cx="248920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2" r="16769"/>
          <a:stretch>
            <a:fillRect/>
          </a:stretch>
        </p:blipFill>
        <p:spPr bwMode="auto">
          <a:xfrm>
            <a:off x="854075" y="860425"/>
            <a:ext cx="2770188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3543300"/>
            <a:ext cx="2251075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828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5"/>
                </a:solidFill>
              </a:rPr>
              <a:t>Cristae</a:t>
            </a:r>
          </a:p>
        </p:txBody>
      </p:sp>
      <p:pic>
        <p:nvPicPr>
          <p:cNvPr id="2253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67" y="1753332"/>
            <a:ext cx="2511425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VÃ½sledok vyhÄ¾adÃ¡vania obrÃ¡zkov pre dopyt external occipital cres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32" b="8967"/>
          <a:stretch/>
        </p:blipFill>
        <p:spPr bwMode="auto">
          <a:xfrm>
            <a:off x="4789121" y="2233246"/>
            <a:ext cx="2868979" cy="259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 flipV="1">
            <a:off x="5205046" y="3938954"/>
            <a:ext cx="931985" cy="4747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2450" y="377825"/>
            <a:ext cx="2995613" cy="6985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500" dirty="0" err="1">
                <a:solidFill>
                  <a:schemeClr val="accent5"/>
                </a:solidFill>
              </a:rPr>
              <a:t>Lineae</a:t>
            </a:r>
            <a:endParaRPr lang="en-US" sz="3500" dirty="0">
              <a:solidFill>
                <a:schemeClr val="accent5"/>
              </a:solidFill>
            </a:endParaRPr>
          </a:p>
        </p:txBody>
      </p:sp>
      <p:pic>
        <p:nvPicPr>
          <p:cNvPr id="2355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1211263"/>
            <a:ext cx="3298825" cy="29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1076325"/>
            <a:ext cx="3906837" cy="462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VÃ½sledok vyhÄ¾adÃ¡vania obrÃ¡zkov pre dopyt linea trapezoide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41"/>
          <a:stretch/>
        </p:blipFill>
        <p:spPr bwMode="auto">
          <a:xfrm>
            <a:off x="2963374" y="3581642"/>
            <a:ext cx="2842603" cy="252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>
            <a:off x="6088063" y="3401402"/>
            <a:ext cx="866652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1">
            <a:off x="6088063" y="2875085"/>
            <a:ext cx="866652" cy="36219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6152540" y="3581642"/>
            <a:ext cx="802175" cy="33093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err="1"/>
              <a:t>Fracturae</a:t>
            </a:r>
            <a:endParaRPr lang="cs-CZ" dirty="0"/>
          </a:p>
        </p:txBody>
      </p:sp>
      <p:pic>
        <p:nvPicPr>
          <p:cNvPr id="24578" name="Obrázok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13150" y="1485900"/>
            <a:ext cx="2125663" cy="2835275"/>
          </a:xfrm>
        </p:spPr>
      </p:pic>
      <p:pic>
        <p:nvPicPr>
          <p:cNvPr id="24579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1420813"/>
            <a:ext cx="2239962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Obrázo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508125"/>
            <a:ext cx="31908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Obrázo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4298950"/>
            <a:ext cx="19526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Obrázok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86"/>
          <a:stretch/>
        </p:blipFill>
        <p:spPr bwMode="auto">
          <a:xfrm>
            <a:off x="396875" y="3940175"/>
            <a:ext cx="781294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VÃ½sledok vyhÄ¾adÃ¡vania obrÃ¡zkov pre dopyt incomplete fractu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107" y="4549643"/>
            <a:ext cx="2892669" cy="162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1" r="30095"/>
          <a:stretch>
            <a:fillRect/>
          </a:stretch>
        </p:blipFill>
        <p:spPr bwMode="auto">
          <a:xfrm>
            <a:off x="239713" y="885825"/>
            <a:ext cx="11715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989013"/>
            <a:ext cx="2239963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3" y="1155700"/>
            <a:ext cx="2181225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1055688"/>
            <a:ext cx="1862137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3568700"/>
            <a:ext cx="2274888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6" r="36333"/>
          <a:stretch>
            <a:fillRect/>
          </a:stretch>
        </p:blipFill>
        <p:spPr bwMode="auto">
          <a:xfrm>
            <a:off x="2819400" y="3546475"/>
            <a:ext cx="75723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762375"/>
            <a:ext cx="24257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018248" y="2514970"/>
            <a:ext cx="393351" cy="40318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72488" y="2514970"/>
            <a:ext cx="393351" cy="40318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09343" y="2514970"/>
            <a:ext cx="393351" cy="40318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166669" y="2514970"/>
            <a:ext cx="393351" cy="40318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61675" y="5857178"/>
            <a:ext cx="393351" cy="40318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49133" y="5841937"/>
            <a:ext cx="393351" cy="40318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23810" y="5785516"/>
            <a:ext cx="393351" cy="40318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558699" y="5841937"/>
            <a:ext cx="393351" cy="40318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8</a:t>
            </a:r>
          </a:p>
        </p:txBody>
      </p:sp>
      <p:pic>
        <p:nvPicPr>
          <p:cNvPr id="25632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3732213"/>
            <a:ext cx="2620962" cy="229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33" name="Title 1"/>
          <p:cNvSpPr txBox="1">
            <a:spLocks/>
          </p:cNvSpPr>
          <p:nvPr/>
        </p:nvSpPr>
        <p:spPr bwMode="auto">
          <a:xfrm>
            <a:off x="190500" y="182563"/>
            <a:ext cx="8807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3500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Say</a:t>
            </a:r>
            <a:r>
              <a:rPr lang="cs-CZ" altLang="cs-CZ" sz="35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 „</a:t>
            </a:r>
            <a:r>
              <a:rPr lang="cs-CZ" altLang="cs-CZ" sz="3500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f</a:t>
            </a:r>
            <a:r>
              <a:rPr lang="cs-CZ" altLang="cs-CZ" sz="3500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racture</a:t>
            </a:r>
            <a:r>
              <a:rPr lang="cs-CZ" altLang="cs-CZ" sz="35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cs-CZ" altLang="cs-CZ" sz="3500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of</a:t>
            </a:r>
            <a:r>
              <a:rPr lang="cs-CZ" altLang="cs-CZ" sz="35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 …“ in Latin</a:t>
            </a:r>
            <a:endParaRPr lang="en-US" altLang="cs-CZ" sz="35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Tvrdý obal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3740</TotalTime>
  <Words>470</Words>
  <Application>Microsoft Office PowerPoint</Application>
  <PresentationFormat>Předvádění na obrazovce (4:3)</PresentationFormat>
  <Paragraphs>128</Paragraphs>
  <Slides>16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</vt:lpstr>
      <vt:lpstr>Georgia</vt:lpstr>
      <vt:lpstr>Wingdings</vt:lpstr>
      <vt:lpstr>Wingdings 2</vt:lpstr>
      <vt:lpstr>Administrativní</vt:lpstr>
      <vt:lpstr>Basic medical terminology 4</vt:lpstr>
      <vt:lpstr>Questions</vt:lpstr>
      <vt:lpstr>What is the correct adjective for the noun in the triangle?</vt:lpstr>
      <vt:lpstr>Arteriae</vt:lpstr>
      <vt:lpstr>Apertura</vt:lpstr>
      <vt:lpstr>Cristae</vt:lpstr>
      <vt:lpstr>Lineae</vt:lpstr>
      <vt:lpstr>Fracturae</vt:lpstr>
      <vt:lpstr>Prezentace aplikace PowerPoint</vt:lpstr>
      <vt:lpstr>Ordinal numerals 1-12</vt:lpstr>
      <vt:lpstr>Costae</vt:lpstr>
      <vt:lpstr>2nd declension - overview</vt:lpstr>
      <vt:lpstr>Nephros</vt:lpstr>
      <vt:lpstr>Neuter gender nouns</vt:lpstr>
      <vt:lpstr>Connect</vt:lpstr>
      <vt:lpstr>Homework</vt:lpstr>
    </vt:vector>
  </TitlesOfParts>
  <Company>Hokkaido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terminology 4</dc:title>
  <dc:creator>Pepina Artimová</dc:creator>
  <cp:lastModifiedBy>Natália Gachallová</cp:lastModifiedBy>
  <cp:revision>39</cp:revision>
  <cp:lastPrinted>2015-10-14T15:18:26Z</cp:lastPrinted>
  <dcterms:created xsi:type="dcterms:W3CDTF">2013-10-07T07:44:05Z</dcterms:created>
  <dcterms:modified xsi:type="dcterms:W3CDTF">2018-10-01T08:35:07Z</dcterms:modified>
</cp:coreProperties>
</file>