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70" r:id="rId5"/>
    <p:sldId id="257" r:id="rId6"/>
    <p:sldId id="258" r:id="rId7"/>
    <p:sldId id="259" r:id="rId8"/>
    <p:sldId id="260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61" r:id="rId18"/>
    <p:sldId id="262" r:id="rId19"/>
    <p:sldId id="265" r:id="rId20"/>
    <p:sldId id="271" r:id="rId21"/>
    <p:sldId id="272" r:id="rId22"/>
    <p:sldId id="285" r:id="rId23"/>
    <p:sldId id="267" r:id="rId24"/>
    <p:sldId id="269" r:id="rId25"/>
    <p:sldId id="284" r:id="rId26"/>
    <p:sldId id="273" r:id="rId27"/>
    <p:sldId id="27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96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10/27/2016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10/27/2016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10/27/2016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10/27/2016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10/27/2016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Ajectives</a:t>
            </a:r>
            <a:r>
              <a:rPr lang="cs-CZ" dirty="0"/>
              <a:t> and </a:t>
            </a:r>
            <a:r>
              <a:rPr lang="cs-CZ" dirty="0" err="1"/>
              <a:t>nouns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8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66221"/>
            <a:ext cx="8534400" cy="758952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What is the correct adjective for the noun in the triangle?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684477" y="3459518"/>
            <a:ext cx="2374904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+mj-lt"/>
              </a:rPr>
              <a:t>fissura</a:t>
            </a:r>
            <a:endParaRPr lang="en-US" sz="2400" dirty="0">
              <a:latin typeface="+mj-lt"/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5567158" y="3371262"/>
            <a:ext cx="2331308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+mj-lt"/>
              </a:rPr>
              <a:t>nodus</a:t>
            </a:r>
            <a:endParaRPr lang="en-US" sz="2400" dirty="0">
              <a:latin typeface="+mj-lt"/>
            </a:endParaRPr>
          </a:p>
        </p:txBody>
      </p:sp>
      <p:sp>
        <p:nvSpPr>
          <p:cNvPr id="6" name="Isosceles Triangle 5"/>
          <p:cNvSpPr/>
          <p:nvPr/>
        </p:nvSpPr>
        <p:spPr>
          <a:xfrm rot="10800000">
            <a:off x="3325086" y="2459449"/>
            <a:ext cx="2101273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31330" y="2986157"/>
            <a:ext cx="1251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palatina</a:t>
            </a:r>
            <a:endParaRPr lang="en-US" sz="2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9936" y="5537300"/>
            <a:ext cx="1403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palatinus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8342" y="5525754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palatinum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34429" y="2009329"/>
            <a:ext cx="1035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dexter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8187" y="2020876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dextra</a:t>
            </a:r>
            <a:endParaRPr lang="en-US" sz="2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15071" y="4406246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dextrum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88171" y="2874975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lymphaticum</a:t>
            </a:r>
            <a:endParaRPr lang="en-US" sz="2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60544" y="5380172"/>
            <a:ext cx="1646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lymphatica</a:t>
            </a:r>
            <a:endParaRPr lang="en-US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05496" y="5380171"/>
            <a:ext cx="1798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lymphaticus</a:t>
            </a:r>
            <a:endParaRPr lang="en-US" sz="24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0146" y="2647105"/>
            <a:ext cx="1292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+mj-lt"/>
              </a:rPr>
              <a:t>ovarium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Oval 2"/>
          <p:cNvSpPr/>
          <p:nvPr/>
        </p:nvSpPr>
        <p:spPr>
          <a:xfrm>
            <a:off x="857578" y="2862966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383175" y="4273947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729321" y="5293191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4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620072" y="3148297"/>
            <a:ext cx="2374904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+mj-lt"/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5763098" y="3128449"/>
            <a:ext cx="2840377" cy="208608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+mj-lt"/>
              </a:rPr>
              <a:t>periodus</a:t>
            </a:r>
            <a:endParaRPr lang="en-US" sz="2400" dirty="0">
              <a:latin typeface="+mj-lt"/>
            </a:endParaRPr>
          </a:p>
        </p:txBody>
      </p:sp>
      <p:sp>
        <p:nvSpPr>
          <p:cNvPr id="6" name="Isosceles Triangle 5"/>
          <p:cNvSpPr/>
          <p:nvPr/>
        </p:nvSpPr>
        <p:spPr>
          <a:xfrm rot="10800000">
            <a:off x="3325086" y="2459449"/>
            <a:ext cx="2101273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58725" y="2674936"/>
            <a:ext cx="1705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periculosus</a:t>
            </a:r>
            <a:endParaRPr lang="en-US" sz="2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5281" y="5226079"/>
            <a:ext cx="1829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periculosum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3937" y="5214533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periculosa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2629" y="2009329"/>
            <a:ext cx="1173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sinistra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25157" y="2020876"/>
            <a:ext cx="1173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sinister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15071" y="4406246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sinistrum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61118" y="2574663"/>
            <a:ext cx="1057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longus</a:t>
            </a:r>
            <a:endParaRPr lang="en-US" sz="2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90265" y="5193848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longa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58926" y="5214533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latin typeface="+mj-lt"/>
              </a:rPr>
              <a:t>longus</a:t>
            </a:r>
            <a:endParaRPr lang="en-US" sz="24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0146" y="2647105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j-lt"/>
              </a:rPr>
              <a:t>brachium</a:t>
            </a:r>
          </a:p>
        </p:txBody>
      </p:sp>
      <p:sp>
        <p:nvSpPr>
          <p:cNvPr id="3" name="Oval 2"/>
          <p:cNvSpPr/>
          <p:nvPr/>
        </p:nvSpPr>
        <p:spPr>
          <a:xfrm>
            <a:off x="793173" y="2551745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383175" y="4273947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675627" y="5111595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ovéPole 21"/>
          <p:cNvSpPr txBox="1"/>
          <p:nvPr/>
        </p:nvSpPr>
        <p:spPr>
          <a:xfrm>
            <a:off x="1125694" y="4168238"/>
            <a:ext cx="1201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chemeClr val="bg1"/>
                </a:solidFill>
                <a:latin typeface="+mj-lt"/>
              </a:rPr>
              <a:t>morbus</a:t>
            </a:r>
            <a:endParaRPr lang="cs-CZ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382829" y="334942"/>
            <a:ext cx="8534400" cy="758952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What is the correct adjective for the noun in the triangle?</a:t>
            </a:r>
          </a:p>
        </p:txBody>
      </p:sp>
    </p:spTree>
    <p:extLst>
      <p:ext uri="{BB962C8B-B14F-4D97-AF65-F5344CB8AC3E}">
        <p14:creationId xmlns:p14="http://schemas.microsoft.com/office/powerpoint/2010/main" val="225371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298582" y="2886645"/>
            <a:ext cx="2677340" cy="2077932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+mj-lt"/>
              </a:rPr>
              <a:t>palatum</a:t>
            </a:r>
            <a:endParaRPr lang="en-US" sz="2400" dirty="0">
              <a:latin typeface="+mj-lt"/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5912954" y="2955668"/>
            <a:ext cx="2773845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+mj-lt"/>
            </a:endParaRPr>
          </a:p>
        </p:txBody>
      </p:sp>
      <p:sp>
        <p:nvSpPr>
          <p:cNvPr id="6" name="Isosceles Triangle 5"/>
          <p:cNvSpPr/>
          <p:nvPr/>
        </p:nvSpPr>
        <p:spPr>
          <a:xfrm rot="10800000">
            <a:off x="3325086" y="2459449"/>
            <a:ext cx="2101273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00046" y="2416272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latin typeface="+mj-lt"/>
              </a:rPr>
              <a:t>durus</a:t>
            </a:r>
            <a:endParaRPr lang="en-US" sz="2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3058" y="4976123"/>
            <a:ext cx="107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latin typeface="+mj-lt"/>
              </a:rPr>
              <a:t>durum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0115" y="4976123"/>
            <a:ext cx="798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latin typeface="+mj-lt"/>
              </a:rPr>
              <a:t>dura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2629" y="2009329"/>
            <a:ext cx="1550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latin typeface="+mj-lt"/>
              </a:rPr>
              <a:t>anatomica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25157" y="2020876"/>
            <a:ext cx="1703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latin typeface="+mj-lt"/>
              </a:rPr>
              <a:t>anatomicus</a:t>
            </a:r>
            <a:endParaRPr lang="en-US" sz="2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99705" y="4352904"/>
            <a:ext cx="1826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latin typeface="+mj-lt"/>
              </a:rPr>
              <a:t>anatomicum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68600" y="2459381"/>
            <a:ext cx="186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pharyngeum</a:t>
            </a:r>
            <a:endParaRPr lang="en-US" sz="2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84823" y="4964578"/>
            <a:ext cx="1734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pharyngeus</a:t>
            </a:r>
            <a:endParaRPr lang="en-US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41920" y="4964577"/>
            <a:ext cx="1582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pharyngea</a:t>
            </a:r>
            <a:endParaRPr lang="en-US" sz="24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4656" y="2647105"/>
            <a:ext cx="1095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+mj-lt"/>
              </a:rPr>
              <a:t>ostium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Oval 2"/>
          <p:cNvSpPr/>
          <p:nvPr/>
        </p:nvSpPr>
        <p:spPr>
          <a:xfrm>
            <a:off x="1671887" y="4888733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383175" y="4273947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294452" y="2418139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468000" y="4273947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+mj-lt"/>
              </a:rPr>
              <a:t>tuberculum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51520" y="366221"/>
            <a:ext cx="8534400" cy="75895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C00000"/>
                </a:solidFill>
              </a:rPr>
              <a:t>What is the correct adjective for the noun in the triangle?</a:t>
            </a:r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90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Muscles of…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540" y="1600200"/>
            <a:ext cx="2072217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Musculi</a:t>
            </a:r>
            <a:r>
              <a:rPr lang="en-US" dirty="0"/>
              <a:t>	+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31008" y="1623488"/>
            <a:ext cx="559224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/>
              <a:t>antebrachium</a:t>
            </a:r>
            <a:endParaRPr lang="en-US" dirty="0"/>
          </a:p>
          <a:p>
            <a:pPr marL="457200" lvl="1" indent="0">
              <a:buNone/>
            </a:pPr>
            <a:r>
              <a:rPr lang="en-US" dirty="0" err="1"/>
              <a:t>digitus</a:t>
            </a:r>
            <a:r>
              <a:rPr lang="en-US" dirty="0"/>
              <a:t> </a:t>
            </a:r>
            <a:r>
              <a:rPr lang="en-US" dirty="0" err="1"/>
              <a:t>minimus</a:t>
            </a:r>
            <a:endParaRPr lang="en-US" dirty="0"/>
          </a:p>
          <a:p>
            <a:pPr marL="457200" lvl="1" indent="0">
              <a:buFont typeface="Arial"/>
              <a:buNone/>
            </a:pPr>
            <a:r>
              <a:rPr lang="en-US" dirty="0" err="1"/>
              <a:t>digiti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/>
              <a:t>brachium </a:t>
            </a:r>
            <a:r>
              <a:rPr lang="en-US" dirty="0" err="1"/>
              <a:t>dextrum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carpus sinister</a:t>
            </a:r>
          </a:p>
          <a:p>
            <a:pPr marL="457200" lvl="1" indent="0">
              <a:buFont typeface="Arial"/>
              <a:buNone/>
            </a:pPr>
            <a:r>
              <a:rPr lang="en-US" dirty="0" err="1"/>
              <a:t>membra</a:t>
            </a:r>
            <a:endParaRPr lang="en-US" dirty="0"/>
          </a:p>
          <a:p>
            <a:pPr marL="457200" lvl="1" indent="0">
              <a:buFont typeface="Arial"/>
              <a:buNone/>
            </a:pPr>
            <a:endParaRPr lang="en-US" dirty="0"/>
          </a:p>
          <a:p>
            <a:pPr marL="457200" lvl="1" indent="0">
              <a:buFont typeface="Arial"/>
              <a:buNone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73250" y="2423583"/>
            <a:ext cx="1100670" cy="1185334"/>
          </a:xfrm>
          <a:prstGeom prst="straightConnector1">
            <a:avLst/>
          </a:prstGeom>
          <a:ln>
            <a:solidFill>
              <a:srgbClr val="11628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873251" y="3925359"/>
            <a:ext cx="1100669" cy="1091144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873251" y="2973917"/>
            <a:ext cx="1100669" cy="63500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873252" y="3835400"/>
            <a:ext cx="1100670" cy="704853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957917" y="3460750"/>
            <a:ext cx="1016005" cy="148167"/>
          </a:xfrm>
          <a:prstGeom prst="straightConnector1">
            <a:avLst/>
          </a:prstGeom>
          <a:ln>
            <a:solidFill>
              <a:srgbClr val="11628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957919" y="3746501"/>
            <a:ext cx="1016001" cy="285748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159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322107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r>
              <a:rPr lang="sk-SK" sz="3600" dirty="0"/>
              <a:t>Find adjectives.</a:t>
            </a:r>
            <a:br>
              <a:rPr lang="sk-SK" sz="3600" dirty="0"/>
            </a:br>
            <a:r>
              <a:rPr lang="sk-SK" sz="3600" dirty="0"/>
              <a:t>Which adjective is dependent on which noun?</a:t>
            </a:r>
            <a:endParaRPr lang="en-GB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28273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k-SK" sz="2800" dirty="0" err="1">
                <a:latin typeface="+mj-lt"/>
              </a:rPr>
              <a:t>Tunica</a:t>
            </a:r>
            <a:r>
              <a:rPr lang="sk-SK" sz="2800" dirty="0">
                <a:latin typeface="+mj-lt"/>
              </a:rPr>
              <a:t> </a:t>
            </a:r>
            <a:r>
              <a:rPr lang="sk-SK" sz="2800" dirty="0" err="1">
                <a:latin typeface="+mj-lt"/>
              </a:rPr>
              <a:t>serosa</a:t>
            </a:r>
            <a:r>
              <a:rPr lang="sk-SK" sz="2800" dirty="0">
                <a:latin typeface="+mj-lt"/>
              </a:rPr>
              <a:t> </a:t>
            </a:r>
            <a:r>
              <a:rPr lang="sk-SK" sz="2800" dirty="0" err="1">
                <a:latin typeface="+mj-lt"/>
              </a:rPr>
              <a:t>vesicae</a:t>
            </a:r>
            <a:r>
              <a:rPr lang="sk-SK" sz="2800" dirty="0">
                <a:latin typeface="+mj-lt"/>
              </a:rPr>
              <a:t> </a:t>
            </a:r>
            <a:r>
              <a:rPr lang="sk-SK" sz="2800" dirty="0" err="1">
                <a:latin typeface="+mj-lt"/>
              </a:rPr>
              <a:t>felleae</a:t>
            </a:r>
            <a:endParaRPr lang="sk-SK" sz="2800" dirty="0">
              <a:latin typeface="+mj-lt"/>
            </a:endParaRPr>
          </a:p>
          <a:p>
            <a:pPr>
              <a:buNone/>
            </a:pPr>
            <a:endParaRPr lang="sk-SK" sz="2800" dirty="0">
              <a:latin typeface="+mj-lt"/>
            </a:endParaRPr>
          </a:p>
          <a:p>
            <a:pPr>
              <a:buNone/>
            </a:pPr>
            <a:r>
              <a:rPr lang="sk-SK" sz="2800" dirty="0" err="1">
                <a:latin typeface="+mj-lt"/>
              </a:rPr>
              <a:t>Plica</a:t>
            </a:r>
            <a:r>
              <a:rPr lang="sk-SK" sz="2800" dirty="0">
                <a:latin typeface="+mj-lt"/>
              </a:rPr>
              <a:t> </a:t>
            </a:r>
            <a:r>
              <a:rPr lang="sk-SK" sz="2800" dirty="0" err="1">
                <a:latin typeface="+mj-lt"/>
              </a:rPr>
              <a:t>venae</a:t>
            </a:r>
            <a:r>
              <a:rPr lang="sk-SK" sz="2800" dirty="0">
                <a:latin typeface="+mj-lt"/>
              </a:rPr>
              <a:t> </a:t>
            </a:r>
            <a:r>
              <a:rPr lang="sk-SK" sz="2800" dirty="0" err="1">
                <a:latin typeface="+mj-lt"/>
              </a:rPr>
              <a:t>cavae</a:t>
            </a:r>
            <a:r>
              <a:rPr lang="sk-SK" sz="2800" dirty="0">
                <a:latin typeface="+mj-lt"/>
              </a:rPr>
              <a:t> </a:t>
            </a:r>
            <a:r>
              <a:rPr lang="sk-SK" sz="2800" dirty="0" err="1">
                <a:latin typeface="+mj-lt"/>
              </a:rPr>
              <a:t>sinistrae</a:t>
            </a:r>
            <a:endParaRPr lang="sk-SK" sz="2800" dirty="0">
              <a:latin typeface="+mj-lt"/>
            </a:endParaRPr>
          </a:p>
          <a:p>
            <a:pPr>
              <a:buNone/>
            </a:pPr>
            <a:endParaRPr lang="sk-SK" sz="2800" dirty="0">
              <a:latin typeface="+mj-lt"/>
            </a:endParaRPr>
          </a:p>
          <a:p>
            <a:pPr>
              <a:buNone/>
            </a:pPr>
            <a:r>
              <a:rPr lang="sk-SK" sz="2800" dirty="0">
                <a:latin typeface="+mj-lt"/>
              </a:rPr>
              <a:t>Therapia chirurgica tonsillae</a:t>
            </a:r>
          </a:p>
          <a:p>
            <a:pPr>
              <a:buNone/>
            </a:pPr>
            <a:endParaRPr lang="sk-SK" sz="2800" dirty="0">
              <a:latin typeface="+mj-lt"/>
            </a:endParaRPr>
          </a:p>
          <a:p>
            <a:pPr>
              <a:buNone/>
            </a:pPr>
            <a:r>
              <a:rPr lang="sk-SK" sz="2800" dirty="0" err="1">
                <a:latin typeface="+mj-lt"/>
              </a:rPr>
              <a:t>Fractura</a:t>
            </a:r>
            <a:r>
              <a:rPr lang="sk-SK" sz="2800" dirty="0">
                <a:latin typeface="+mj-lt"/>
              </a:rPr>
              <a:t> </a:t>
            </a:r>
            <a:r>
              <a:rPr lang="sk-SK" sz="2800" dirty="0" err="1">
                <a:latin typeface="+mj-lt"/>
              </a:rPr>
              <a:t>fibulae</a:t>
            </a:r>
            <a:r>
              <a:rPr lang="sk-SK" sz="2800" dirty="0">
                <a:latin typeface="+mj-lt"/>
              </a:rPr>
              <a:t> </a:t>
            </a:r>
            <a:r>
              <a:rPr lang="sk-SK" sz="2800" dirty="0" err="1">
                <a:latin typeface="+mj-lt"/>
              </a:rPr>
              <a:t>complicata</a:t>
            </a:r>
            <a:endParaRPr lang="sk-SK" sz="2800" dirty="0">
              <a:latin typeface="+mj-lt"/>
            </a:endParaRPr>
          </a:p>
          <a:p>
            <a:pPr>
              <a:buNone/>
            </a:pPr>
            <a:endParaRPr lang="sk-SK" sz="2800" dirty="0">
              <a:latin typeface="+mj-lt"/>
            </a:endParaRPr>
          </a:p>
          <a:p>
            <a:pPr>
              <a:buNone/>
            </a:pPr>
            <a:r>
              <a:rPr lang="sk-SK" sz="2800" dirty="0" err="1">
                <a:latin typeface="+mj-lt"/>
              </a:rPr>
              <a:t>Colica</a:t>
            </a:r>
            <a:r>
              <a:rPr lang="sk-SK" sz="2800" dirty="0">
                <a:latin typeface="+mj-lt"/>
              </a:rPr>
              <a:t> </a:t>
            </a:r>
            <a:r>
              <a:rPr lang="sk-SK" sz="2800" dirty="0" err="1">
                <a:latin typeface="+mj-lt"/>
              </a:rPr>
              <a:t>periculosa</a:t>
            </a:r>
            <a:r>
              <a:rPr lang="sk-SK" sz="2800" dirty="0">
                <a:latin typeface="+mj-lt"/>
              </a:rPr>
              <a:t> </a:t>
            </a:r>
            <a:r>
              <a:rPr lang="sk-SK" sz="2800" dirty="0" err="1">
                <a:latin typeface="+mj-lt"/>
              </a:rPr>
              <a:t>complicata</a:t>
            </a:r>
            <a:endParaRPr lang="en-GB" sz="2800" dirty="0">
              <a:latin typeface="+mj-lt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1628100" y="1938684"/>
            <a:ext cx="1068124" cy="457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bdĺžnik 4"/>
          <p:cNvSpPr/>
          <p:nvPr/>
        </p:nvSpPr>
        <p:spPr>
          <a:xfrm>
            <a:off x="3886620" y="1938684"/>
            <a:ext cx="1131064" cy="457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bdĺžnik 5"/>
          <p:cNvSpPr/>
          <p:nvPr/>
        </p:nvSpPr>
        <p:spPr>
          <a:xfrm>
            <a:off x="2313900" y="2853084"/>
            <a:ext cx="838200" cy="457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bdĺžnik 6"/>
          <p:cNvSpPr/>
          <p:nvPr/>
        </p:nvSpPr>
        <p:spPr>
          <a:xfrm>
            <a:off x="3228300" y="2853084"/>
            <a:ext cx="1371600" cy="457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bdĺžnik 7"/>
          <p:cNvSpPr/>
          <p:nvPr/>
        </p:nvSpPr>
        <p:spPr>
          <a:xfrm>
            <a:off x="1953720" y="3819539"/>
            <a:ext cx="1637776" cy="457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bdĺžnik 8"/>
          <p:cNvSpPr/>
          <p:nvPr/>
        </p:nvSpPr>
        <p:spPr>
          <a:xfrm>
            <a:off x="3027600" y="4758084"/>
            <a:ext cx="1800900" cy="457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bdĺžnik 9"/>
          <p:cNvSpPr/>
          <p:nvPr/>
        </p:nvSpPr>
        <p:spPr>
          <a:xfrm>
            <a:off x="3214560" y="5672484"/>
            <a:ext cx="1676400" cy="457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bdĺžnik 10"/>
          <p:cNvSpPr/>
          <p:nvPr/>
        </p:nvSpPr>
        <p:spPr>
          <a:xfrm>
            <a:off x="1551900" y="5672484"/>
            <a:ext cx="1600200" cy="457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037167" y="2023348"/>
            <a:ext cx="81491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299396" y="2023348"/>
            <a:ext cx="81491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906442" y="2980081"/>
            <a:ext cx="81491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906442" y="2853084"/>
            <a:ext cx="15289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1567812" y="3894481"/>
            <a:ext cx="81491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1153583" y="4851214"/>
            <a:ext cx="204406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1335362" y="5793131"/>
            <a:ext cx="81491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1335362" y="5672484"/>
            <a:ext cx="210007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4705" y="247672"/>
            <a:ext cx="8534400" cy="758952"/>
          </a:xfrm>
        </p:spPr>
        <p:txBody>
          <a:bodyPr>
            <a:normAutofit/>
          </a:bodyPr>
          <a:lstStyle/>
          <a:p>
            <a:r>
              <a:rPr lang="sk-SK" dirty="0" err="1"/>
              <a:t>Ossa</a:t>
            </a:r>
            <a:r>
              <a:rPr lang="sk-SK" dirty="0"/>
              <a:t> </a:t>
            </a:r>
            <a:r>
              <a:rPr lang="sk-SK" dirty="0" err="1"/>
              <a:t>membri</a:t>
            </a:r>
            <a:r>
              <a:rPr lang="sk-SK" dirty="0"/>
              <a:t> </a:t>
            </a:r>
            <a:r>
              <a:rPr lang="sk-SK" dirty="0" err="1"/>
              <a:t>superioris</a:t>
            </a:r>
            <a:r>
              <a:rPr lang="sk-SK" dirty="0"/>
              <a:t> </a:t>
            </a:r>
            <a:r>
              <a:rPr lang="sk-SK" dirty="0" err="1"/>
              <a:t>et</a:t>
            </a:r>
            <a:r>
              <a:rPr lang="sk-SK" dirty="0"/>
              <a:t> </a:t>
            </a:r>
            <a:r>
              <a:rPr lang="sk-SK" dirty="0" err="1"/>
              <a:t>allia</a:t>
            </a:r>
            <a:r>
              <a:rPr lang="sk-SK" dirty="0"/>
              <a:t>:</a:t>
            </a:r>
            <a:endParaRPr lang="en-GB" dirty="0"/>
          </a:p>
        </p:txBody>
      </p:sp>
      <p:pic>
        <p:nvPicPr>
          <p:cNvPr id="4" name="Zástupný symbol obsahu 3" descr="Membrum superius ossa.jp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19505"/>
          <a:stretch/>
        </p:blipFill>
        <p:spPr>
          <a:xfrm>
            <a:off x="4661972" y="1844824"/>
            <a:ext cx="4233333" cy="3471069"/>
          </a:xfrm>
        </p:spPr>
      </p:pic>
      <p:sp>
        <p:nvSpPr>
          <p:cNvPr id="5" name="Obdĺžnik 4"/>
          <p:cNvSpPr/>
          <p:nvPr/>
        </p:nvSpPr>
        <p:spPr>
          <a:xfrm>
            <a:off x="4661971" y="4664224"/>
            <a:ext cx="1566333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bdĺžnik 5"/>
          <p:cNvSpPr/>
          <p:nvPr/>
        </p:nvSpPr>
        <p:spPr>
          <a:xfrm>
            <a:off x="4661972" y="2149624"/>
            <a:ext cx="723894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bdĺžnik 6"/>
          <p:cNvSpPr/>
          <p:nvPr/>
        </p:nvSpPr>
        <p:spPr>
          <a:xfrm>
            <a:off x="7295105" y="4588024"/>
            <a:ext cx="838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Rovná spojovacia šípka 8"/>
          <p:cNvCxnSpPr/>
          <p:nvPr/>
        </p:nvCxnSpPr>
        <p:spPr>
          <a:xfrm>
            <a:off x="8285705" y="1997224"/>
            <a:ext cx="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ovacia šípka 9"/>
          <p:cNvCxnSpPr/>
          <p:nvPr/>
        </p:nvCxnSpPr>
        <p:spPr>
          <a:xfrm>
            <a:off x="7676105" y="2454424"/>
            <a:ext cx="5334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ovacia šípka 12"/>
          <p:cNvCxnSpPr/>
          <p:nvPr/>
        </p:nvCxnSpPr>
        <p:spPr>
          <a:xfrm flipV="1">
            <a:off x="7980905" y="3978424"/>
            <a:ext cx="3048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ĺžnik 17"/>
          <p:cNvSpPr/>
          <p:nvPr/>
        </p:nvSpPr>
        <p:spPr>
          <a:xfrm>
            <a:off x="4780505" y="2149624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>
                <a:solidFill>
                  <a:schemeClr val="tx1"/>
                </a:solidFill>
              </a:rPr>
              <a:t>A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19" name="Obdĺžnik 18"/>
          <p:cNvSpPr/>
          <p:nvPr/>
        </p:nvSpPr>
        <p:spPr>
          <a:xfrm>
            <a:off x="8057105" y="1692424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>
                <a:solidFill>
                  <a:schemeClr val="tx1"/>
                </a:solidFill>
              </a:rPr>
              <a:t>C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0" name="Obdĺžnik 19"/>
          <p:cNvSpPr/>
          <p:nvPr/>
        </p:nvSpPr>
        <p:spPr>
          <a:xfrm>
            <a:off x="7371305" y="2149624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>
                <a:solidFill>
                  <a:schemeClr val="tx1"/>
                </a:solidFill>
              </a:rPr>
              <a:t>B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1" name="Obdĺžnik 20"/>
          <p:cNvSpPr/>
          <p:nvPr/>
        </p:nvSpPr>
        <p:spPr>
          <a:xfrm>
            <a:off x="7752305" y="4740424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>
                <a:solidFill>
                  <a:schemeClr val="tx1"/>
                </a:solidFill>
              </a:rPr>
              <a:t>D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2" name="Obdĺžnik 21"/>
          <p:cNvSpPr/>
          <p:nvPr/>
        </p:nvSpPr>
        <p:spPr>
          <a:xfrm>
            <a:off x="7066505" y="4740424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>
                <a:solidFill>
                  <a:schemeClr val="tx1"/>
                </a:solidFill>
              </a:rPr>
              <a:t>E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3" name="Obdĺžnik 22"/>
          <p:cNvSpPr/>
          <p:nvPr/>
        </p:nvSpPr>
        <p:spPr>
          <a:xfrm>
            <a:off x="5161505" y="4359424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>
                <a:solidFill>
                  <a:schemeClr val="tx1"/>
                </a:solidFill>
              </a:rPr>
              <a:t>I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4" name="Obdĺžnik 23"/>
          <p:cNvSpPr/>
          <p:nvPr/>
        </p:nvSpPr>
        <p:spPr>
          <a:xfrm>
            <a:off x="5009105" y="3749824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>
                <a:solidFill>
                  <a:schemeClr val="tx1"/>
                </a:solidFill>
              </a:rPr>
              <a:t>H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5" name="Obdĺžnik 24"/>
          <p:cNvSpPr/>
          <p:nvPr/>
        </p:nvSpPr>
        <p:spPr>
          <a:xfrm>
            <a:off x="4856705" y="3216424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>
                <a:solidFill>
                  <a:schemeClr val="tx1"/>
                </a:solidFill>
              </a:rPr>
              <a:t>G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6" name="Obdĺžnik 25"/>
          <p:cNvSpPr/>
          <p:nvPr/>
        </p:nvSpPr>
        <p:spPr>
          <a:xfrm>
            <a:off x="4780505" y="2683024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>
                <a:solidFill>
                  <a:schemeClr val="tx1"/>
                </a:solidFill>
              </a:rPr>
              <a:t>F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9" name="BlokTextu 27"/>
          <p:cNvSpPr txBox="1"/>
          <p:nvPr/>
        </p:nvSpPr>
        <p:spPr>
          <a:xfrm>
            <a:off x="81188" y="1508517"/>
            <a:ext cx="4847478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sk-SK" sz="2500" dirty="0" err="1">
                <a:latin typeface="+mj-lt"/>
              </a:rPr>
              <a:t>Right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shoulder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blade</a:t>
            </a:r>
            <a:endParaRPr lang="sk-SK" sz="2500" dirty="0">
              <a:latin typeface="+mj-lt"/>
            </a:endParaRPr>
          </a:p>
          <a:p>
            <a:pPr marL="514350" indent="-514350">
              <a:spcBef>
                <a:spcPts val="6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sk-SK" sz="2500" dirty="0" err="1">
                <a:latin typeface="+mj-lt"/>
              </a:rPr>
              <a:t>Complicated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fracture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of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the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left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collar</a:t>
            </a:r>
            <a:r>
              <a:rPr lang="sk-SK" sz="2500" dirty="0">
                <a:latin typeface="+mj-lt"/>
              </a:rPr>
              <a:t> bone</a:t>
            </a:r>
          </a:p>
          <a:p>
            <a:pPr marL="514350" indent="-514350">
              <a:spcBef>
                <a:spcPts val="6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sk-SK" sz="2500" dirty="0">
                <a:latin typeface="+mj-lt"/>
              </a:rPr>
              <a:t>The small head of humerus</a:t>
            </a:r>
          </a:p>
          <a:p>
            <a:pPr marL="514350" indent="-514350">
              <a:spcBef>
                <a:spcPts val="6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sk-SK" sz="2500" dirty="0" err="1">
                <a:latin typeface="+mj-lt"/>
              </a:rPr>
              <a:t>True</a:t>
            </a:r>
            <a:r>
              <a:rPr lang="sk-SK" sz="2500" dirty="0">
                <a:latin typeface="+mj-lt"/>
              </a:rPr>
              <a:t> and </a:t>
            </a:r>
            <a:r>
              <a:rPr lang="sk-SK" sz="2500" dirty="0" err="1">
                <a:latin typeface="+mj-lt"/>
              </a:rPr>
              <a:t>false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ribs</a:t>
            </a:r>
            <a:endParaRPr lang="sk-SK" sz="2500" dirty="0">
              <a:latin typeface="+mj-lt"/>
            </a:endParaRPr>
          </a:p>
          <a:p>
            <a:pPr marL="514350" indent="-514350">
              <a:spcBef>
                <a:spcPts val="6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sk-SK" sz="2500" dirty="0">
                <a:latin typeface="+mj-lt"/>
              </a:rPr>
              <a:t>The neck of Radius</a:t>
            </a:r>
          </a:p>
          <a:p>
            <a:pPr marL="514350" indent="-514350">
              <a:spcBef>
                <a:spcPts val="6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sk-SK" sz="2500" dirty="0">
                <a:latin typeface="+mj-lt"/>
              </a:rPr>
              <a:t>Fracture of Fingers</a:t>
            </a:r>
          </a:p>
          <a:p>
            <a:pPr marL="514350" indent="-514350">
              <a:spcBef>
                <a:spcPts val="6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sk-SK" sz="2500" dirty="0" err="1">
                <a:latin typeface="+mj-lt"/>
              </a:rPr>
              <a:t>Open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fracture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of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the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right</a:t>
            </a:r>
            <a:r>
              <a:rPr lang="sk-SK" sz="2500" dirty="0">
                <a:latin typeface="+mj-lt"/>
              </a:rPr>
              <a:t> </a:t>
            </a:r>
            <a:r>
              <a:rPr lang="sk-SK" sz="2500" dirty="0" err="1">
                <a:latin typeface="+mj-lt"/>
              </a:rPr>
              <a:t>ulna</a:t>
            </a:r>
            <a:r>
              <a:rPr lang="sk-SK" sz="2500" dirty="0">
                <a:latin typeface="+mj-lt"/>
              </a:rPr>
              <a:t> and </a:t>
            </a:r>
            <a:r>
              <a:rPr lang="sk-SK" sz="2500" dirty="0" err="1">
                <a:latin typeface="+mj-lt"/>
              </a:rPr>
              <a:t>radius</a:t>
            </a:r>
            <a:endParaRPr lang="sk-SK" sz="2500" dirty="0">
              <a:latin typeface="+mj-lt"/>
            </a:endParaRPr>
          </a:p>
          <a:p>
            <a:pPr marL="514350" indent="-514350">
              <a:spcBef>
                <a:spcPts val="6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sk-SK" sz="2500" dirty="0">
                <a:latin typeface="+mj-lt"/>
              </a:rPr>
              <a:t>Ligaments of wrist</a:t>
            </a:r>
          </a:p>
          <a:p>
            <a:pPr marL="514350" indent="-514350">
              <a:spcBef>
                <a:spcPts val="6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sk-SK" sz="2500" dirty="0">
                <a:latin typeface="+mj-lt"/>
              </a:rPr>
              <a:t>Muscles of metacarpus</a:t>
            </a:r>
          </a:p>
        </p:txBody>
      </p:sp>
    </p:spTree>
    <p:extLst>
      <p:ext uri="{BB962C8B-B14F-4D97-AF65-F5344CB8AC3E}">
        <p14:creationId xmlns:p14="http://schemas.microsoft.com/office/powerpoint/2010/main" val="3485979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137173" cy="114300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DB0013"/>
                </a:solidFill>
                <a:latin typeface="Cambria"/>
                <a:cs typeface="Cambria"/>
              </a:rPr>
              <a:t>2</a:t>
            </a:r>
          </a:p>
        </p:txBody>
      </p:sp>
      <p:pic>
        <p:nvPicPr>
          <p:cNvPr id="9" name="Picture 8" descr="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651" y="171740"/>
            <a:ext cx="5333527" cy="3706512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34708"/>
            <a:ext cx="8537978" cy="50723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Cambria"/>
                <a:cs typeface="Cambria"/>
              </a:rPr>
              <a:t>A 21-year-old man </a:t>
            </a:r>
          </a:p>
          <a:p>
            <a:pPr marL="0" indent="0">
              <a:buNone/>
            </a:pPr>
            <a:r>
              <a:rPr lang="en-US" sz="2400" dirty="0">
                <a:latin typeface="Cambria"/>
                <a:cs typeface="Cambria"/>
              </a:rPr>
              <a:t>presented after being </a:t>
            </a:r>
          </a:p>
          <a:p>
            <a:pPr marL="0" indent="0">
              <a:buNone/>
            </a:pPr>
            <a:r>
              <a:rPr lang="en-US" sz="2400" u="sng" dirty="0">
                <a:latin typeface="Cambria"/>
                <a:cs typeface="Cambria"/>
              </a:rPr>
              <a:t>struck with a gun on </a:t>
            </a:r>
          </a:p>
          <a:p>
            <a:pPr marL="0" indent="0">
              <a:buNone/>
            </a:pPr>
            <a:r>
              <a:rPr lang="en-US" sz="2400" u="sng" dirty="0">
                <a:latin typeface="Cambria"/>
                <a:cs typeface="Cambria"/>
              </a:rPr>
              <a:t>his right lower jaw</a:t>
            </a:r>
            <a:r>
              <a:rPr lang="en-US" sz="2400" dirty="0">
                <a:latin typeface="Cambria"/>
                <a:cs typeface="Cambria"/>
              </a:rPr>
              <a:t>. </a:t>
            </a:r>
          </a:p>
          <a:p>
            <a:pPr marL="0" indent="0">
              <a:buNone/>
            </a:pPr>
            <a:r>
              <a:rPr lang="en-US" sz="2400" dirty="0">
                <a:latin typeface="Cambria"/>
                <a:cs typeface="Cambria"/>
              </a:rPr>
              <a:t>Examination revealed </a:t>
            </a:r>
          </a:p>
          <a:p>
            <a:pPr marL="0" indent="0">
              <a:buNone/>
            </a:pPr>
            <a:r>
              <a:rPr lang="en-US" sz="2400" dirty="0">
                <a:latin typeface="Cambria"/>
                <a:cs typeface="Cambria"/>
              </a:rPr>
              <a:t>displacement of the </a:t>
            </a:r>
          </a:p>
          <a:p>
            <a:pPr marL="0" indent="0" algn="just">
              <a:buNone/>
            </a:pPr>
            <a:r>
              <a:rPr lang="en-US" sz="2400" dirty="0">
                <a:latin typeface="Cambria"/>
                <a:cs typeface="Cambria"/>
              </a:rPr>
              <a:t>left half of his mandible with malocclusion on biting (Panel A). Computed tomography showed a </a:t>
            </a:r>
            <a:r>
              <a:rPr lang="en-US" sz="2400" dirty="0">
                <a:solidFill>
                  <a:srgbClr val="DB0013"/>
                </a:solidFill>
                <a:latin typeface="Cambria"/>
                <a:cs typeface="Cambria"/>
              </a:rPr>
              <a:t>fracture of the left side of mandible and a fracture of the right mandibular body and angle </a:t>
            </a:r>
            <a:r>
              <a:rPr lang="en-US" sz="2400" dirty="0">
                <a:latin typeface="Cambria"/>
                <a:cs typeface="Cambria"/>
              </a:rPr>
              <a:t>(Panel B). Given the U shape of the mandible, it is common for contralateral fractures to result from major injury. Intravenous analgesics and antibiotics were given; the patient underwent open reduction with internal fixation of his fractures</a:t>
            </a:r>
            <a:r>
              <a:rPr lang="en-US" sz="2400" i="1" dirty="0">
                <a:solidFill>
                  <a:srgbClr val="DB0013"/>
                </a:solidFill>
                <a:latin typeface="Cambria"/>
                <a:cs typeface="Cambria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96797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Connect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adjectives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504014"/>
            <a:ext cx="4902958" cy="523735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dirty="0" err="1"/>
              <a:t>oculus</a:t>
            </a:r>
            <a:r>
              <a:rPr lang="cs-CZ" dirty="0"/>
              <a:t> + </a:t>
            </a:r>
            <a:r>
              <a:rPr lang="cs-CZ" dirty="0" err="1"/>
              <a:t>niger</a:t>
            </a:r>
            <a:r>
              <a:rPr lang="cs-CZ" dirty="0"/>
              <a:t>, </a:t>
            </a:r>
            <a:r>
              <a:rPr lang="cs-CZ" dirty="0" err="1"/>
              <a:t>gra</a:t>
            </a:r>
            <a:r>
              <a:rPr lang="cs-CZ" dirty="0"/>
              <a:t>, </a:t>
            </a:r>
            <a:r>
              <a:rPr lang="cs-CZ" dirty="0" err="1"/>
              <a:t>grum</a:t>
            </a:r>
            <a:endParaRPr lang="cs-CZ" dirty="0"/>
          </a:p>
          <a:p>
            <a:pPr>
              <a:spcBef>
                <a:spcPts val="1200"/>
              </a:spcBef>
            </a:pPr>
            <a:r>
              <a:rPr lang="cs-CZ" dirty="0" err="1"/>
              <a:t>chole</a:t>
            </a:r>
            <a:r>
              <a:rPr lang="cs-CZ" dirty="0"/>
              <a:t> + </a:t>
            </a:r>
            <a:r>
              <a:rPr lang="cs-CZ" dirty="0" err="1"/>
              <a:t>purus</a:t>
            </a:r>
            <a:r>
              <a:rPr lang="cs-CZ" dirty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/>
              <a:t>palatum + </a:t>
            </a:r>
            <a:r>
              <a:rPr lang="cs-CZ" dirty="0" err="1"/>
              <a:t>durus</a:t>
            </a:r>
            <a:r>
              <a:rPr lang="cs-CZ" dirty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 err="1"/>
              <a:t>tibia</a:t>
            </a:r>
            <a:r>
              <a:rPr lang="cs-CZ" dirty="0"/>
              <a:t> + </a:t>
            </a:r>
            <a:r>
              <a:rPr lang="cs-CZ" dirty="0" err="1"/>
              <a:t>dexter</a:t>
            </a:r>
            <a:r>
              <a:rPr lang="cs-CZ" dirty="0"/>
              <a:t>, tra, </a:t>
            </a:r>
            <a:r>
              <a:rPr lang="cs-CZ" dirty="0" err="1"/>
              <a:t>trum</a:t>
            </a:r>
            <a:endParaRPr lang="cs-CZ" dirty="0"/>
          </a:p>
          <a:p>
            <a:pPr>
              <a:spcBef>
                <a:spcPts val="1200"/>
              </a:spcBef>
            </a:pPr>
            <a:r>
              <a:rPr lang="cs-CZ" dirty="0" err="1"/>
              <a:t>methodus</a:t>
            </a:r>
            <a:r>
              <a:rPr lang="cs-CZ" dirty="0"/>
              <a:t> + </a:t>
            </a:r>
            <a:r>
              <a:rPr lang="cs-CZ" dirty="0" err="1"/>
              <a:t>novus</a:t>
            </a:r>
            <a:r>
              <a:rPr lang="cs-CZ" dirty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/>
              <a:t>diabetes + </a:t>
            </a:r>
            <a:r>
              <a:rPr lang="cs-CZ" dirty="0" err="1"/>
              <a:t>mellitus</a:t>
            </a:r>
            <a:r>
              <a:rPr lang="cs-CZ" dirty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 err="1"/>
              <a:t>therapia</a:t>
            </a:r>
            <a:r>
              <a:rPr lang="cs-CZ" dirty="0"/>
              <a:t> + </a:t>
            </a:r>
            <a:r>
              <a:rPr lang="cs-CZ" dirty="0" err="1"/>
              <a:t>chirurgicus</a:t>
            </a:r>
            <a:r>
              <a:rPr lang="cs-CZ" dirty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 err="1"/>
              <a:t>nephros</a:t>
            </a:r>
            <a:r>
              <a:rPr lang="cs-CZ" dirty="0"/>
              <a:t> + </a:t>
            </a:r>
            <a:r>
              <a:rPr lang="cs-CZ" dirty="0" err="1"/>
              <a:t>sinister</a:t>
            </a:r>
            <a:r>
              <a:rPr lang="cs-CZ" dirty="0"/>
              <a:t>, tra, </a:t>
            </a:r>
            <a:r>
              <a:rPr lang="cs-CZ" dirty="0" err="1"/>
              <a:t>trum</a:t>
            </a:r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64088" y="1495875"/>
            <a:ext cx="367240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cs-CZ" sz="2700" dirty="0" err="1"/>
              <a:t>oculus</a:t>
            </a:r>
            <a:r>
              <a:rPr lang="cs-CZ" sz="2700" dirty="0"/>
              <a:t> </a:t>
            </a:r>
            <a:r>
              <a:rPr lang="cs-CZ" sz="2700" dirty="0" err="1"/>
              <a:t>niger</a:t>
            </a:r>
            <a:endParaRPr lang="cs-CZ" sz="2700" dirty="0"/>
          </a:p>
          <a:p>
            <a:pPr>
              <a:spcBef>
                <a:spcPts val="1200"/>
              </a:spcBef>
            </a:pPr>
            <a:r>
              <a:rPr lang="cs-CZ" sz="2700" dirty="0" err="1"/>
              <a:t>chole</a:t>
            </a:r>
            <a:r>
              <a:rPr lang="cs-CZ" sz="2700" dirty="0"/>
              <a:t> </a:t>
            </a:r>
            <a:r>
              <a:rPr lang="cs-CZ" sz="2700" dirty="0" err="1"/>
              <a:t>pura</a:t>
            </a:r>
            <a:endParaRPr lang="cs-CZ" sz="2700" dirty="0"/>
          </a:p>
          <a:p>
            <a:pPr>
              <a:spcBef>
                <a:spcPts val="1200"/>
              </a:spcBef>
            </a:pPr>
            <a:r>
              <a:rPr lang="cs-CZ" sz="2700" dirty="0"/>
              <a:t>palatum </a:t>
            </a:r>
            <a:r>
              <a:rPr lang="cs-CZ" sz="2700" dirty="0" err="1"/>
              <a:t>durum</a:t>
            </a:r>
            <a:endParaRPr lang="cs-CZ" sz="2700" dirty="0"/>
          </a:p>
          <a:p>
            <a:pPr>
              <a:spcBef>
                <a:spcPts val="1200"/>
              </a:spcBef>
            </a:pPr>
            <a:r>
              <a:rPr lang="cs-CZ" sz="2700" dirty="0" err="1"/>
              <a:t>tibia</a:t>
            </a:r>
            <a:r>
              <a:rPr lang="cs-CZ" sz="2700" dirty="0"/>
              <a:t> </a:t>
            </a:r>
            <a:r>
              <a:rPr lang="cs-CZ" sz="2700" dirty="0" err="1"/>
              <a:t>dextra</a:t>
            </a:r>
            <a:endParaRPr lang="cs-CZ" sz="2700" dirty="0"/>
          </a:p>
          <a:p>
            <a:pPr>
              <a:spcBef>
                <a:spcPts val="1200"/>
              </a:spcBef>
            </a:pPr>
            <a:r>
              <a:rPr lang="cs-CZ" sz="2700" dirty="0" err="1"/>
              <a:t>methodus</a:t>
            </a:r>
            <a:r>
              <a:rPr lang="cs-CZ" sz="2700" dirty="0"/>
              <a:t> nova</a:t>
            </a:r>
          </a:p>
          <a:p>
            <a:pPr>
              <a:spcBef>
                <a:spcPts val="1200"/>
              </a:spcBef>
            </a:pPr>
            <a:r>
              <a:rPr lang="cs-CZ" sz="2700" dirty="0"/>
              <a:t>diabetes </a:t>
            </a:r>
            <a:r>
              <a:rPr lang="cs-CZ" sz="2700" dirty="0" err="1"/>
              <a:t>mellitus</a:t>
            </a:r>
            <a:endParaRPr lang="cs-CZ" sz="2700" dirty="0"/>
          </a:p>
          <a:p>
            <a:pPr>
              <a:spcBef>
                <a:spcPts val="1200"/>
              </a:spcBef>
            </a:pPr>
            <a:r>
              <a:rPr lang="cs-CZ" sz="2700" dirty="0" err="1"/>
              <a:t>therapia</a:t>
            </a:r>
            <a:r>
              <a:rPr lang="cs-CZ" sz="2700" dirty="0"/>
              <a:t> </a:t>
            </a:r>
            <a:r>
              <a:rPr lang="cs-CZ" sz="2700" dirty="0" err="1"/>
              <a:t>chirurgica</a:t>
            </a:r>
            <a:endParaRPr lang="cs-CZ" sz="2700" dirty="0"/>
          </a:p>
          <a:p>
            <a:pPr>
              <a:spcBef>
                <a:spcPts val="1200"/>
              </a:spcBef>
            </a:pPr>
            <a:r>
              <a:rPr lang="cs-CZ" sz="2700" dirty="0" err="1"/>
              <a:t>nephros</a:t>
            </a:r>
            <a:r>
              <a:rPr lang="cs-CZ" sz="2700" dirty="0"/>
              <a:t> </a:t>
            </a:r>
            <a:r>
              <a:rPr lang="cs-CZ" sz="2700" dirty="0" err="1"/>
              <a:t>sinister</a:t>
            </a:r>
            <a:endParaRPr lang="cs-CZ" sz="2700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4656837" y="1772816"/>
            <a:ext cx="707251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4656837" y="2348880"/>
            <a:ext cx="707251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4656837" y="2924944"/>
            <a:ext cx="707251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665218" y="3429000"/>
            <a:ext cx="698870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4681984" y="4077072"/>
            <a:ext cx="682104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4665218" y="4581128"/>
            <a:ext cx="698870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4867186" y="5157192"/>
            <a:ext cx="496902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4802332" y="5733256"/>
            <a:ext cx="561756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12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Connect</a:t>
            </a:r>
            <a:r>
              <a:rPr lang="cs-CZ" dirty="0"/>
              <a:t> </a:t>
            </a:r>
            <a:r>
              <a:rPr lang="cs-CZ" dirty="0" err="1"/>
              <a:t>given</a:t>
            </a:r>
            <a:r>
              <a:rPr lang="cs-CZ" dirty="0"/>
              <a:t> </a:t>
            </a:r>
            <a:r>
              <a:rPr lang="cs-CZ" dirty="0" err="1"/>
              <a:t>terms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prepositions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11256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sine + </a:t>
            </a:r>
            <a:r>
              <a:rPr lang="cs-CZ" dirty="0" err="1"/>
              <a:t>nephros</a:t>
            </a:r>
            <a:r>
              <a:rPr lang="cs-CZ" dirty="0"/>
              <a:t> </a:t>
            </a:r>
            <a:r>
              <a:rPr lang="cs-CZ" dirty="0" err="1"/>
              <a:t>sinister</a:t>
            </a:r>
            <a:endParaRPr lang="cs-CZ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sine</a:t>
            </a:r>
            <a:r>
              <a:rPr lang="cs-CZ" dirty="0"/>
              <a:t> </a:t>
            </a:r>
            <a:r>
              <a:rPr lang="cs-CZ" dirty="0" err="1"/>
              <a:t>nephr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cs-CZ" dirty="0"/>
              <a:t> </a:t>
            </a:r>
            <a:r>
              <a:rPr lang="cs-CZ" dirty="0" err="1"/>
              <a:t>sinistr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ad + </a:t>
            </a:r>
            <a:r>
              <a:rPr lang="cs-CZ" dirty="0" err="1"/>
              <a:t>chole</a:t>
            </a:r>
            <a:r>
              <a:rPr lang="cs-CZ" dirty="0"/>
              <a:t> </a:t>
            </a:r>
            <a:r>
              <a:rPr lang="cs-CZ" dirty="0" err="1"/>
              <a:t>pura</a:t>
            </a:r>
            <a:endParaRPr lang="cs-CZ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>
                <a:solidFill>
                  <a:srgbClr val="0070C0"/>
                </a:solidFill>
              </a:rPr>
              <a:t>ad</a:t>
            </a:r>
            <a:r>
              <a:rPr lang="cs-CZ" dirty="0"/>
              <a:t> </a:t>
            </a:r>
            <a:r>
              <a:rPr lang="cs-CZ" dirty="0" err="1"/>
              <a:t>chol</a:t>
            </a:r>
            <a:r>
              <a:rPr lang="cs-CZ" dirty="0" err="1">
                <a:solidFill>
                  <a:srgbClr val="0070C0"/>
                </a:solidFill>
              </a:rPr>
              <a:t>en</a:t>
            </a:r>
            <a:r>
              <a:rPr lang="cs-CZ" dirty="0"/>
              <a:t> </a:t>
            </a:r>
            <a:r>
              <a:rPr lang="cs-CZ" dirty="0" err="1"/>
              <a:t>pur</a:t>
            </a:r>
            <a:r>
              <a:rPr lang="cs-CZ" dirty="0" err="1">
                <a:solidFill>
                  <a:srgbClr val="0070C0"/>
                </a:solidFill>
              </a:rPr>
              <a:t>am</a:t>
            </a:r>
            <a:endParaRPr lang="cs-CZ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in + palatum </a:t>
            </a:r>
            <a:r>
              <a:rPr lang="cs-CZ" dirty="0" err="1"/>
              <a:t>durum</a:t>
            </a:r>
            <a:r>
              <a:rPr lang="cs-CZ" dirty="0"/>
              <a:t> (</a:t>
            </a:r>
            <a:r>
              <a:rPr lang="cs-CZ" dirty="0" err="1"/>
              <a:t>position</a:t>
            </a:r>
            <a:r>
              <a:rPr lang="cs-CZ" dirty="0"/>
              <a:t>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in</a:t>
            </a:r>
            <a:r>
              <a:rPr lang="cs-CZ" dirty="0"/>
              <a:t> </a:t>
            </a:r>
            <a:r>
              <a:rPr lang="cs-CZ" dirty="0" err="1"/>
              <a:t>palat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cs-CZ" dirty="0"/>
              <a:t> </a:t>
            </a:r>
            <a:r>
              <a:rPr lang="cs-CZ" dirty="0" err="1"/>
              <a:t>dur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err="1"/>
              <a:t>fractura</a:t>
            </a:r>
            <a:r>
              <a:rPr lang="cs-CZ" dirty="0"/>
              <a:t> + </a:t>
            </a:r>
            <a:r>
              <a:rPr lang="cs-CZ" dirty="0" err="1"/>
              <a:t>tibia</a:t>
            </a:r>
            <a:r>
              <a:rPr lang="cs-CZ" dirty="0"/>
              <a:t> </a:t>
            </a:r>
            <a:r>
              <a:rPr lang="cs-CZ" dirty="0" err="1"/>
              <a:t>dextra</a:t>
            </a:r>
            <a:endParaRPr lang="cs-CZ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 err="1">
                <a:solidFill>
                  <a:schemeClr val="accent1"/>
                </a:solidFill>
              </a:rPr>
              <a:t>fractura</a:t>
            </a:r>
            <a:r>
              <a:rPr lang="cs-CZ" dirty="0"/>
              <a:t> </a:t>
            </a:r>
            <a:r>
              <a:rPr lang="cs-CZ" dirty="0" err="1"/>
              <a:t>tibi</a:t>
            </a:r>
            <a:r>
              <a:rPr lang="cs-CZ" dirty="0" err="1">
                <a:solidFill>
                  <a:schemeClr val="accent1"/>
                </a:solidFill>
              </a:rPr>
              <a:t>ae</a:t>
            </a:r>
            <a:r>
              <a:rPr lang="cs-CZ" dirty="0"/>
              <a:t> </a:t>
            </a:r>
            <a:r>
              <a:rPr lang="cs-CZ" dirty="0" err="1"/>
              <a:t>dextr</a:t>
            </a:r>
            <a:r>
              <a:rPr lang="cs-CZ" dirty="0" err="1">
                <a:solidFill>
                  <a:schemeClr val="accent1"/>
                </a:solidFill>
              </a:rPr>
              <a:t>ae</a:t>
            </a:r>
            <a:r>
              <a:rPr lang="cs-CZ" dirty="0">
                <a:solidFill>
                  <a:schemeClr val="accent1"/>
                </a:solidFill>
              </a:rPr>
              <a:t> -&gt; </a:t>
            </a:r>
            <a:r>
              <a:rPr lang="cs-CZ" dirty="0" err="1">
                <a:solidFill>
                  <a:schemeClr val="accent1"/>
                </a:solidFill>
              </a:rPr>
              <a:t>fracture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of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/>
              <a:t>left</a:t>
            </a:r>
            <a:r>
              <a:rPr lang="cs-CZ" dirty="0"/>
              <a:t> </a:t>
            </a:r>
            <a:r>
              <a:rPr lang="cs-CZ" dirty="0" err="1"/>
              <a:t>shinbone</a:t>
            </a:r>
            <a:endParaRPr lang="cs-CZ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err="1"/>
              <a:t>cum</a:t>
            </a:r>
            <a:r>
              <a:rPr lang="cs-CZ" dirty="0"/>
              <a:t> + </a:t>
            </a:r>
            <a:r>
              <a:rPr lang="cs-CZ" dirty="0" err="1"/>
              <a:t>methodus</a:t>
            </a:r>
            <a:r>
              <a:rPr lang="cs-CZ" dirty="0"/>
              <a:t> nova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cum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cs-CZ" dirty="0"/>
              <a:t> nov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a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err="1"/>
              <a:t>propter</a:t>
            </a:r>
            <a:r>
              <a:rPr lang="cs-CZ" dirty="0"/>
              <a:t> + diabetes </a:t>
            </a:r>
            <a:r>
              <a:rPr lang="cs-CZ" dirty="0" err="1"/>
              <a:t>mellitus</a:t>
            </a:r>
            <a:endParaRPr lang="cs-CZ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 err="1">
                <a:solidFill>
                  <a:srgbClr val="0070C0"/>
                </a:solidFill>
              </a:rPr>
              <a:t>propter</a:t>
            </a:r>
            <a:r>
              <a:rPr lang="cs-CZ" dirty="0"/>
              <a:t> </a:t>
            </a:r>
            <a:r>
              <a:rPr lang="cs-CZ" dirty="0" err="1"/>
              <a:t>diabet</a:t>
            </a:r>
            <a:r>
              <a:rPr lang="cs-CZ" dirty="0" err="1">
                <a:solidFill>
                  <a:srgbClr val="0070C0"/>
                </a:solidFill>
              </a:rPr>
              <a:t>am</a:t>
            </a:r>
            <a:r>
              <a:rPr lang="cs-CZ" dirty="0"/>
              <a:t> </a:t>
            </a:r>
            <a:r>
              <a:rPr lang="cs-CZ" dirty="0" err="1"/>
              <a:t>mellit</a:t>
            </a:r>
            <a:r>
              <a:rPr lang="cs-CZ" dirty="0" err="1">
                <a:solidFill>
                  <a:srgbClr val="0070C0"/>
                </a:solidFill>
              </a:rPr>
              <a:t>um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31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Translate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Latin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03920" cy="525658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cs-CZ" dirty="0"/>
              <a:t>big </a:t>
            </a:r>
            <a:r>
              <a:rPr lang="cs-CZ" dirty="0" err="1"/>
              <a:t>muscle</a:t>
            </a:r>
            <a:endParaRPr lang="cs-CZ" dirty="0"/>
          </a:p>
          <a:p>
            <a:pPr lvl="1"/>
            <a:r>
              <a:rPr lang="cs-CZ" dirty="0" err="1"/>
              <a:t>musculus</a:t>
            </a:r>
            <a:r>
              <a:rPr lang="cs-CZ" dirty="0"/>
              <a:t> </a:t>
            </a:r>
            <a:r>
              <a:rPr lang="cs-CZ" dirty="0" err="1"/>
              <a:t>magnus</a:t>
            </a:r>
            <a:endParaRPr lang="cs-CZ" dirty="0"/>
          </a:p>
          <a:p>
            <a:r>
              <a:rPr lang="cs-CZ" dirty="0" err="1"/>
              <a:t>muscle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back</a:t>
            </a:r>
            <a:endParaRPr lang="cs-CZ" dirty="0"/>
          </a:p>
          <a:p>
            <a:pPr lvl="1"/>
            <a:r>
              <a:rPr lang="cs-CZ" dirty="0" err="1"/>
              <a:t>musculus</a:t>
            </a:r>
            <a:r>
              <a:rPr lang="cs-CZ" dirty="0"/>
              <a:t> </a:t>
            </a:r>
            <a:r>
              <a:rPr lang="cs-CZ" dirty="0" err="1"/>
              <a:t>dors</a:t>
            </a:r>
            <a:r>
              <a:rPr lang="cs-CZ" dirty="0" err="1">
                <a:solidFill>
                  <a:srgbClr val="00B050"/>
                </a:solidFill>
              </a:rPr>
              <a:t>i</a:t>
            </a:r>
            <a:r>
              <a:rPr lang="cs-CZ" dirty="0">
                <a:solidFill>
                  <a:srgbClr val="00B050"/>
                </a:solidFill>
              </a:rPr>
              <a:t> – </a:t>
            </a:r>
            <a:r>
              <a:rPr lang="cs-CZ" dirty="0" err="1">
                <a:solidFill>
                  <a:srgbClr val="00B050"/>
                </a:solidFill>
              </a:rPr>
              <a:t>state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dependency</a:t>
            </a:r>
            <a:r>
              <a:rPr lang="cs-CZ" dirty="0">
                <a:solidFill>
                  <a:srgbClr val="00B050"/>
                </a:solidFill>
              </a:rPr>
              <a:t> -&gt; genitive case</a:t>
            </a:r>
          </a:p>
          <a:p>
            <a:r>
              <a:rPr lang="cs-CZ" dirty="0"/>
              <a:t>big </a:t>
            </a:r>
            <a:r>
              <a:rPr lang="cs-CZ" dirty="0" err="1"/>
              <a:t>muscle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back</a:t>
            </a:r>
            <a:endParaRPr lang="cs-CZ" dirty="0"/>
          </a:p>
          <a:p>
            <a:pPr lvl="1"/>
            <a:r>
              <a:rPr lang="cs-CZ" dirty="0" err="1"/>
              <a:t>musculus</a:t>
            </a:r>
            <a:r>
              <a:rPr lang="cs-CZ" dirty="0"/>
              <a:t> </a:t>
            </a:r>
            <a:r>
              <a:rPr lang="cs-CZ" dirty="0" err="1"/>
              <a:t>magnus</a:t>
            </a:r>
            <a:r>
              <a:rPr lang="cs-CZ" dirty="0"/>
              <a:t> </a:t>
            </a:r>
            <a:r>
              <a:rPr lang="cs-CZ" dirty="0" err="1"/>
              <a:t>dors</a:t>
            </a:r>
            <a:r>
              <a:rPr lang="cs-CZ" dirty="0" err="1">
                <a:solidFill>
                  <a:srgbClr val="00B050"/>
                </a:solidFill>
              </a:rPr>
              <a:t>i</a:t>
            </a:r>
            <a:r>
              <a:rPr lang="cs-CZ" dirty="0">
                <a:solidFill>
                  <a:srgbClr val="00B050"/>
                </a:solidFill>
              </a:rPr>
              <a:t> – </a:t>
            </a:r>
            <a:r>
              <a:rPr lang="cs-CZ" dirty="0" err="1">
                <a:solidFill>
                  <a:srgbClr val="00B050"/>
                </a:solidFill>
              </a:rPr>
              <a:t>state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dependency</a:t>
            </a:r>
            <a:r>
              <a:rPr lang="cs-CZ" dirty="0">
                <a:solidFill>
                  <a:srgbClr val="00B050"/>
                </a:solidFill>
              </a:rPr>
              <a:t> -&gt; genitive case</a:t>
            </a:r>
          </a:p>
          <a:p>
            <a:r>
              <a:rPr lang="cs-CZ" dirty="0"/>
              <a:t>big </a:t>
            </a:r>
            <a:r>
              <a:rPr lang="cs-CZ" dirty="0" err="1"/>
              <a:t>muscles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back</a:t>
            </a:r>
            <a:endParaRPr lang="cs-CZ" dirty="0"/>
          </a:p>
          <a:p>
            <a:pPr lvl="1"/>
            <a:r>
              <a:rPr lang="cs-CZ" dirty="0" err="1"/>
              <a:t>muscul</a:t>
            </a:r>
            <a:r>
              <a:rPr lang="cs-CZ" dirty="0" err="1">
                <a:solidFill>
                  <a:schemeClr val="accent6"/>
                </a:solidFill>
              </a:rPr>
              <a:t>i</a:t>
            </a:r>
            <a:r>
              <a:rPr lang="cs-CZ" dirty="0"/>
              <a:t> </a:t>
            </a:r>
            <a:r>
              <a:rPr lang="cs-CZ" dirty="0" err="1"/>
              <a:t>magn</a:t>
            </a:r>
            <a:r>
              <a:rPr lang="cs-CZ" dirty="0" err="1">
                <a:solidFill>
                  <a:schemeClr val="accent6"/>
                </a:solidFill>
              </a:rPr>
              <a:t>i</a:t>
            </a:r>
            <a:r>
              <a:rPr lang="cs-CZ" dirty="0"/>
              <a:t> </a:t>
            </a:r>
            <a:r>
              <a:rPr lang="cs-CZ" dirty="0" err="1"/>
              <a:t>dors</a:t>
            </a:r>
            <a:r>
              <a:rPr lang="cs-CZ" dirty="0" err="1">
                <a:solidFill>
                  <a:srgbClr val="00B050"/>
                </a:solidFill>
              </a:rPr>
              <a:t>i</a:t>
            </a:r>
            <a:r>
              <a:rPr lang="cs-CZ" dirty="0">
                <a:solidFill>
                  <a:srgbClr val="00B050"/>
                </a:solidFill>
              </a:rPr>
              <a:t> – </a:t>
            </a:r>
            <a:r>
              <a:rPr lang="cs-CZ" dirty="0" err="1">
                <a:solidFill>
                  <a:srgbClr val="00B050"/>
                </a:solidFill>
              </a:rPr>
              <a:t>state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dependency</a:t>
            </a:r>
            <a:r>
              <a:rPr lang="cs-CZ" dirty="0">
                <a:solidFill>
                  <a:srgbClr val="00B050"/>
                </a:solidFill>
              </a:rPr>
              <a:t> -&gt; genitive case</a:t>
            </a:r>
          </a:p>
          <a:p>
            <a:pPr marL="274320" lvl="1" indent="0">
              <a:buNone/>
            </a:pPr>
            <a:r>
              <a:rPr lang="cs-CZ" dirty="0">
                <a:solidFill>
                  <a:schemeClr val="accent6"/>
                </a:solidFill>
              </a:rPr>
              <a:t>	-&gt; </a:t>
            </a:r>
            <a:r>
              <a:rPr lang="cs-CZ" dirty="0" err="1">
                <a:solidFill>
                  <a:schemeClr val="accent6"/>
                </a:solidFill>
              </a:rPr>
              <a:t>noun</a:t>
            </a:r>
            <a:r>
              <a:rPr lang="cs-CZ" dirty="0">
                <a:solidFill>
                  <a:schemeClr val="accent6"/>
                </a:solidFill>
              </a:rPr>
              <a:t> and </a:t>
            </a:r>
            <a:r>
              <a:rPr lang="cs-CZ" dirty="0" err="1">
                <a:solidFill>
                  <a:schemeClr val="accent6"/>
                </a:solidFill>
              </a:rPr>
              <a:t>adjective</a:t>
            </a:r>
            <a:r>
              <a:rPr lang="cs-CZ" dirty="0">
                <a:solidFill>
                  <a:schemeClr val="accent6"/>
                </a:solidFill>
              </a:rPr>
              <a:t> in </a:t>
            </a:r>
            <a:r>
              <a:rPr lang="cs-CZ" dirty="0" err="1">
                <a:solidFill>
                  <a:schemeClr val="accent6"/>
                </a:solidFill>
              </a:rPr>
              <a:t>plural</a:t>
            </a:r>
            <a:endParaRPr lang="cs-CZ" dirty="0">
              <a:solidFill>
                <a:schemeClr val="accent6"/>
              </a:solidFill>
            </a:endParaRPr>
          </a:p>
          <a:p>
            <a:r>
              <a:rPr lang="cs-CZ" dirty="0" err="1"/>
              <a:t>muscle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finger</a:t>
            </a:r>
            <a:endParaRPr lang="cs-CZ" dirty="0"/>
          </a:p>
          <a:p>
            <a:pPr lvl="1"/>
            <a:r>
              <a:rPr lang="cs-CZ" dirty="0" err="1"/>
              <a:t>musculus</a:t>
            </a:r>
            <a:r>
              <a:rPr lang="cs-CZ" dirty="0"/>
              <a:t> </a:t>
            </a:r>
            <a:r>
              <a:rPr lang="cs-CZ" dirty="0" err="1"/>
              <a:t>digit</a:t>
            </a:r>
            <a:r>
              <a:rPr lang="cs-CZ" dirty="0" err="1">
                <a:solidFill>
                  <a:srgbClr val="00B050"/>
                </a:solidFill>
              </a:rPr>
              <a:t>i</a:t>
            </a:r>
            <a:r>
              <a:rPr lang="cs-CZ" dirty="0">
                <a:solidFill>
                  <a:srgbClr val="00B050"/>
                </a:solidFill>
              </a:rPr>
              <a:t> – </a:t>
            </a:r>
            <a:r>
              <a:rPr lang="cs-CZ" dirty="0" err="1">
                <a:solidFill>
                  <a:srgbClr val="00B050"/>
                </a:solidFill>
              </a:rPr>
              <a:t>state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dependency</a:t>
            </a:r>
            <a:r>
              <a:rPr lang="cs-CZ" dirty="0">
                <a:solidFill>
                  <a:srgbClr val="00B050"/>
                </a:solidFill>
              </a:rPr>
              <a:t> -&gt; genitive case</a:t>
            </a:r>
          </a:p>
          <a:p>
            <a:r>
              <a:rPr lang="cs-CZ" dirty="0" err="1"/>
              <a:t>muscles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fingers</a:t>
            </a:r>
            <a:endParaRPr lang="cs-CZ" dirty="0"/>
          </a:p>
          <a:p>
            <a:pPr lvl="1"/>
            <a:r>
              <a:rPr lang="cs-CZ" dirty="0" err="1"/>
              <a:t>musculi</a:t>
            </a:r>
            <a:r>
              <a:rPr lang="cs-CZ" dirty="0"/>
              <a:t> </a:t>
            </a:r>
            <a:r>
              <a:rPr lang="cs-CZ" dirty="0" err="1"/>
              <a:t>digit</a:t>
            </a:r>
            <a:r>
              <a:rPr lang="cs-CZ" dirty="0" err="1">
                <a:solidFill>
                  <a:srgbClr val="00B050"/>
                </a:solidFill>
              </a:rPr>
              <a:t>orum</a:t>
            </a:r>
            <a:r>
              <a:rPr lang="cs-CZ" dirty="0">
                <a:solidFill>
                  <a:srgbClr val="00B050"/>
                </a:solidFill>
              </a:rPr>
              <a:t> – </a:t>
            </a:r>
            <a:r>
              <a:rPr lang="cs-CZ" dirty="0" err="1">
                <a:solidFill>
                  <a:srgbClr val="00B050"/>
                </a:solidFill>
              </a:rPr>
              <a:t>state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dependency</a:t>
            </a:r>
            <a:r>
              <a:rPr lang="cs-CZ" dirty="0">
                <a:solidFill>
                  <a:srgbClr val="00B050"/>
                </a:solidFill>
              </a:rPr>
              <a:t> -&gt; </a:t>
            </a:r>
            <a:r>
              <a:rPr lang="cs-CZ" dirty="0" err="1">
                <a:solidFill>
                  <a:srgbClr val="00B050"/>
                </a:solidFill>
              </a:rPr>
              <a:t>plural</a:t>
            </a:r>
            <a:r>
              <a:rPr lang="cs-CZ" dirty="0">
                <a:solidFill>
                  <a:srgbClr val="00B050"/>
                </a:solidFill>
              </a:rPr>
              <a:t> genitive case</a:t>
            </a:r>
          </a:p>
        </p:txBody>
      </p:sp>
    </p:spTree>
    <p:extLst>
      <p:ext uri="{BB962C8B-B14F-4D97-AF65-F5344CB8AC3E}">
        <p14:creationId xmlns:p14="http://schemas.microsoft.com/office/powerpoint/2010/main" val="335352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>
                <a:solidFill>
                  <a:schemeClr val="accent3">
                    <a:lumMod val="75000"/>
                  </a:schemeClr>
                </a:solidFill>
              </a:rPr>
              <a:t>Decide</a:t>
            </a:r>
            <a:r>
              <a:rPr lang="sk-SK" dirty="0">
                <a:solidFill>
                  <a:schemeClr val="accent3">
                    <a:lumMod val="75000"/>
                  </a:schemeClr>
                </a:solidFill>
              </a:rPr>
              <a:t> on </a:t>
            </a:r>
            <a:r>
              <a:rPr lang="sk-SK" dirty="0" err="1">
                <a:solidFill>
                  <a:schemeClr val="accent3">
                    <a:lumMod val="75000"/>
                  </a:schemeClr>
                </a:solidFill>
              </a:rPr>
              <a:t>declension</a:t>
            </a:r>
            <a:r>
              <a:rPr lang="sk-SK" dirty="0">
                <a:solidFill>
                  <a:schemeClr val="accent3">
                    <a:lumMod val="75000"/>
                  </a:schemeClr>
                </a:solidFill>
              </a:rPr>
              <a:t> and </a:t>
            </a:r>
            <a:r>
              <a:rPr lang="sk-SK" dirty="0" err="1">
                <a:solidFill>
                  <a:schemeClr val="accent3">
                    <a:lumMod val="75000"/>
                  </a:schemeClr>
                </a:solidFill>
              </a:rPr>
              <a:t>paradigm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 numCol="2">
            <a:noAutofit/>
          </a:bodyPr>
          <a:lstStyle/>
          <a:p>
            <a:r>
              <a:rPr lang="sk-SK" sz="2800" dirty="0" err="1">
                <a:latin typeface="Cambria"/>
                <a:cs typeface="Cambria"/>
              </a:rPr>
              <a:t>Chole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Medulla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Nephros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Ascites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Methodus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Tarsus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>
                <a:latin typeface="Cambria"/>
                <a:cs typeface="Cambria"/>
              </a:rPr>
              <a:t>Diabetes</a:t>
            </a:r>
          </a:p>
          <a:p>
            <a:r>
              <a:rPr lang="sk-SK" sz="2800" dirty="0">
                <a:latin typeface="Cambria"/>
                <a:cs typeface="Cambria"/>
              </a:rPr>
              <a:t>Collum</a:t>
            </a:r>
          </a:p>
          <a:p>
            <a:r>
              <a:rPr lang="sk-SK" sz="2800" dirty="0">
                <a:latin typeface="Cambria"/>
                <a:cs typeface="Cambria"/>
              </a:rPr>
              <a:t>Colon</a:t>
            </a:r>
          </a:p>
          <a:p>
            <a:r>
              <a:rPr lang="sk-SK" sz="2800" dirty="0" err="1">
                <a:latin typeface="Cambria"/>
                <a:cs typeface="Cambria"/>
              </a:rPr>
              <a:t>Palatum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Oculus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Therapia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>
                <a:latin typeface="Cambria"/>
                <a:cs typeface="Cambria"/>
              </a:rPr>
              <a:t>Diameter</a:t>
            </a:r>
          </a:p>
          <a:p>
            <a:r>
              <a:rPr lang="sk-SK" sz="2800" dirty="0" err="1">
                <a:latin typeface="Cambria"/>
                <a:cs typeface="Cambria"/>
              </a:rPr>
              <a:t>Cancer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Puer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Tibia</a:t>
            </a:r>
            <a:endParaRPr lang="sk-SK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13675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>
                <a:solidFill>
                  <a:srgbClr val="1782BF"/>
                </a:solidFill>
              </a:rPr>
              <a:t>Decide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what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is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correct</a:t>
            </a:r>
            <a:endParaRPr lang="en-GB" dirty="0">
              <a:solidFill>
                <a:srgbClr val="1782BF"/>
              </a:solidFill>
            </a:endParaRPr>
          </a:p>
        </p:txBody>
      </p:sp>
      <p:sp>
        <p:nvSpPr>
          <p:cNvPr id="12" name="Zástupný symbol obsahu 11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64137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sk-SK" dirty="0" err="1">
                <a:solidFill>
                  <a:srgbClr val="1782BF"/>
                </a:solidFill>
              </a:rPr>
              <a:t>The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cause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of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deadly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anaemia</a:t>
            </a:r>
            <a:endParaRPr lang="sk-SK" dirty="0">
              <a:solidFill>
                <a:srgbClr val="1782BF"/>
              </a:solidFill>
            </a:endParaRPr>
          </a:p>
          <a:p>
            <a:pPr>
              <a:buNone/>
            </a:pPr>
            <a:r>
              <a:rPr lang="sk-SK" sz="2800" dirty="0"/>
              <a:t>A </a:t>
            </a:r>
            <a:r>
              <a:rPr lang="sk-SK" sz="2800" dirty="0" err="1"/>
              <a:t>causa</a:t>
            </a:r>
            <a:r>
              <a:rPr lang="sk-SK" sz="2800" dirty="0"/>
              <a:t> </a:t>
            </a:r>
            <a:r>
              <a:rPr lang="sk-SK" sz="2800" dirty="0" err="1"/>
              <a:t>anaemia</a:t>
            </a:r>
            <a:r>
              <a:rPr lang="sk-SK" sz="2800" dirty="0"/>
              <a:t> </a:t>
            </a:r>
            <a:r>
              <a:rPr lang="sk-SK" sz="2800" dirty="0" err="1"/>
              <a:t>perniciosa</a:t>
            </a:r>
            <a:r>
              <a:rPr lang="sk-SK" sz="2800" dirty="0"/>
              <a:t>       B </a:t>
            </a:r>
            <a:r>
              <a:rPr lang="sk-SK" sz="2800" dirty="0" err="1"/>
              <a:t>causa</a:t>
            </a:r>
            <a:r>
              <a:rPr lang="sk-SK" sz="2800" dirty="0"/>
              <a:t> </a:t>
            </a:r>
            <a:r>
              <a:rPr lang="sk-SK" sz="2800" dirty="0" err="1"/>
              <a:t>anaemiae</a:t>
            </a:r>
            <a:r>
              <a:rPr lang="sk-SK" sz="2800" dirty="0"/>
              <a:t> </a:t>
            </a:r>
            <a:r>
              <a:rPr lang="sk-SK" sz="2800" dirty="0" err="1"/>
              <a:t>perniciosae</a:t>
            </a:r>
            <a:endParaRPr lang="sk-SK" sz="2800" dirty="0"/>
          </a:p>
          <a:p>
            <a:pPr algn="ctr">
              <a:buNone/>
            </a:pPr>
            <a:r>
              <a:rPr lang="sk-SK" dirty="0" err="1">
                <a:solidFill>
                  <a:srgbClr val="1782BF"/>
                </a:solidFill>
              </a:rPr>
              <a:t>Insufficiency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of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the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valve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of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the</a:t>
            </a:r>
            <a:r>
              <a:rPr lang="sk-SK" dirty="0">
                <a:solidFill>
                  <a:srgbClr val="1782BF"/>
                </a:solidFill>
              </a:rPr>
              <a:t> aorta</a:t>
            </a:r>
          </a:p>
          <a:p>
            <a:pPr>
              <a:buNone/>
            </a:pPr>
            <a:r>
              <a:rPr lang="sk-SK" sz="2600" dirty="0">
                <a:solidFill>
                  <a:srgbClr val="000000"/>
                </a:solidFill>
              </a:rPr>
              <a:t>A </a:t>
            </a:r>
            <a:r>
              <a:rPr lang="sk-SK" sz="2600" dirty="0" err="1">
                <a:solidFill>
                  <a:srgbClr val="000000"/>
                </a:solidFill>
              </a:rPr>
              <a:t>insufficientia</a:t>
            </a:r>
            <a:r>
              <a:rPr lang="sk-SK" sz="2600" dirty="0">
                <a:solidFill>
                  <a:srgbClr val="000000"/>
                </a:solidFill>
              </a:rPr>
              <a:t> </a:t>
            </a:r>
            <a:r>
              <a:rPr lang="sk-SK" sz="2600" dirty="0" err="1">
                <a:solidFill>
                  <a:srgbClr val="000000"/>
                </a:solidFill>
              </a:rPr>
              <a:t>valvulae</a:t>
            </a:r>
            <a:r>
              <a:rPr lang="sk-SK" sz="2600" dirty="0">
                <a:solidFill>
                  <a:srgbClr val="000000"/>
                </a:solidFill>
              </a:rPr>
              <a:t> </a:t>
            </a:r>
            <a:r>
              <a:rPr lang="sk-SK" sz="2600" dirty="0" err="1">
                <a:solidFill>
                  <a:srgbClr val="000000"/>
                </a:solidFill>
              </a:rPr>
              <a:t>aortae</a:t>
            </a:r>
            <a:r>
              <a:rPr lang="sk-SK" sz="2600" dirty="0">
                <a:solidFill>
                  <a:srgbClr val="000000"/>
                </a:solidFill>
              </a:rPr>
              <a:t>	B </a:t>
            </a:r>
            <a:r>
              <a:rPr lang="sk-SK" sz="2600" dirty="0" err="1">
                <a:solidFill>
                  <a:srgbClr val="000000"/>
                </a:solidFill>
              </a:rPr>
              <a:t>insufficientia</a:t>
            </a:r>
            <a:r>
              <a:rPr lang="sk-SK" sz="2600" dirty="0">
                <a:solidFill>
                  <a:srgbClr val="000000"/>
                </a:solidFill>
              </a:rPr>
              <a:t> </a:t>
            </a:r>
            <a:r>
              <a:rPr lang="sk-SK" sz="2600" dirty="0" err="1">
                <a:solidFill>
                  <a:srgbClr val="000000"/>
                </a:solidFill>
              </a:rPr>
              <a:t>aortae</a:t>
            </a:r>
            <a:r>
              <a:rPr lang="sk-SK" sz="2600" dirty="0">
                <a:solidFill>
                  <a:srgbClr val="000000"/>
                </a:solidFill>
              </a:rPr>
              <a:t> </a:t>
            </a:r>
            <a:r>
              <a:rPr lang="sk-SK" sz="2600" dirty="0" err="1">
                <a:solidFill>
                  <a:srgbClr val="000000"/>
                </a:solidFill>
              </a:rPr>
              <a:t>valvulae</a:t>
            </a:r>
            <a:endParaRPr lang="sk-SK" sz="2600" dirty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sk-SK" dirty="0" err="1">
                <a:solidFill>
                  <a:srgbClr val="1782BF"/>
                </a:solidFill>
              </a:rPr>
              <a:t>Because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of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acute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dyspnoea</a:t>
            </a:r>
            <a:endParaRPr lang="sk-SK" dirty="0">
              <a:solidFill>
                <a:srgbClr val="1782BF"/>
              </a:solidFill>
            </a:endParaRPr>
          </a:p>
          <a:p>
            <a:pPr>
              <a:buNone/>
            </a:pPr>
            <a:r>
              <a:rPr lang="sk-SK" sz="2800" dirty="0">
                <a:solidFill>
                  <a:srgbClr val="000000"/>
                </a:solidFill>
              </a:rPr>
              <a:t>A </a:t>
            </a:r>
            <a:r>
              <a:rPr lang="sk-SK" sz="2800" dirty="0" err="1">
                <a:solidFill>
                  <a:srgbClr val="000000"/>
                </a:solidFill>
              </a:rPr>
              <a:t>propter</a:t>
            </a:r>
            <a:r>
              <a:rPr lang="sk-SK" sz="2800" dirty="0">
                <a:solidFill>
                  <a:srgbClr val="000000"/>
                </a:solidFill>
              </a:rPr>
              <a:t> </a:t>
            </a:r>
            <a:r>
              <a:rPr lang="sk-SK" sz="2800" dirty="0" err="1">
                <a:solidFill>
                  <a:srgbClr val="000000"/>
                </a:solidFill>
              </a:rPr>
              <a:t>dyspnoen</a:t>
            </a:r>
            <a:r>
              <a:rPr lang="sk-SK" sz="2800" dirty="0">
                <a:solidFill>
                  <a:srgbClr val="000000"/>
                </a:solidFill>
              </a:rPr>
              <a:t> </a:t>
            </a:r>
            <a:r>
              <a:rPr lang="sk-SK" sz="2800" dirty="0" err="1">
                <a:solidFill>
                  <a:srgbClr val="000000"/>
                </a:solidFill>
              </a:rPr>
              <a:t>acutam</a:t>
            </a:r>
            <a:r>
              <a:rPr lang="sk-SK" sz="2800" dirty="0">
                <a:solidFill>
                  <a:srgbClr val="000000"/>
                </a:solidFill>
              </a:rPr>
              <a:t>       B </a:t>
            </a:r>
            <a:r>
              <a:rPr lang="sk-SK" sz="2800" dirty="0" err="1">
                <a:solidFill>
                  <a:srgbClr val="000000"/>
                </a:solidFill>
              </a:rPr>
              <a:t>propter</a:t>
            </a:r>
            <a:r>
              <a:rPr lang="sk-SK" sz="2800" dirty="0">
                <a:solidFill>
                  <a:srgbClr val="000000"/>
                </a:solidFill>
              </a:rPr>
              <a:t> </a:t>
            </a:r>
            <a:r>
              <a:rPr lang="sk-SK" sz="2800" dirty="0" err="1">
                <a:solidFill>
                  <a:srgbClr val="000000"/>
                </a:solidFill>
              </a:rPr>
              <a:t>dyspnoen</a:t>
            </a:r>
            <a:r>
              <a:rPr lang="sk-SK" sz="2800" dirty="0">
                <a:solidFill>
                  <a:srgbClr val="000000"/>
                </a:solidFill>
              </a:rPr>
              <a:t> </a:t>
            </a:r>
            <a:r>
              <a:rPr lang="sk-SK" sz="2800" dirty="0" err="1">
                <a:solidFill>
                  <a:srgbClr val="000000"/>
                </a:solidFill>
              </a:rPr>
              <a:t>acuten</a:t>
            </a:r>
            <a:endParaRPr lang="sk-SK" sz="2800" dirty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sk-SK" dirty="0" err="1">
                <a:solidFill>
                  <a:srgbClr val="1782BF"/>
                </a:solidFill>
              </a:rPr>
              <a:t>Fracture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of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the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right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collar</a:t>
            </a:r>
            <a:r>
              <a:rPr lang="sk-SK" dirty="0">
                <a:solidFill>
                  <a:srgbClr val="1782BF"/>
                </a:solidFill>
              </a:rPr>
              <a:t> bone</a:t>
            </a:r>
          </a:p>
          <a:p>
            <a:pPr>
              <a:buNone/>
            </a:pPr>
            <a:r>
              <a:rPr lang="sk-SK" sz="2800" dirty="0">
                <a:solidFill>
                  <a:srgbClr val="000000"/>
                </a:solidFill>
              </a:rPr>
              <a:t>A </a:t>
            </a:r>
            <a:r>
              <a:rPr lang="sk-SK" sz="2800" dirty="0" err="1">
                <a:solidFill>
                  <a:srgbClr val="000000"/>
                </a:solidFill>
              </a:rPr>
              <a:t>fractura</a:t>
            </a:r>
            <a:r>
              <a:rPr lang="sk-SK" sz="2800" dirty="0">
                <a:solidFill>
                  <a:srgbClr val="000000"/>
                </a:solidFill>
              </a:rPr>
              <a:t> </a:t>
            </a:r>
            <a:r>
              <a:rPr lang="sk-SK" sz="2800" dirty="0" err="1">
                <a:solidFill>
                  <a:srgbClr val="000000"/>
                </a:solidFill>
              </a:rPr>
              <a:t>dextra</a:t>
            </a:r>
            <a:r>
              <a:rPr lang="sk-SK" sz="2800" dirty="0">
                <a:solidFill>
                  <a:srgbClr val="000000"/>
                </a:solidFill>
              </a:rPr>
              <a:t> </a:t>
            </a:r>
            <a:r>
              <a:rPr lang="sk-SK" sz="2800" dirty="0" err="1">
                <a:solidFill>
                  <a:srgbClr val="000000"/>
                </a:solidFill>
              </a:rPr>
              <a:t>clavicula</a:t>
            </a:r>
            <a:r>
              <a:rPr lang="sk-SK" sz="2800" dirty="0">
                <a:solidFill>
                  <a:srgbClr val="000000"/>
                </a:solidFill>
              </a:rPr>
              <a:t>          B </a:t>
            </a:r>
            <a:r>
              <a:rPr lang="sk-SK" sz="2800" dirty="0" err="1">
                <a:solidFill>
                  <a:srgbClr val="000000"/>
                </a:solidFill>
              </a:rPr>
              <a:t>fractura</a:t>
            </a:r>
            <a:r>
              <a:rPr lang="sk-SK" sz="2800" dirty="0">
                <a:solidFill>
                  <a:srgbClr val="000000"/>
                </a:solidFill>
              </a:rPr>
              <a:t> </a:t>
            </a:r>
            <a:r>
              <a:rPr lang="sk-SK" sz="2800" dirty="0" err="1">
                <a:solidFill>
                  <a:srgbClr val="000000"/>
                </a:solidFill>
              </a:rPr>
              <a:t>claviculae</a:t>
            </a:r>
            <a:r>
              <a:rPr lang="sk-SK" sz="2800" dirty="0">
                <a:solidFill>
                  <a:srgbClr val="000000"/>
                </a:solidFill>
              </a:rPr>
              <a:t> </a:t>
            </a:r>
            <a:r>
              <a:rPr lang="sk-SK" sz="2800" dirty="0" err="1">
                <a:solidFill>
                  <a:srgbClr val="000000"/>
                </a:solidFill>
              </a:rPr>
              <a:t>dextrae</a:t>
            </a:r>
            <a:endParaRPr lang="sk-SK" sz="2800" dirty="0">
              <a:solidFill>
                <a:srgbClr val="000000"/>
              </a:solidFill>
            </a:endParaRPr>
          </a:p>
          <a:p>
            <a:pPr>
              <a:buNone/>
            </a:pPr>
            <a:endParaRPr lang="en-GB" dirty="0">
              <a:solidFill>
                <a:srgbClr val="1782BF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615347" y="1916832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ál 13"/>
          <p:cNvSpPr/>
          <p:nvPr/>
        </p:nvSpPr>
        <p:spPr>
          <a:xfrm>
            <a:off x="96598" y="306896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ál 14"/>
          <p:cNvSpPr/>
          <p:nvPr/>
        </p:nvSpPr>
        <p:spPr>
          <a:xfrm>
            <a:off x="76200" y="42672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ál 15"/>
          <p:cNvSpPr/>
          <p:nvPr/>
        </p:nvSpPr>
        <p:spPr>
          <a:xfrm>
            <a:off x="4699181" y="5157192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54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Fill in missing endings:</a:t>
            </a:r>
          </a:p>
        </p:txBody>
      </p:sp>
      <p:pic>
        <p:nvPicPr>
          <p:cNvPr id="4" name="Content Placeholder 3" descr="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490" r="-12490"/>
          <a:stretch>
            <a:fillRect/>
          </a:stretch>
        </p:blipFill>
        <p:spPr/>
      </p:pic>
      <p:sp>
        <p:nvSpPr>
          <p:cNvPr id="3" name="TextBox 2"/>
          <p:cNvSpPr txBox="1"/>
          <p:nvPr/>
        </p:nvSpPr>
        <p:spPr>
          <a:xfrm>
            <a:off x="3454820" y="1652193"/>
            <a:ext cx="345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45868" y="3839121"/>
            <a:ext cx="345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27549" y="4592321"/>
            <a:ext cx="345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45868" y="4592321"/>
            <a:ext cx="345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57246" y="4592321"/>
            <a:ext cx="345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86167" y="5386485"/>
            <a:ext cx="345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0239" y="5386485"/>
            <a:ext cx="345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33118" y="2343719"/>
            <a:ext cx="672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Cambria"/>
                <a:cs typeface="Cambria"/>
              </a:rPr>
              <a:t>um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15747" y="3850111"/>
            <a:ext cx="544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Cambria"/>
                <a:cs typeface="Cambria"/>
              </a:rPr>
              <a:t>us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58896" y="3090320"/>
            <a:ext cx="345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45868" y="3090320"/>
            <a:ext cx="423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Cambria"/>
                <a:cs typeface="Cambria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03937" y="2343719"/>
            <a:ext cx="564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ae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588225" y="638132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Exercise</a:t>
            </a:r>
            <a:r>
              <a:rPr lang="cs-CZ" dirty="0" smtClean="0"/>
              <a:t> 5, handout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481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Fill in </a:t>
            </a:r>
            <a:r>
              <a:rPr lang="cs-CZ" dirty="0" err="1" smtClean="0"/>
              <a:t>missing</a:t>
            </a:r>
            <a:r>
              <a:rPr lang="cs-CZ" dirty="0" smtClean="0"/>
              <a:t> </a:t>
            </a:r>
            <a:r>
              <a:rPr lang="cs-CZ" dirty="0" err="1" smtClean="0"/>
              <a:t>endings</a:t>
            </a:r>
            <a:r>
              <a:rPr lang="cs-CZ" dirty="0" smtClean="0"/>
              <a:t> and </a:t>
            </a:r>
            <a:r>
              <a:rPr lang="cs-CZ" dirty="0" err="1" smtClean="0"/>
              <a:t>change</a:t>
            </a:r>
            <a:r>
              <a:rPr lang="cs-CZ" dirty="0" smtClean="0"/>
              <a:t> to </a:t>
            </a:r>
            <a:r>
              <a:rPr lang="cs-CZ" dirty="0" err="1" smtClean="0"/>
              <a:t>plural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626160" cy="485428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apertura </a:t>
            </a:r>
            <a:r>
              <a:rPr lang="cs-CZ" dirty="0" err="1"/>
              <a:t>extern</a:t>
            </a:r>
            <a:r>
              <a:rPr lang="cs-CZ" dirty="0" smtClean="0"/>
              <a:t>__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err="1" smtClean="0"/>
              <a:t>costa</a:t>
            </a:r>
            <a:r>
              <a:rPr lang="cs-CZ" dirty="0" smtClean="0"/>
              <a:t> liber</a:t>
            </a:r>
            <a:r>
              <a:rPr lang="cs-CZ" dirty="0"/>
              <a:t> __ </a:t>
            </a:r>
            <a:endParaRPr lang="cs-CZ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smtClean="0"/>
              <a:t>ruptura ven</a:t>
            </a:r>
            <a:r>
              <a:rPr lang="cs-CZ" dirty="0"/>
              <a:t> __</a:t>
            </a:r>
            <a:r>
              <a:rPr lang="cs-CZ" dirty="0" smtClean="0"/>
              <a:t> </a:t>
            </a:r>
            <a:r>
              <a:rPr lang="cs-CZ" dirty="0" err="1" smtClean="0"/>
              <a:t>cav</a:t>
            </a:r>
            <a:r>
              <a:rPr lang="cs-CZ" dirty="0"/>
              <a:t> __</a:t>
            </a:r>
            <a:r>
              <a:rPr lang="cs-CZ" dirty="0" smtClean="0"/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err="1" smtClean="0"/>
              <a:t>nucleus</a:t>
            </a:r>
            <a:r>
              <a:rPr lang="cs-CZ" dirty="0" smtClean="0"/>
              <a:t> rub</a:t>
            </a:r>
            <a:r>
              <a:rPr lang="cs-CZ" dirty="0"/>
              <a:t> __ </a:t>
            </a:r>
            <a:endParaRPr lang="cs-CZ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smtClean="0"/>
              <a:t>tunica </a:t>
            </a:r>
            <a:r>
              <a:rPr lang="cs-CZ" dirty="0" err="1" smtClean="0"/>
              <a:t>mucos</a:t>
            </a:r>
            <a:r>
              <a:rPr lang="cs-CZ" dirty="0"/>
              <a:t> </a:t>
            </a:r>
            <a:r>
              <a:rPr lang="cs-CZ" dirty="0" smtClean="0"/>
              <a:t>__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smtClean="0"/>
              <a:t>bronchus </a:t>
            </a:r>
            <a:r>
              <a:rPr lang="cs-CZ" dirty="0" err="1" smtClean="0"/>
              <a:t>sinist</a:t>
            </a:r>
            <a:r>
              <a:rPr lang="cs-CZ" dirty="0"/>
              <a:t> __ </a:t>
            </a:r>
            <a:endParaRPr lang="cs-CZ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err="1" smtClean="0"/>
              <a:t>costa</a:t>
            </a:r>
            <a:r>
              <a:rPr lang="cs-CZ" dirty="0" smtClean="0"/>
              <a:t> </a:t>
            </a:r>
            <a:r>
              <a:rPr lang="cs-CZ" dirty="0" err="1" smtClean="0"/>
              <a:t>spuri</a:t>
            </a:r>
            <a:r>
              <a:rPr lang="cs-CZ" dirty="0"/>
              <a:t> __</a:t>
            </a:r>
            <a:r>
              <a:rPr lang="cs-CZ" dirty="0" smtClean="0"/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err="1" smtClean="0"/>
              <a:t>nasus</a:t>
            </a:r>
            <a:r>
              <a:rPr lang="cs-CZ" dirty="0" smtClean="0"/>
              <a:t> </a:t>
            </a:r>
            <a:r>
              <a:rPr lang="cs-CZ" dirty="0" err="1" smtClean="0"/>
              <a:t>extern</a:t>
            </a:r>
            <a:r>
              <a:rPr lang="cs-CZ" dirty="0"/>
              <a:t> __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588225" y="638132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Exercise</a:t>
            </a:r>
            <a:r>
              <a:rPr lang="cs-CZ" dirty="0" smtClean="0"/>
              <a:t> 6, handout 5</a:t>
            </a:r>
            <a:endParaRPr lang="cs-CZ" dirty="0"/>
          </a:p>
        </p:txBody>
      </p:sp>
      <p:sp>
        <p:nvSpPr>
          <p:cNvPr id="5" name="TextBox 2"/>
          <p:cNvSpPr txBox="1"/>
          <p:nvPr/>
        </p:nvSpPr>
        <p:spPr>
          <a:xfrm>
            <a:off x="2915816" y="162880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smtClean="0">
                <a:solidFill>
                  <a:srgbClr val="FF0000"/>
                </a:solidFill>
                <a:latin typeface="Cambria"/>
                <a:cs typeface="Cambria"/>
              </a:rPr>
              <a:t>a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6" name="TextBox 2"/>
          <p:cNvSpPr txBox="1"/>
          <p:nvPr/>
        </p:nvSpPr>
        <p:spPr>
          <a:xfrm>
            <a:off x="2195736" y="2204864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smtClean="0">
                <a:solidFill>
                  <a:srgbClr val="FF0000"/>
                </a:solidFill>
                <a:latin typeface="Cambria"/>
                <a:cs typeface="Cambria"/>
              </a:rPr>
              <a:t>a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7" name="TextBox 2"/>
          <p:cNvSpPr txBox="1"/>
          <p:nvPr/>
        </p:nvSpPr>
        <p:spPr>
          <a:xfrm>
            <a:off x="2699792" y="3954188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smtClean="0">
                <a:solidFill>
                  <a:srgbClr val="FF0000"/>
                </a:solidFill>
                <a:latin typeface="Cambria"/>
                <a:cs typeface="Cambria"/>
              </a:rPr>
              <a:t>a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8" name="TextBox 2"/>
          <p:cNvSpPr txBox="1"/>
          <p:nvPr/>
        </p:nvSpPr>
        <p:spPr>
          <a:xfrm>
            <a:off x="2267744" y="5085184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smtClean="0">
                <a:solidFill>
                  <a:srgbClr val="FF0000"/>
                </a:solidFill>
                <a:latin typeface="Cambria"/>
                <a:cs typeface="Cambria"/>
              </a:rPr>
              <a:t>a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9" name="TextBox 2"/>
          <p:cNvSpPr txBox="1"/>
          <p:nvPr/>
        </p:nvSpPr>
        <p:spPr>
          <a:xfrm>
            <a:off x="2370497" y="2792660"/>
            <a:ext cx="487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err="1" smtClean="0">
                <a:solidFill>
                  <a:srgbClr val="FF0000"/>
                </a:solidFill>
                <a:latin typeface="Cambria"/>
                <a:cs typeface="Cambria"/>
              </a:rPr>
              <a:t>ae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0" name="TextBox 2"/>
          <p:cNvSpPr txBox="1"/>
          <p:nvPr/>
        </p:nvSpPr>
        <p:spPr>
          <a:xfrm>
            <a:off x="3491880" y="2780161"/>
            <a:ext cx="487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err="1" smtClean="0">
                <a:solidFill>
                  <a:srgbClr val="FF0000"/>
                </a:solidFill>
                <a:latin typeface="Cambria"/>
                <a:cs typeface="Cambria"/>
              </a:rPr>
              <a:t>ae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1" name="TextBox 2"/>
          <p:cNvSpPr txBox="1"/>
          <p:nvPr/>
        </p:nvSpPr>
        <p:spPr>
          <a:xfrm>
            <a:off x="2370497" y="3332350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err="1" smtClean="0">
                <a:solidFill>
                  <a:srgbClr val="FF0000"/>
                </a:solidFill>
                <a:latin typeface="Cambria"/>
                <a:cs typeface="Cambria"/>
              </a:rPr>
              <a:t>er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2" name="TextBox 2"/>
          <p:cNvSpPr txBox="1"/>
          <p:nvPr/>
        </p:nvSpPr>
        <p:spPr>
          <a:xfrm>
            <a:off x="2873077" y="4493684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err="1" smtClean="0">
                <a:solidFill>
                  <a:srgbClr val="FF0000"/>
                </a:solidFill>
                <a:latin typeface="Cambria"/>
                <a:cs typeface="Cambria"/>
              </a:rPr>
              <a:t>er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3" name="TextBox 2"/>
          <p:cNvSpPr txBox="1"/>
          <p:nvPr/>
        </p:nvSpPr>
        <p:spPr>
          <a:xfrm>
            <a:off x="2542306" y="5657544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err="1" smtClean="0">
                <a:solidFill>
                  <a:srgbClr val="FF0000"/>
                </a:solidFill>
                <a:latin typeface="Cambria"/>
                <a:cs typeface="Cambria"/>
              </a:rPr>
              <a:t>us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349105" y="1628800"/>
            <a:ext cx="35283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/>
              <a:t>a</a:t>
            </a:r>
            <a:r>
              <a:rPr lang="cs-CZ" sz="2700" dirty="0" err="1" smtClean="0"/>
              <a:t>perturae</a:t>
            </a:r>
            <a:r>
              <a:rPr lang="cs-CZ" sz="2700" dirty="0" smtClean="0"/>
              <a:t> </a:t>
            </a:r>
            <a:r>
              <a:rPr lang="cs-CZ" sz="2700" dirty="0" err="1" smtClean="0"/>
              <a:t>externae</a:t>
            </a:r>
            <a:endParaRPr lang="cs-CZ" sz="27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349105" y="2187647"/>
            <a:ext cx="35283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 smtClean="0"/>
              <a:t>costae</a:t>
            </a:r>
            <a:r>
              <a:rPr lang="cs-CZ" sz="2700" dirty="0" smtClean="0"/>
              <a:t> </a:t>
            </a:r>
            <a:r>
              <a:rPr lang="cs-CZ" sz="2700" dirty="0" err="1" smtClean="0"/>
              <a:t>liberae</a:t>
            </a:r>
            <a:endParaRPr lang="cs-CZ" sz="27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355976" y="2746494"/>
            <a:ext cx="460851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/>
              <a:t>r</a:t>
            </a:r>
            <a:r>
              <a:rPr lang="cs-CZ" sz="2700" dirty="0" err="1" smtClean="0"/>
              <a:t>upturae</a:t>
            </a:r>
            <a:r>
              <a:rPr lang="cs-CZ" sz="2700" dirty="0" smtClean="0"/>
              <a:t> </a:t>
            </a:r>
            <a:r>
              <a:rPr lang="cs-CZ" sz="2700" dirty="0" err="1" smtClean="0"/>
              <a:t>venarum</a:t>
            </a:r>
            <a:r>
              <a:rPr lang="cs-CZ" sz="2700" dirty="0" smtClean="0"/>
              <a:t> </a:t>
            </a:r>
            <a:r>
              <a:rPr lang="cs-CZ" sz="2700" dirty="0" err="1" smtClean="0"/>
              <a:t>cavarum</a:t>
            </a:r>
            <a:endParaRPr lang="cs-CZ" sz="27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355976" y="3285990"/>
            <a:ext cx="35283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/>
              <a:t>n</a:t>
            </a:r>
            <a:r>
              <a:rPr lang="cs-CZ" sz="2700" dirty="0" err="1" smtClean="0"/>
              <a:t>uclei</a:t>
            </a:r>
            <a:r>
              <a:rPr lang="cs-CZ" sz="2700" dirty="0" smtClean="0"/>
              <a:t> </a:t>
            </a:r>
            <a:r>
              <a:rPr lang="cs-CZ" sz="2700" dirty="0" err="1" smtClean="0"/>
              <a:t>rubri</a:t>
            </a:r>
            <a:endParaRPr lang="cs-CZ" sz="27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349105" y="3828868"/>
            <a:ext cx="35283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/>
              <a:t>t</a:t>
            </a:r>
            <a:r>
              <a:rPr lang="cs-CZ" sz="2700" dirty="0" err="1" smtClean="0"/>
              <a:t>unicae</a:t>
            </a:r>
            <a:r>
              <a:rPr lang="cs-CZ" sz="2700" dirty="0" smtClean="0"/>
              <a:t> </a:t>
            </a:r>
            <a:r>
              <a:rPr lang="cs-CZ" sz="2700" dirty="0" err="1" smtClean="0"/>
              <a:t>mucosae</a:t>
            </a:r>
            <a:endParaRPr lang="cs-CZ" sz="27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349105" y="4470222"/>
            <a:ext cx="35283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/>
              <a:t>b</a:t>
            </a:r>
            <a:r>
              <a:rPr lang="cs-CZ" sz="2700" dirty="0" err="1" smtClean="0"/>
              <a:t>ronchi</a:t>
            </a:r>
            <a:r>
              <a:rPr lang="cs-CZ" sz="2700" dirty="0" smtClean="0"/>
              <a:t> </a:t>
            </a:r>
            <a:r>
              <a:rPr lang="cs-CZ" sz="2700" dirty="0" err="1" smtClean="0"/>
              <a:t>sinistri</a:t>
            </a:r>
            <a:endParaRPr lang="cs-CZ" sz="27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349105" y="5062100"/>
            <a:ext cx="35283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/>
              <a:t>c</a:t>
            </a:r>
            <a:r>
              <a:rPr lang="cs-CZ" sz="2700" dirty="0" err="1" smtClean="0"/>
              <a:t>ostae</a:t>
            </a:r>
            <a:r>
              <a:rPr lang="cs-CZ" sz="2700" dirty="0" smtClean="0"/>
              <a:t> </a:t>
            </a:r>
            <a:r>
              <a:rPr lang="cs-CZ" sz="2700" dirty="0" err="1" smtClean="0"/>
              <a:t>spuriae</a:t>
            </a:r>
            <a:endParaRPr lang="cs-CZ" sz="27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355976" y="5623846"/>
            <a:ext cx="35283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/>
              <a:t>n</a:t>
            </a:r>
            <a:r>
              <a:rPr lang="cs-CZ" sz="2700" dirty="0" err="1" smtClean="0"/>
              <a:t>asi</a:t>
            </a:r>
            <a:r>
              <a:rPr lang="cs-CZ" sz="2700" dirty="0" smtClean="0"/>
              <a:t> </a:t>
            </a:r>
            <a:r>
              <a:rPr lang="cs-CZ" sz="2700" dirty="0" err="1" smtClean="0"/>
              <a:t>externi</a:t>
            </a:r>
            <a:endParaRPr lang="cs-CZ" sz="2700" dirty="0"/>
          </a:p>
        </p:txBody>
      </p:sp>
      <p:cxnSp>
        <p:nvCxnSpPr>
          <p:cNvPr id="23" name="Přímá spojnice se šipkou 22"/>
          <p:cNvCxnSpPr>
            <a:endCxn id="14" idx="1"/>
          </p:cNvCxnSpPr>
          <p:nvPr/>
        </p:nvCxnSpPr>
        <p:spPr>
          <a:xfrm>
            <a:off x="3563888" y="1882715"/>
            <a:ext cx="785217" cy="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3713971" y="1546123"/>
            <a:ext cx="454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p</a:t>
            </a:r>
            <a:r>
              <a:rPr lang="cs-CZ" dirty="0" err="1" smtClean="0">
                <a:solidFill>
                  <a:srgbClr val="C00000"/>
                </a:solidFill>
              </a:rPr>
              <a:t>l</a:t>
            </a:r>
            <a:r>
              <a:rPr lang="cs-CZ" dirty="0" smtClean="0">
                <a:solidFill>
                  <a:srgbClr val="C00000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</p:txBody>
      </p:sp>
      <p:cxnSp>
        <p:nvCxnSpPr>
          <p:cNvPr id="25" name="Přímá spojnice se šipkou 24"/>
          <p:cNvCxnSpPr/>
          <p:nvPr/>
        </p:nvCxnSpPr>
        <p:spPr>
          <a:xfrm>
            <a:off x="3572701" y="2501889"/>
            <a:ext cx="785217" cy="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3722784" y="2165297"/>
            <a:ext cx="454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p</a:t>
            </a:r>
            <a:r>
              <a:rPr lang="cs-CZ" dirty="0" err="1" smtClean="0">
                <a:solidFill>
                  <a:srgbClr val="C00000"/>
                </a:solidFill>
              </a:rPr>
              <a:t>l</a:t>
            </a:r>
            <a:r>
              <a:rPr lang="cs-CZ" dirty="0" smtClean="0">
                <a:solidFill>
                  <a:srgbClr val="C00000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</p:txBody>
      </p:sp>
      <p:cxnSp>
        <p:nvCxnSpPr>
          <p:cNvPr id="27" name="Přímá spojnice se šipkou 26"/>
          <p:cNvCxnSpPr>
            <a:stCxn id="10" idx="3"/>
          </p:cNvCxnSpPr>
          <p:nvPr/>
        </p:nvCxnSpPr>
        <p:spPr>
          <a:xfrm>
            <a:off x="3979514" y="3010994"/>
            <a:ext cx="513078" cy="647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4008757" y="2691404"/>
            <a:ext cx="454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p</a:t>
            </a:r>
            <a:r>
              <a:rPr lang="cs-CZ" dirty="0" err="1" smtClean="0">
                <a:solidFill>
                  <a:srgbClr val="C00000"/>
                </a:solidFill>
              </a:rPr>
              <a:t>l</a:t>
            </a:r>
            <a:r>
              <a:rPr lang="cs-CZ" dirty="0" smtClean="0">
                <a:solidFill>
                  <a:srgbClr val="C00000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</p:txBody>
      </p:sp>
      <p:cxnSp>
        <p:nvCxnSpPr>
          <p:cNvPr id="32" name="Přímá spojnice se šipkou 31"/>
          <p:cNvCxnSpPr/>
          <p:nvPr/>
        </p:nvCxnSpPr>
        <p:spPr>
          <a:xfrm>
            <a:off x="3631378" y="3605882"/>
            <a:ext cx="785217" cy="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3781461" y="3269290"/>
            <a:ext cx="454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p</a:t>
            </a:r>
            <a:r>
              <a:rPr lang="cs-CZ" dirty="0" err="1" smtClean="0">
                <a:solidFill>
                  <a:srgbClr val="C00000"/>
                </a:solidFill>
              </a:rPr>
              <a:t>l</a:t>
            </a:r>
            <a:r>
              <a:rPr lang="cs-CZ" dirty="0" smtClean="0">
                <a:solidFill>
                  <a:srgbClr val="C00000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</p:txBody>
      </p:sp>
      <p:cxnSp>
        <p:nvCxnSpPr>
          <p:cNvPr id="34" name="Přímá spojnice se šipkou 33"/>
          <p:cNvCxnSpPr/>
          <p:nvPr/>
        </p:nvCxnSpPr>
        <p:spPr>
          <a:xfrm>
            <a:off x="3602135" y="4134359"/>
            <a:ext cx="785217" cy="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3752218" y="3797767"/>
            <a:ext cx="454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p</a:t>
            </a:r>
            <a:r>
              <a:rPr lang="cs-CZ" dirty="0" err="1" smtClean="0">
                <a:solidFill>
                  <a:srgbClr val="C00000"/>
                </a:solidFill>
              </a:rPr>
              <a:t>l</a:t>
            </a:r>
            <a:r>
              <a:rPr lang="cs-CZ" dirty="0" smtClean="0">
                <a:solidFill>
                  <a:srgbClr val="C00000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</p:txBody>
      </p:sp>
      <p:cxnSp>
        <p:nvCxnSpPr>
          <p:cNvPr id="36" name="Přímá spojnice se šipkou 35"/>
          <p:cNvCxnSpPr/>
          <p:nvPr/>
        </p:nvCxnSpPr>
        <p:spPr>
          <a:xfrm>
            <a:off x="3563888" y="4748163"/>
            <a:ext cx="785217" cy="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3713971" y="4411571"/>
            <a:ext cx="454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p</a:t>
            </a:r>
            <a:r>
              <a:rPr lang="cs-CZ" dirty="0" err="1" smtClean="0">
                <a:solidFill>
                  <a:srgbClr val="C00000"/>
                </a:solidFill>
              </a:rPr>
              <a:t>l</a:t>
            </a:r>
            <a:r>
              <a:rPr lang="cs-CZ" dirty="0" smtClean="0">
                <a:solidFill>
                  <a:srgbClr val="C00000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</p:txBody>
      </p:sp>
      <p:cxnSp>
        <p:nvCxnSpPr>
          <p:cNvPr id="38" name="Přímá spojnice se šipkou 37"/>
          <p:cNvCxnSpPr/>
          <p:nvPr/>
        </p:nvCxnSpPr>
        <p:spPr>
          <a:xfrm>
            <a:off x="3563888" y="5366716"/>
            <a:ext cx="785217" cy="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3713971" y="5030124"/>
            <a:ext cx="454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p</a:t>
            </a:r>
            <a:r>
              <a:rPr lang="cs-CZ" dirty="0" err="1" smtClean="0">
                <a:solidFill>
                  <a:srgbClr val="C00000"/>
                </a:solidFill>
              </a:rPr>
              <a:t>l</a:t>
            </a:r>
            <a:r>
              <a:rPr lang="cs-CZ" dirty="0" smtClean="0">
                <a:solidFill>
                  <a:srgbClr val="C00000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</p:txBody>
      </p:sp>
      <p:cxnSp>
        <p:nvCxnSpPr>
          <p:cNvPr id="40" name="Přímá spojnice se šipkou 39"/>
          <p:cNvCxnSpPr/>
          <p:nvPr/>
        </p:nvCxnSpPr>
        <p:spPr>
          <a:xfrm>
            <a:off x="3560647" y="5928841"/>
            <a:ext cx="785217" cy="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3710730" y="5592249"/>
            <a:ext cx="454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p</a:t>
            </a:r>
            <a:r>
              <a:rPr lang="cs-CZ" dirty="0" err="1" smtClean="0">
                <a:solidFill>
                  <a:srgbClr val="C00000"/>
                </a:solidFill>
              </a:rPr>
              <a:t>l</a:t>
            </a:r>
            <a:r>
              <a:rPr lang="cs-CZ" dirty="0" smtClean="0">
                <a:solidFill>
                  <a:srgbClr val="C00000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00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1782BF"/>
                </a:solidFill>
              </a:rPr>
              <a:t>Form phrases from words in boxes</a:t>
            </a:r>
            <a:r>
              <a:rPr lang="cs-CZ" dirty="0">
                <a:solidFill>
                  <a:srgbClr val="1782BF"/>
                </a:solidFill>
              </a:rPr>
              <a:t/>
            </a:r>
            <a:br>
              <a:rPr lang="cs-CZ" dirty="0">
                <a:solidFill>
                  <a:srgbClr val="1782BF"/>
                </a:solidFill>
              </a:rPr>
            </a:br>
            <a:r>
              <a:rPr lang="cs-CZ" dirty="0">
                <a:solidFill>
                  <a:srgbClr val="1782BF"/>
                </a:solidFill>
              </a:rPr>
              <a:t>and </a:t>
            </a:r>
            <a:r>
              <a:rPr lang="cs-CZ" dirty="0" err="1">
                <a:solidFill>
                  <a:srgbClr val="1782BF"/>
                </a:solidFill>
              </a:rPr>
              <a:t>translate</a:t>
            </a:r>
            <a:r>
              <a:rPr lang="cs-CZ" dirty="0">
                <a:solidFill>
                  <a:srgbClr val="1782BF"/>
                </a:solidFill>
              </a:rPr>
              <a:t> </a:t>
            </a:r>
            <a:r>
              <a:rPr lang="cs-CZ" dirty="0" err="1">
                <a:solidFill>
                  <a:srgbClr val="1782BF"/>
                </a:solidFill>
              </a:rPr>
              <a:t>them</a:t>
            </a:r>
            <a:r>
              <a:rPr lang="cs-CZ" dirty="0">
                <a:solidFill>
                  <a:srgbClr val="1782BF"/>
                </a:solidFill>
              </a:rPr>
              <a:t> </a:t>
            </a:r>
            <a:r>
              <a:rPr lang="cs-CZ" dirty="0" err="1">
                <a:solidFill>
                  <a:srgbClr val="1782BF"/>
                </a:solidFill>
              </a:rPr>
              <a:t>into</a:t>
            </a:r>
            <a:r>
              <a:rPr lang="cs-CZ" dirty="0">
                <a:solidFill>
                  <a:srgbClr val="1782BF"/>
                </a:solidFill>
              </a:rPr>
              <a:t> </a:t>
            </a:r>
            <a:r>
              <a:rPr lang="cs-CZ" dirty="0" err="1">
                <a:solidFill>
                  <a:srgbClr val="1782BF"/>
                </a:solidFill>
              </a:rPr>
              <a:t>English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412776"/>
            <a:ext cx="4005361" cy="23215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>
                <a:solidFill>
                  <a:schemeClr val="tx1"/>
                </a:solidFill>
                <a:latin typeface="+mj-lt"/>
              </a:rPr>
              <a:t>uterus                 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ligamentum </a:t>
            </a:r>
          </a:p>
          <a:p>
            <a:pPr algn="r"/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 algn="r"/>
            <a:r>
              <a:rPr lang="en-US" sz="2400" dirty="0">
                <a:solidFill>
                  <a:schemeClr val="tx1"/>
                </a:solidFill>
                <a:latin typeface="+mj-lt"/>
              </a:rPr>
              <a:t>latus, a, um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>
                <a:latin typeface="+mj-lt"/>
              </a:rPr>
              <a:t>ligamentum</a:t>
            </a:r>
            <a:r>
              <a:rPr lang="cs-CZ" sz="2400" dirty="0">
                <a:latin typeface="+mj-lt"/>
              </a:rPr>
              <a:t> </a:t>
            </a:r>
            <a:r>
              <a:rPr lang="cs-CZ" sz="2400" dirty="0" err="1">
                <a:latin typeface="+mj-lt"/>
              </a:rPr>
              <a:t>latum</a:t>
            </a:r>
            <a:r>
              <a:rPr lang="cs-CZ" sz="2400" dirty="0">
                <a:latin typeface="+mj-lt"/>
              </a:rPr>
              <a:t> </a:t>
            </a:r>
            <a:r>
              <a:rPr lang="cs-CZ" sz="2400" dirty="0" err="1">
                <a:latin typeface="+mj-lt"/>
              </a:rPr>
              <a:t>uteri</a:t>
            </a:r>
            <a:endParaRPr lang="cs-CZ" sz="2400" dirty="0">
              <a:latin typeface="+mj-lt"/>
            </a:endParaRPr>
          </a:p>
          <a:p>
            <a:r>
              <a:rPr lang="cs-CZ" sz="2400" dirty="0" err="1">
                <a:latin typeface="+mj-lt"/>
              </a:rPr>
              <a:t>wide</a:t>
            </a:r>
            <a:r>
              <a:rPr lang="cs-CZ" sz="2400" dirty="0">
                <a:latin typeface="+mj-lt"/>
              </a:rPr>
              <a:t> </a:t>
            </a:r>
            <a:r>
              <a:rPr lang="cs-CZ" sz="2400" dirty="0" err="1">
                <a:latin typeface="+mj-lt"/>
              </a:rPr>
              <a:t>ligament</a:t>
            </a:r>
            <a:r>
              <a:rPr lang="cs-CZ" sz="2400" dirty="0">
                <a:latin typeface="+mj-lt"/>
              </a:rPr>
              <a:t> </a:t>
            </a:r>
            <a:r>
              <a:rPr lang="cs-CZ" sz="2400" dirty="0" err="1">
                <a:latin typeface="+mj-lt"/>
              </a:rPr>
              <a:t>of</a:t>
            </a:r>
            <a:r>
              <a:rPr lang="cs-CZ" sz="2400" dirty="0">
                <a:latin typeface="+mj-lt"/>
              </a:rPr>
              <a:t> uterus</a:t>
            </a:r>
            <a:endParaRPr lang="en-US" sz="2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60032" y="1412776"/>
            <a:ext cx="4104456" cy="232157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cerebrum      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transversus, a, um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  <a:latin typeface="+mj-lt"/>
              </a:rPr>
              <a:t>fissura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>
                <a:solidFill>
                  <a:schemeClr val="bg1"/>
                </a:solidFill>
                <a:latin typeface="+mj-lt"/>
              </a:rPr>
              <a:t>fissura</a:t>
            </a:r>
            <a:r>
              <a:rPr lang="cs-CZ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+mj-lt"/>
              </a:rPr>
              <a:t>transversa</a:t>
            </a:r>
            <a:r>
              <a:rPr lang="cs-CZ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+mj-lt"/>
              </a:rPr>
              <a:t>cerebri</a:t>
            </a:r>
            <a:endParaRPr lang="cs-CZ" sz="2400" dirty="0">
              <a:solidFill>
                <a:schemeClr val="bg1"/>
              </a:solidFill>
              <a:latin typeface="+mj-lt"/>
            </a:endParaRPr>
          </a:p>
          <a:p>
            <a:r>
              <a:rPr lang="cs-CZ" sz="2400" dirty="0" err="1">
                <a:solidFill>
                  <a:schemeClr val="bg1"/>
                </a:solidFill>
                <a:latin typeface="+mj-lt"/>
              </a:rPr>
              <a:t>transverse</a:t>
            </a:r>
            <a:r>
              <a:rPr lang="cs-CZ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+mj-lt"/>
              </a:rPr>
              <a:t>fissure</a:t>
            </a:r>
            <a:r>
              <a:rPr lang="cs-CZ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cs-CZ" sz="2400" dirty="0">
                <a:solidFill>
                  <a:schemeClr val="bg1"/>
                </a:solidFill>
                <a:latin typeface="+mj-lt"/>
              </a:rPr>
              <a:t> brain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4061538"/>
            <a:ext cx="4176464" cy="232157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err="1">
                <a:solidFill>
                  <a:srgbClr val="000000"/>
                </a:solidFill>
                <a:latin typeface="+mj-lt"/>
              </a:rPr>
              <a:t>antebrachium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     </a:t>
            </a:r>
            <a:r>
              <a:rPr lang="en-US" sz="2400" dirty="0" err="1">
                <a:solidFill>
                  <a:srgbClr val="000000"/>
                </a:solidFill>
                <a:latin typeface="+mj-lt"/>
              </a:rPr>
              <a:t>membrana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>
                <a:solidFill>
                  <a:srgbClr val="000000"/>
                </a:solidFill>
                <a:latin typeface="+mj-lt"/>
              </a:rPr>
              <a:t>interosseus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, a, um</a:t>
            </a:r>
            <a:endParaRPr lang="cs-CZ" sz="2400" dirty="0">
              <a:solidFill>
                <a:srgbClr val="000000"/>
              </a:solidFill>
              <a:latin typeface="+mj-lt"/>
            </a:endParaRPr>
          </a:p>
          <a:p>
            <a:pPr algn="ctr"/>
            <a:endParaRPr lang="cs-CZ" sz="2400" dirty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000" dirty="0" err="1">
                <a:solidFill>
                  <a:schemeClr val="bg1"/>
                </a:solidFill>
                <a:latin typeface="+mj-lt"/>
              </a:rPr>
              <a:t>membrana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interossea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antebrachii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>
                <a:solidFill>
                  <a:schemeClr val="bg1"/>
                </a:solidFill>
                <a:latin typeface="+mj-lt"/>
              </a:rPr>
              <a:t>interosseous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membrane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forearm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0032" y="4060312"/>
            <a:ext cx="4104456" cy="23215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+mj-lt"/>
              </a:rPr>
              <a:t>anomalia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+mj-lt"/>
              </a:rPr>
              <a:t>bulbus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>
                <a:solidFill>
                  <a:schemeClr val="tx1"/>
                </a:solidFill>
                <a:latin typeface="+mj-lt"/>
              </a:rPr>
              <a:t>congenitus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, a, um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oculus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000" dirty="0" err="1">
                <a:solidFill>
                  <a:schemeClr val="bg1"/>
                </a:solidFill>
                <a:latin typeface="+mj-lt"/>
              </a:rPr>
              <a:t>anomalia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bulbi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oculi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congenita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>
                <a:solidFill>
                  <a:schemeClr val="bg1"/>
                </a:solidFill>
                <a:latin typeface="+mj-lt"/>
              </a:rPr>
              <a:t>hereditary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anomaly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the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eye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bulb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588225" y="638132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Exercise</a:t>
            </a:r>
            <a:r>
              <a:rPr lang="cs-CZ" dirty="0" smtClean="0"/>
              <a:t> 4, handout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9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1782BF"/>
                </a:solidFill>
              </a:rPr>
              <a:t>Form phrases from words in boxes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1530362"/>
            <a:ext cx="4176464" cy="23215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>
                <a:solidFill>
                  <a:schemeClr val="tx1"/>
                </a:solidFill>
                <a:latin typeface="+mj-lt"/>
              </a:rPr>
              <a:t>tunica			</a:t>
            </a:r>
            <a:r>
              <a:rPr lang="en-US" sz="2400" dirty="0" err="1">
                <a:solidFill>
                  <a:schemeClr val="tx1"/>
                </a:solidFill>
              </a:rPr>
              <a:t>vesica</a:t>
            </a:r>
            <a:endParaRPr lang="cs-CZ" sz="2400" dirty="0">
              <a:solidFill>
                <a:schemeClr val="tx1"/>
              </a:solidFill>
            </a:endParaRPr>
          </a:p>
          <a:p>
            <a:pPr algn="ctr"/>
            <a:r>
              <a:rPr lang="cs-CZ" sz="2400" dirty="0" err="1">
                <a:solidFill>
                  <a:schemeClr val="tx1"/>
                </a:solidFill>
                <a:latin typeface="+mj-lt"/>
              </a:rPr>
              <a:t>mucosus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, a, um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  <a:latin typeface="+mj-lt"/>
              </a:rPr>
              <a:t>felleus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, a, um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cs-CZ" sz="2400" dirty="0"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000" dirty="0">
                <a:latin typeface="+mj-lt"/>
              </a:rPr>
              <a:t>tunica </a:t>
            </a:r>
            <a:r>
              <a:rPr lang="cs-CZ" sz="2000" dirty="0" err="1">
                <a:latin typeface="+mj-lt"/>
              </a:rPr>
              <a:t>mucosa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vesicae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felleae</a:t>
            </a:r>
            <a:endParaRPr lang="cs-CZ" sz="2000" dirty="0">
              <a:latin typeface="+mj-lt"/>
            </a:endParaRPr>
          </a:p>
          <a:p>
            <a:r>
              <a:rPr lang="cs-CZ" sz="2000" dirty="0" err="1">
                <a:latin typeface="+mj-lt"/>
              </a:rPr>
              <a:t>mucous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membrane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of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gall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blader</a:t>
            </a:r>
            <a:endParaRPr lang="cs-CZ" sz="20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87700" y="1502692"/>
            <a:ext cx="3903799" cy="232157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400" dirty="0">
                <a:solidFill>
                  <a:schemeClr val="tx1"/>
                </a:solidFill>
              </a:rPr>
              <a:t>plica (pl.)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transversus, a, um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rectum</a:t>
            </a:r>
            <a:endParaRPr lang="cs-CZ" sz="2400" dirty="0">
              <a:solidFill>
                <a:schemeClr val="tx1"/>
              </a:solidFill>
            </a:endParaRPr>
          </a:p>
          <a:p>
            <a:pPr algn="ctr"/>
            <a:endParaRPr lang="cs-CZ" sz="240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2400" dirty="0" err="1">
                <a:solidFill>
                  <a:schemeClr val="bg1"/>
                </a:solidFill>
              </a:rPr>
              <a:t>plicae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transversae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recti</a:t>
            </a:r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dirty="0" err="1">
                <a:solidFill>
                  <a:schemeClr val="bg1"/>
                </a:solidFill>
              </a:rPr>
              <a:t>transverse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folds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of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rectum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4061538"/>
            <a:ext cx="4608512" cy="232157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err="1">
                <a:solidFill>
                  <a:srgbClr val="000000"/>
                </a:solidFill>
                <a:latin typeface="+mj-lt"/>
              </a:rPr>
              <a:t>apertura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    </a:t>
            </a:r>
            <a:r>
              <a:rPr lang="en-US" sz="2400" dirty="0" err="1">
                <a:solidFill>
                  <a:srgbClr val="000000"/>
                </a:solidFill>
                <a:latin typeface="+mj-lt"/>
              </a:rPr>
              <a:t>ventriculus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>
                <a:solidFill>
                  <a:srgbClr val="000000"/>
                </a:solidFill>
                <a:latin typeface="+mj-lt"/>
              </a:rPr>
              <a:t>quartus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, a, um</a:t>
            </a:r>
          </a:p>
          <a:p>
            <a:r>
              <a:rPr lang="en-US" sz="2400" dirty="0" err="1">
                <a:solidFill>
                  <a:srgbClr val="000000"/>
                </a:solidFill>
                <a:latin typeface="+mj-lt"/>
              </a:rPr>
              <a:t>medianus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, a, um</a:t>
            </a:r>
            <a:endParaRPr lang="cs-CZ" sz="2400" dirty="0">
              <a:solidFill>
                <a:srgbClr val="000000"/>
              </a:solidFill>
              <a:latin typeface="+mj-lt"/>
            </a:endParaRPr>
          </a:p>
          <a:p>
            <a:endParaRPr lang="cs-CZ" sz="2400" dirty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bg1"/>
                </a:solidFill>
                <a:latin typeface="+mj-lt"/>
              </a:rPr>
              <a:t>apertura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ventriculi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quarti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mediana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>
                <a:solidFill>
                  <a:schemeClr val="bg1"/>
                </a:solidFill>
                <a:latin typeface="+mj-lt"/>
              </a:rPr>
              <a:t>median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opening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the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fourth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ventricle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0032" y="4061538"/>
            <a:ext cx="4119823" cy="23215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>
                <a:solidFill>
                  <a:schemeClr val="tx1"/>
                </a:solidFill>
              </a:rPr>
              <a:t>sinister, a, um</a:t>
            </a:r>
          </a:p>
          <a:p>
            <a:pPr algn="r"/>
            <a:r>
              <a:rPr lang="en-US" sz="2400" dirty="0" err="1">
                <a:solidFill>
                  <a:schemeClr val="tx1"/>
                </a:solidFill>
              </a:rPr>
              <a:t>thyroideus</a:t>
            </a:r>
            <a:r>
              <a:rPr lang="en-US" sz="2400" dirty="0">
                <a:solidFill>
                  <a:schemeClr val="tx1"/>
                </a:solidFill>
              </a:rPr>
              <a:t>, a, um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lobus</a:t>
            </a:r>
            <a:r>
              <a:rPr lang="en-US" sz="2400" dirty="0">
                <a:solidFill>
                  <a:schemeClr val="tx1"/>
                </a:solidFill>
              </a:rPr>
              <a:t>        </a:t>
            </a:r>
            <a:r>
              <a:rPr lang="en-US" sz="2400" dirty="0" err="1">
                <a:solidFill>
                  <a:schemeClr val="tx1"/>
                </a:solidFill>
              </a:rPr>
              <a:t>glandula</a:t>
            </a:r>
            <a:endParaRPr lang="cs-CZ" sz="2400" dirty="0">
              <a:solidFill>
                <a:schemeClr val="tx1"/>
              </a:solidFill>
            </a:endParaRPr>
          </a:p>
          <a:p>
            <a:pPr algn="ctr"/>
            <a:endParaRPr lang="cs-CZ" sz="2000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000" dirty="0" err="1">
                <a:solidFill>
                  <a:schemeClr val="bg1"/>
                </a:solidFill>
              </a:rPr>
              <a:t>lobus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glandulae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thyroideae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sinister</a:t>
            </a:r>
            <a:endParaRPr lang="cs-CZ" sz="2000" dirty="0">
              <a:solidFill>
                <a:schemeClr val="bg1"/>
              </a:solidFill>
            </a:endParaRPr>
          </a:p>
          <a:p>
            <a:r>
              <a:rPr lang="cs-CZ" sz="2000" dirty="0" err="1">
                <a:solidFill>
                  <a:schemeClr val="bg1"/>
                </a:solidFill>
              </a:rPr>
              <a:t>left</a:t>
            </a:r>
            <a:r>
              <a:rPr lang="cs-CZ" sz="2000" dirty="0">
                <a:solidFill>
                  <a:schemeClr val="bg1"/>
                </a:solidFill>
              </a:rPr>
              <a:t> lobe </a:t>
            </a:r>
            <a:r>
              <a:rPr lang="cs-CZ" sz="2000" dirty="0" err="1">
                <a:solidFill>
                  <a:schemeClr val="bg1"/>
                </a:solidFill>
              </a:rPr>
              <a:t>of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thyroid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gland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588225" y="638132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Exercise</a:t>
            </a:r>
            <a:r>
              <a:rPr lang="cs-CZ" dirty="0" smtClean="0"/>
              <a:t> 4, handout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647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1782BF"/>
                </a:solidFill>
              </a:rPr>
              <a:t>Form phrases from words in boxes</a:t>
            </a:r>
            <a:r>
              <a:rPr lang="cs-CZ" dirty="0">
                <a:solidFill>
                  <a:srgbClr val="1782BF"/>
                </a:solidFill>
              </a:rPr>
              <a:t/>
            </a:r>
            <a:br>
              <a:rPr lang="cs-CZ" dirty="0">
                <a:solidFill>
                  <a:srgbClr val="1782BF"/>
                </a:solidFill>
              </a:rPr>
            </a:br>
            <a:r>
              <a:rPr lang="cs-CZ" dirty="0">
                <a:solidFill>
                  <a:srgbClr val="1782BF"/>
                </a:solidFill>
              </a:rPr>
              <a:t>and </a:t>
            </a:r>
            <a:r>
              <a:rPr lang="cs-CZ" dirty="0" err="1">
                <a:solidFill>
                  <a:srgbClr val="1782BF"/>
                </a:solidFill>
              </a:rPr>
              <a:t>translate</a:t>
            </a:r>
            <a:r>
              <a:rPr lang="cs-CZ" dirty="0">
                <a:solidFill>
                  <a:srgbClr val="1782BF"/>
                </a:solidFill>
              </a:rPr>
              <a:t> </a:t>
            </a:r>
            <a:r>
              <a:rPr lang="cs-CZ" dirty="0" err="1">
                <a:solidFill>
                  <a:srgbClr val="1782BF"/>
                </a:solidFill>
              </a:rPr>
              <a:t>them</a:t>
            </a:r>
            <a:r>
              <a:rPr lang="cs-CZ" dirty="0">
                <a:solidFill>
                  <a:srgbClr val="1782BF"/>
                </a:solidFill>
              </a:rPr>
              <a:t> </a:t>
            </a:r>
            <a:r>
              <a:rPr lang="cs-CZ" dirty="0" err="1">
                <a:solidFill>
                  <a:srgbClr val="1782BF"/>
                </a:solidFill>
              </a:rPr>
              <a:t>into</a:t>
            </a:r>
            <a:r>
              <a:rPr lang="cs-CZ" dirty="0">
                <a:solidFill>
                  <a:srgbClr val="1782BF"/>
                </a:solidFill>
              </a:rPr>
              <a:t> </a:t>
            </a:r>
            <a:r>
              <a:rPr lang="cs-CZ" dirty="0" err="1">
                <a:solidFill>
                  <a:srgbClr val="1782BF"/>
                </a:solidFill>
              </a:rPr>
              <a:t>English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412776"/>
            <a:ext cx="4005361" cy="23215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collum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                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vesica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r"/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 algn="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felle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us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, a, um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>
                <a:latin typeface="+mj-lt"/>
              </a:rPr>
              <a:t>c</a:t>
            </a:r>
            <a:r>
              <a:rPr lang="cs-CZ" sz="2400" dirty="0" err="1" smtClean="0">
                <a:latin typeface="+mj-lt"/>
              </a:rPr>
              <a:t>ollum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vesicae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felleae</a:t>
            </a:r>
            <a:endParaRPr lang="cs-CZ" sz="2400" dirty="0">
              <a:latin typeface="+mj-lt"/>
            </a:endParaRPr>
          </a:p>
          <a:p>
            <a:r>
              <a:rPr lang="cs-CZ" sz="2400" dirty="0" err="1">
                <a:latin typeface="+mj-lt"/>
              </a:rPr>
              <a:t>n</a:t>
            </a:r>
            <a:r>
              <a:rPr lang="cs-CZ" sz="2400" dirty="0" err="1" smtClean="0">
                <a:latin typeface="+mj-lt"/>
              </a:rPr>
              <a:t>eck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of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the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gall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bladder</a:t>
            </a:r>
            <a:endParaRPr lang="en-US" sz="2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60032" y="1412776"/>
            <a:ext cx="4104456" cy="232157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musculus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     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transversus, a, um</a:t>
            </a: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dorsum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musculus</a:t>
            </a:r>
            <a:r>
              <a:rPr lang="cs-CZ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transversus</a:t>
            </a:r>
            <a:r>
              <a:rPr lang="cs-CZ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dorsi</a:t>
            </a:r>
            <a:endParaRPr lang="cs-CZ" sz="2400" dirty="0">
              <a:solidFill>
                <a:schemeClr val="bg1"/>
              </a:solidFill>
              <a:latin typeface="+mj-lt"/>
            </a:endParaRPr>
          </a:p>
          <a:p>
            <a:r>
              <a:rPr lang="cs-CZ" sz="2400" dirty="0" err="1">
                <a:solidFill>
                  <a:schemeClr val="bg1"/>
                </a:solidFill>
                <a:latin typeface="+mj-lt"/>
              </a:rPr>
              <a:t>transverse</a:t>
            </a:r>
            <a:r>
              <a:rPr lang="cs-CZ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muscle</a:t>
            </a:r>
            <a:r>
              <a:rPr lang="cs-CZ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cs-CZ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back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4061538"/>
            <a:ext cx="4005361" cy="232157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smtClean="0">
                <a:solidFill>
                  <a:srgbClr val="000000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t</a:t>
            </a:r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runcus</a:t>
            </a:r>
            <a:r>
              <a:rPr lang="cs-CZ" sz="2400" dirty="0" smtClean="0">
                <a:solidFill>
                  <a:srgbClr val="000000"/>
                </a:solidFill>
                <a:latin typeface="+mj-lt"/>
              </a:rPr>
              <a:t> </a:t>
            </a:r>
          </a:p>
          <a:p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accessorius</a:t>
            </a:r>
            <a:r>
              <a:rPr lang="cs-CZ" sz="2400" dirty="0" smtClean="0">
                <a:solidFill>
                  <a:srgbClr val="000000"/>
                </a:solidFill>
                <a:latin typeface="+mj-lt"/>
              </a:rPr>
              <a:t>, a, um</a:t>
            </a:r>
          </a:p>
          <a:p>
            <a:pPr algn="ctr"/>
            <a:r>
              <a:rPr lang="cs-CZ" sz="2400" dirty="0" smtClean="0">
                <a:solidFill>
                  <a:srgbClr val="000000"/>
                </a:solidFill>
                <a:latin typeface="+mj-lt"/>
              </a:rPr>
              <a:t>	</a:t>
            </a:r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nervus</a:t>
            </a:r>
            <a:endParaRPr lang="cs-CZ" sz="2400" dirty="0">
              <a:solidFill>
                <a:srgbClr val="000000"/>
              </a:solidFill>
              <a:latin typeface="+mj-lt"/>
            </a:endParaRPr>
          </a:p>
          <a:p>
            <a:pPr algn="ctr"/>
            <a:endParaRPr lang="cs-CZ" sz="2400" dirty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200" dirty="0" err="1">
                <a:solidFill>
                  <a:schemeClr val="bg1"/>
                </a:solidFill>
                <a:latin typeface="+mj-lt"/>
              </a:rPr>
              <a:t>t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runcus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nervi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accessorii</a:t>
            </a:r>
            <a:endParaRPr lang="cs-CZ" sz="2200" dirty="0">
              <a:solidFill>
                <a:schemeClr val="bg1"/>
              </a:solidFill>
              <a:latin typeface="+mj-lt"/>
            </a:endParaRPr>
          </a:p>
          <a:p>
            <a:r>
              <a:rPr lang="cs-CZ" sz="2200" dirty="0" err="1">
                <a:solidFill>
                  <a:schemeClr val="bg1"/>
                </a:solidFill>
                <a:latin typeface="+mj-lt"/>
              </a:rPr>
              <a:t>t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runk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accessory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nerve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0032" y="4060312"/>
            <a:ext cx="4104456" cy="23215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>
                <a:solidFill>
                  <a:schemeClr val="tx1"/>
                </a:solidFill>
                <a:latin typeface="+mj-lt"/>
              </a:rPr>
              <a:t>d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urus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, a, um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   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palatum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congenitus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, a, um</a:t>
            </a:r>
          </a:p>
          <a:p>
            <a:r>
              <a:rPr lang="cs-CZ" sz="2400" dirty="0" err="1">
                <a:solidFill>
                  <a:schemeClr val="tx1"/>
                </a:solidFill>
                <a:latin typeface="+mj-lt"/>
              </a:rPr>
              <a:t>f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issura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100" dirty="0" err="1">
                <a:solidFill>
                  <a:schemeClr val="bg1"/>
                </a:solidFill>
                <a:latin typeface="+mj-lt"/>
              </a:rPr>
              <a:t>f</a:t>
            </a:r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issura</a:t>
            </a:r>
            <a:r>
              <a:rPr lang="cs-CZ" sz="21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palati</a:t>
            </a:r>
            <a:r>
              <a:rPr lang="cs-CZ" sz="21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duri</a:t>
            </a:r>
            <a:r>
              <a:rPr lang="cs-CZ" sz="21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congenita</a:t>
            </a:r>
            <a:endParaRPr lang="cs-CZ" sz="2100" dirty="0">
              <a:solidFill>
                <a:schemeClr val="bg1"/>
              </a:solidFill>
              <a:latin typeface="+mj-lt"/>
            </a:endParaRPr>
          </a:p>
          <a:p>
            <a:r>
              <a:rPr lang="cs-CZ" sz="2100" dirty="0" err="1">
                <a:solidFill>
                  <a:schemeClr val="bg1"/>
                </a:solidFill>
                <a:latin typeface="+mj-lt"/>
              </a:rPr>
              <a:t>hereditary</a:t>
            </a:r>
            <a:r>
              <a:rPr lang="cs-CZ" sz="21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fissure</a:t>
            </a:r>
            <a:r>
              <a:rPr lang="cs-CZ" sz="21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100" dirty="0" smtClean="0">
                <a:solidFill>
                  <a:schemeClr val="bg1"/>
                </a:solidFill>
                <a:latin typeface="+mj-lt"/>
              </a:rPr>
              <a:t> hard </a:t>
            </a:r>
            <a:r>
              <a:rPr lang="cs-CZ" sz="2100" dirty="0" err="1" smtClean="0">
                <a:solidFill>
                  <a:schemeClr val="bg1"/>
                </a:solidFill>
                <a:latin typeface="+mj-lt"/>
              </a:rPr>
              <a:t>palate</a:t>
            </a:r>
            <a:endParaRPr lang="en-US" sz="2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588225" y="638132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Exercise</a:t>
            </a:r>
            <a:r>
              <a:rPr lang="cs-CZ" dirty="0" smtClean="0"/>
              <a:t> 4, handout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46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1782BF"/>
                </a:solidFill>
              </a:rPr>
              <a:t>Translate the legend to the image:</a:t>
            </a:r>
          </a:p>
        </p:txBody>
      </p:sp>
      <p:pic>
        <p:nvPicPr>
          <p:cNvPr id="4" name="Content Placeholder 3" descr="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906" r="-25906"/>
          <a:stretch>
            <a:fillRect/>
          </a:stretch>
        </p:blipFill>
        <p:spPr/>
      </p:pic>
      <p:sp>
        <p:nvSpPr>
          <p:cNvPr id="5" name="TextovéPole 4"/>
          <p:cNvSpPr txBox="1"/>
          <p:nvPr/>
        </p:nvSpPr>
        <p:spPr>
          <a:xfrm>
            <a:off x="6588225" y="638132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Exercise</a:t>
            </a:r>
            <a:r>
              <a:rPr lang="cs-CZ" dirty="0" smtClean="0"/>
              <a:t> 8, handout 5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835696" y="4149080"/>
            <a:ext cx="17281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Fundus </a:t>
            </a:r>
            <a:r>
              <a:rPr lang="cs-CZ" dirty="0" err="1" smtClean="0"/>
              <a:t>vesicae</a:t>
            </a:r>
            <a:r>
              <a:rPr lang="cs-CZ" dirty="0" smtClean="0"/>
              <a:t> </a:t>
            </a:r>
            <a:r>
              <a:rPr lang="cs-CZ" dirty="0" err="1" smtClean="0"/>
              <a:t>urinariae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419872" y="2618307"/>
            <a:ext cx="27363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Corpus </a:t>
            </a:r>
            <a:r>
              <a:rPr lang="cs-CZ" dirty="0" err="1" smtClean="0"/>
              <a:t>vesicae</a:t>
            </a:r>
            <a:r>
              <a:rPr lang="cs-CZ" dirty="0" smtClean="0"/>
              <a:t> </a:t>
            </a:r>
            <a:r>
              <a:rPr lang="cs-CZ" dirty="0" err="1" smtClean="0"/>
              <a:t>urinariae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067944" y="2292501"/>
            <a:ext cx="27363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Ligamentum</a:t>
            </a:r>
            <a:r>
              <a:rPr lang="cs-CZ" dirty="0" smtClean="0"/>
              <a:t> </a:t>
            </a:r>
            <a:r>
              <a:rPr lang="cs-CZ" dirty="0" err="1" smtClean="0"/>
              <a:t>medianum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63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1782BF"/>
                </a:solidFill>
              </a:rPr>
              <a:t>Translate the legend to the image:</a:t>
            </a:r>
            <a:endParaRPr lang="en-US" dirty="0"/>
          </a:p>
        </p:txBody>
      </p:sp>
      <p:pic>
        <p:nvPicPr>
          <p:cNvPr id="4" name="Content Placeholder 3" descr="5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463" r="-44463"/>
          <a:stretch/>
        </p:blipFill>
        <p:spPr>
          <a:xfrm>
            <a:off x="-719559" y="1291168"/>
            <a:ext cx="10673682" cy="5434098"/>
          </a:xfrm>
        </p:spPr>
      </p:pic>
      <p:sp>
        <p:nvSpPr>
          <p:cNvPr id="5" name="TextovéPole 4"/>
          <p:cNvSpPr txBox="1"/>
          <p:nvPr/>
        </p:nvSpPr>
        <p:spPr>
          <a:xfrm>
            <a:off x="4532982" y="1988840"/>
            <a:ext cx="194421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Fundus </a:t>
            </a:r>
            <a:r>
              <a:rPr lang="cs-CZ" dirty="0" err="1" smtClean="0"/>
              <a:t>ventriculi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979712" y="3823551"/>
            <a:ext cx="23762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Curvatura</a:t>
            </a:r>
            <a:r>
              <a:rPr lang="cs-CZ" dirty="0" smtClean="0"/>
              <a:t> </a:t>
            </a:r>
            <a:r>
              <a:rPr lang="cs-CZ" dirty="0" err="1" smtClean="0"/>
              <a:t>ventriculi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96136" y="5445224"/>
            <a:ext cx="168917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Curvatura</a:t>
            </a:r>
            <a:r>
              <a:rPr lang="cs-CZ" dirty="0" smtClean="0"/>
              <a:t> </a:t>
            </a:r>
            <a:r>
              <a:rPr lang="cs-CZ" dirty="0" err="1" smtClean="0"/>
              <a:t>ventriculi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483768" y="2924944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cardia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588225" y="638132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Exercise</a:t>
            </a:r>
            <a:r>
              <a:rPr lang="cs-CZ" dirty="0" smtClean="0"/>
              <a:t> 8, handout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91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53580"/>
          </a:xfrm>
        </p:spPr>
        <p:txBody>
          <a:bodyPr>
            <a:noAutofit/>
          </a:bodyPr>
          <a:lstStyle/>
          <a:p>
            <a:r>
              <a:rPr lang="sk-SK" sz="3000" dirty="0">
                <a:solidFill>
                  <a:schemeClr val="accent3">
                    <a:lumMod val="75000"/>
                  </a:schemeClr>
                </a:solidFill>
              </a:rPr>
              <a:t>What is the gender, number and </a:t>
            </a:r>
            <a:r>
              <a:rPr lang="sk-SK" sz="3000" dirty="0" err="1">
                <a:solidFill>
                  <a:schemeClr val="accent3">
                    <a:lumMod val="75000"/>
                  </a:schemeClr>
                </a:solidFill>
              </a:rPr>
              <a:t>case</a:t>
            </a:r>
            <a:r>
              <a:rPr lang="sk-SK" sz="300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sk-SK" sz="30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sk-SK" sz="3000" dirty="0" err="1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sk-SK" sz="3000" dirty="0">
                <a:solidFill>
                  <a:schemeClr val="accent3">
                    <a:lumMod val="75000"/>
                  </a:schemeClr>
                </a:solidFill>
              </a:rPr>
              <a:t> the following nouns?</a:t>
            </a:r>
            <a:endParaRPr lang="en-GB" sz="3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2286000" cy="4525963"/>
          </a:xfrm>
        </p:spPr>
        <p:txBody>
          <a:bodyPr>
            <a:noAutofit/>
          </a:bodyPr>
          <a:lstStyle/>
          <a:p>
            <a:r>
              <a:rPr lang="cs-CZ" sz="2800" dirty="0">
                <a:latin typeface="+mj-lt"/>
              </a:rPr>
              <a:t>palata</a:t>
            </a:r>
          </a:p>
          <a:p>
            <a:r>
              <a:rPr lang="cs-CZ" sz="2800" dirty="0" err="1">
                <a:latin typeface="+mj-lt"/>
              </a:rPr>
              <a:t>angulis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oculos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ovariorum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nephron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alvo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icterum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olecranon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methodi</a:t>
            </a:r>
            <a:endParaRPr lang="cs-CZ" sz="28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792" y="1524000"/>
            <a:ext cx="6444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palatum</a:t>
            </a:r>
            <a:r>
              <a:rPr lang="en-US" sz="2400" dirty="0">
                <a:solidFill>
                  <a:srgbClr val="1782BF"/>
                </a:solidFill>
              </a:rPr>
              <a:t>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n., nominative pl. </a:t>
            </a:r>
            <a:r>
              <a:rPr lang="en-US" sz="2400" i="1" dirty="0">
                <a:solidFill>
                  <a:srgbClr val="1782BF"/>
                </a:solidFill>
              </a:rPr>
              <a:t>or </a:t>
            </a:r>
            <a:r>
              <a:rPr lang="en-US" sz="2400" dirty="0">
                <a:solidFill>
                  <a:srgbClr val="1782BF"/>
                </a:solidFill>
              </a:rPr>
              <a:t>accusative pl</a:t>
            </a:r>
            <a:r>
              <a:rPr lang="en-US" sz="2400" i="1" dirty="0">
                <a:solidFill>
                  <a:srgbClr val="1782BF"/>
                </a:solidFill>
              </a:rPr>
              <a:t>.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5882" y="2052934"/>
            <a:ext cx="3398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angulus</a:t>
            </a:r>
            <a:r>
              <a:rPr lang="en-US" sz="2400" dirty="0">
                <a:solidFill>
                  <a:srgbClr val="1782BF"/>
                </a:solidFill>
              </a:rPr>
              <a:t>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m./ ablative pl.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7404" y="2514599"/>
            <a:ext cx="3547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1782BF"/>
                </a:solidFill>
              </a:rPr>
              <a:t>oculus,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m./ accusative pl.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7800" y="3043534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ovarium</a:t>
            </a:r>
            <a:r>
              <a:rPr lang="en-US" sz="2400" dirty="0">
                <a:solidFill>
                  <a:srgbClr val="1782BF"/>
                </a:solidFill>
              </a:rPr>
              <a:t>, ii, n./ genitive pl.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23420" y="3581399"/>
            <a:ext cx="4195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nephros</a:t>
            </a:r>
            <a:r>
              <a:rPr lang="en-US" sz="2400" dirty="0">
                <a:solidFill>
                  <a:srgbClr val="1782BF"/>
                </a:solidFill>
              </a:rPr>
              <a:t>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m./ accusative </a:t>
            </a:r>
            <a:r>
              <a:rPr lang="en-US" sz="2400" dirty="0" err="1">
                <a:solidFill>
                  <a:srgbClr val="1782BF"/>
                </a:solidFill>
              </a:rPr>
              <a:t>sg</a:t>
            </a:r>
            <a:r>
              <a:rPr lang="en-US" sz="2400" dirty="0">
                <a:solidFill>
                  <a:srgbClr val="1782BF"/>
                </a:solidFill>
              </a:rPr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10204" y="4182069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alvus</a:t>
            </a:r>
            <a:r>
              <a:rPr lang="en-US" sz="2400" dirty="0">
                <a:solidFill>
                  <a:srgbClr val="1782BF"/>
                </a:solidFill>
              </a:rPr>
              <a:t>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f./ ablative </a:t>
            </a:r>
            <a:r>
              <a:rPr lang="en-US" sz="2400" dirty="0" err="1">
                <a:solidFill>
                  <a:srgbClr val="1782BF"/>
                </a:solidFill>
              </a:rPr>
              <a:t>sg</a:t>
            </a:r>
            <a:r>
              <a:rPr lang="en-US" sz="2400" dirty="0">
                <a:solidFill>
                  <a:srgbClr val="1782BF"/>
                </a:solidFill>
              </a:rPr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07386" y="4643734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782BF"/>
                </a:solidFill>
              </a:rPr>
              <a:t>icterus,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m./ accusative </a:t>
            </a:r>
            <a:r>
              <a:rPr lang="en-US" sz="2400" dirty="0" err="1">
                <a:solidFill>
                  <a:srgbClr val="1782BF"/>
                </a:solidFill>
              </a:rPr>
              <a:t>sg</a:t>
            </a:r>
            <a:r>
              <a:rPr lang="en-US" sz="2400" dirty="0">
                <a:solidFill>
                  <a:srgbClr val="1782BF"/>
                </a:solidFill>
              </a:rPr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49456" y="5160859"/>
            <a:ext cx="6688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782BF"/>
                </a:solidFill>
              </a:rPr>
              <a:t>olecranon,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n./ nominative </a:t>
            </a:r>
            <a:r>
              <a:rPr lang="en-US" sz="2400" i="1" dirty="0">
                <a:solidFill>
                  <a:srgbClr val="1782BF"/>
                </a:solidFill>
              </a:rPr>
              <a:t>or </a:t>
            </a:r>
            <a:r>
              <a:rPr lang="en-US" sz="2400" dirty="0">
                <a:solidFill>
                  <a:srgbClr val="1782BF"/>
                </a:solidFill>
              </a:rPr>
              <a:t>accusative </a:t>
            </a:r>
            <a:r>
              <a:rPr lang="en-US" sz="2400" dirty="0" err="1">
                <a:solidFill>
                  <a:srgbClr val="1782BF"/>
                </a:solidFill>
              </a:rPr>
              <a:t>sg</a:t>
            </a:r>
            <a:r>
              <a:rPr lang="en-US" sz="2400" dirty="0">
                <a:solidFill>
                  <a:srgbClr val="1782BF"/>
                </a:solidFill>
              </a:rPr>
              <a:t>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71800" y="5616605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methodus</a:t>
            </a:r>
            <a:r>
              <a:rPr lang="en-US" sz="2400" dirty="0">
                <a:solidFill>
                  <a:srgbClr val="1782BF"/>
                </a:solidFill>
              </a:rPr>
              <a:t>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f./ genitive </a:t>
            </a:r>
            <a:r>
              <a:rPr lang="en-US" sz="2400" dirty="0" err="1">
                <a:solidFill>
                  <a:srgbClr val="1782BF"/>
                </a:solidFill>
              </a:rPr>
              <a:t>sg</a:t>
            </a:r>
            <a:r>
              <a:rPr lang="en-US" sz="2400" dirty="0">
                <a:solidFill>
                  <a:srgbClr val="1782BF"/>
                </a:solidFill>
              </a:rPr>
              <a:t>. </a:t>
            </a:r>
            <a:r>
              <a:rPr lang="en-US" sz="2400" i="1" dirty="0">
                <a:solidFill>
                  <a:srgbClr val="1782BF"/>
                </a:solidFill>
              </a:rPr>
              <a:t>or </a:t>
            </a:r>
            <a:r>
              <a:rPr lang="en-US" sz="2400" dirty="0">
                <a:solidFill>
                  <a:srgbClr val="1782BF"/>
                </a:solidFill>
              </a:rPr>
              <a:t>nominative pl. </a:t>
            </a:r>
          </a:p>
        </p:txBody>
      </p:sp>
    </p:spTree>
    <p:extLst>
      <p:ext uri="{BB962C8B-B14F-4D97-AF65-F5344CB8AC3E}">
        <p14:creationId xmlns:p14="http://schemas.microsoft.com/office/powerpoint/2010/main" val="216643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Connect nouns</a:t>
            </a:r>
          </a:p>
        </p:txBody>
      </p:sp>
      <p:pic>
        <p:nvPicPr>
          <p:cNvPr id="4" name="Content Placeholder 3" descr="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43" b="-3743"/>
          <a:stretch>
            <a:fillRect/>
          </a:stretch>
        </p:blipFill>
        <p:spPr>
          <a:xfrm>
            <a:off x="93691" y="1600200"/>
            <a:ext cx="8921484" cy="4525963"/>
          </a:xfrm>
        </p:spPr>
      </p:pic>
      <p:sp>
        <p:nvSpPr>
          <p:cNvPr id="5" name="TextBox 4"/>
          <p:cNvSpPr txBox="1"/>
          <p:nvPr/>
        </p:nvSpPr>
        <p:spPr>
          <a:xfrm>
            <a:off x="1821769" y="2128597"/>
            <a:ext cx="700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cranii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4929" y="2128597"/>
            <a:ext cx="647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carpi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2440" y="2128597"/>
            <a:ext cx="60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radii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37017" y="2128597"/>
            <a:ext cx="70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ulnae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59354" y="2128597"/>
            <a:ext cx="859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humeri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60912" y="2128597"/>
            <a:ext cx="64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digiti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89992" y="2128597"/>
            <a:ext cx="94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calcanei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99775" y="2128597"/>
            <a:ext cx="928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malleoli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42961" y="3078856"/>
            <a:ext cx="707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ovarii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36622" y="3078856"/>
            <a:ext cx="631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uteri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63811" y="3078856"/>
            <a:ext cx="1060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ventriculi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86928" y="3078856"/>
            <a:ext cx="847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cerebri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74040" y="3078856"/>
            <a:ext cx="86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linguae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52452" y="3078856"/>
            <a:ext cx="606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recti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98468" y="3078856"/>
            <a:ext cx="1470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intestini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caeci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34877" y="4084038"/>
            <a:ext cx="847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cerebri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61933" y="4084038"/>
            <a:ext cx="780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organi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45234" y="4084038"/>
            <a:ext cx="1060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ventriculi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78761" y="4094449"/>
            <a:ext cx="90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bronchi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56361" y="4073627"/>
            <a:ext cx="926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arteriae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34877" y="5038056"/>
            <a:ext cx="631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oculi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40197" y="5038056"/>
            <a:ext cx="631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uteri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32804" y="5027645"/>
            <a:ext cx="1296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mandibulae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41188" y="5017234"/>
            <a:ext cx="1148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oesophagi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45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Adjectives</a:t>
            </a:r>
            <a:r>
              <a:rPr lang="cs-CZ" dirty="0"/>
              <a:t> and </a:t>
            </a:r>
            <a:r>
              <a:rPr lang="cs-CZ" dirty="0" err="1"/>
              <a:t>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connect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</a:t>
            </a:r>
            <a:r>
              <a:rPr lang="cs-CZ" dirty="0"/>
              <a:t>,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GENDER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</a:t>
            </a:r>
            <a:r>
              <a:rPr lang="cs-CZ" dirty="0"/>
              <a:t>.</a:t>
            </a:r>
          </a:p>
          <a:p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gender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choose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</a:t>
            </a:r>
            <a:r>
              <a:rPr lang="cs-CZ" dirty="0"/>
              <a:t>.</a:t>
            </a:r>
          </a:p>
          <a:p>
            <a:r>
              <a:rPr lang="cs-CZ" dirty="0" err="1"/>
              <a:t>morbus</a:t>
            </a:r>
            <a:r>
              <a:rPr lang="cs-CZ" dirty="0"/>
              <a:t>, i, m.</a:t>
            </a:r>
          </a:p>
          <a:p>
            <a:r>
              <a:rPr lang="cs-CZ" dirty="0" err="1"/>
              <a:t>periculosus</a:t>
            </a:r>
            <a:r>
              <a:rPr lang="cs-CZ" dirty="0"/>
              <a:t>, 	a, 	um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5508104" y="3527185"/>
            <a:ext cx="2374904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+mj-lt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5846757" y="3053824"/>
            <a:ext cx="1705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periculosus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7"/>
          <p:cNvSpPr txBox="1"/>
          <p:nvPr/>
        </p:nvSpPr>
        <p:spPr>
          <a:xfrm>
            <a:off x="6933313" y="5604967"/>
            <a:ext cx="1829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periculosum</a:t>
            </a:r>
            <a:endParaRPr lang="en-US" sz="2400" dirty="0">
              <a:latin typeface="+mj-lt"/>
            </a:endParaRPr>
          </a:p>
        </p:txBody>
      </p:sp>
      <p:sp>
        <p:nvSpPr>
          <p:cNvPr id="7" name="TextBox 8"/>
          <p:cNvSpPr txBox="1"/>
          <p:nvPr/>
        </p:nvSpPr>
        <p:spPr>
          <a:xfrm>
            <a:off x="4729686" y="5621401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periculosa</a:t>
            </a:r>
            <a:endParaRPr lang="en-US" sz="2400" dirty="0">
              <a:latin typeface="+mj-lt"/>
            </a:endParaRPr>
          </a:p>
        </p:txBody>
      </p:sp>
      <p:sp>
        <p:nvSpPr>
          <p:cNvPr id="8" name="Oval 2"/>
          <p:cNvSpPr/>
          <p:nvPr/>
        </p:nvSpPr>
        <p:spPr>
          <a:xfrm>
            <a:off x="5681205" y="2930633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ovéPole 8"/>
          <p:cNvSpPr txBox="1"/>
          <p:nvPr/>
        </p:nvSpPr>
        <p:spPr>
          <a:xfrm>
            <a:off x="6095007" y="4797081"/>
            <a:ext cx="1201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chemeClr val="bg1"/>
                </a:solidFill>
                <a:latin typeface="+mj-lt"/>
              </a:rPr>
              <a:t>morbus</a:t>
            </a:r>
            <a:endParaRPr lang="cs-CZ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5456" y="447391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masculine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168110" y="4450406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feminine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923928" y="447391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neutral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1047544" y="4221088"/>
            <a:ext cx="284096" cy="36004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2818150" y="4237180"/>
            <a:ext cx="284096" cy="316881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4424048" y="4237180"/>
            <a:ext cx="0" cy="288032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03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ENDINGS PHOT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70" y="188640"/>
            <a:ext cx="8799033" cy="593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899592" y="980728"/>
            <a:ext cx="504056" cy="5040560"/>
          </a:xfrm>
          <a:prstGeom prst="rect">
            <a:avLst/>
          </a:prstGeom>
          <a:noFill/>
          <a:ln w="571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411760" y="980728"/>
            <a:ext cx="504056" cy="5040560"/>
          </a:xfrm>
          <a:prstGeom prst="rect">
            <a:avLst/>
          </a:prstGeom>
          <a:noFill/>
          <a:ln w="571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915816" y="980728"/>
            <a:ext cx="504056" cy="5040560"/>
          </a:xfrm>
          <a:prstGeom prst="rect">
            <a:avLst/>
          </a:prstGeom>
          <a:noFill/>
          <a:ln w="571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98218" y="6090492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gender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use,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decline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paradigm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adjective</a:t>
            </a:r>
            <a:r>
              <a:rPr lang="cs-CZ" dirty="0"/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619672" y="25147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periculosus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98239" y="24845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periculosa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131840" y="251475"/>
            <a:ext cx="31683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periculosum</a:t>
            </a:r>
            <a:endParaRPr lang="cs-CZ" dirty="0"/>
          </a:p>
        </p:txBody>
      </p:sp>
      <p:cxnSp>
        <p:nvCxnSpPr>
          <p:cNvPr id="11" name="Přímá spojnice se šipkou 10"/>
          <p:cNvCxnSpPr>
            <a:stCxn id="8" idx="2"/>
            <a:endCxn id="3" idx="0"/>
          </p:cNvCxnSpPr>
          <p:nvPr/>
        </p:nvCxnSpPr>
        <p:spPr>
          <a:xfrm>
            <a:off x="990327" y="617788"/>
            <a:ext cx="161293" cy="36294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2473385" y="588718"/>
            <a:ext cx="161293" cy="36294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endCxn id="5" idx="0"/>
          </p:cNvCxnSpPr>
          <p:nvPr/>
        </p:nvCxnSpPr>
        <p:spPr>
          <a:xfrm flipH="1">
            <a:off x="3167844" y="588718"/>
            <a:ext cx="252028" cy="39201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899592" y="1556792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2382650" y="1565176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2943425" y="1556792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880840" y="5832460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2384341" y="5837883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2926646" y="5843071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35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/>
      <p:bldP spid="8" grpId="0"/>
      <p:bldP spid="9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Adjectives</a:t>
            </a:r>
            <a:r>
              <a:rPr lang="cs-CZ" dirty="0"/>
              <a:t> and </a:t>
            </a:r>
            <a:r>
              <a:rPr lang="cs-CZ" dirty="0" err="1"/>
              <a:t>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626160" cy="4572000"/>
          </a:xfrm>
        </p:spPr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</a:t>
            </a:r>
            <a:r>
              <a:rPr lang="cs-CZ" dirty="0"/>
              <a:t> </a:t>
            </a:r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GENDER</a:t>
            </a:r>
            <a:r>
              <a:rPr lang="cs-CZ" dirty="0"/>
              <a:t>,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CASE </a:t>
            </a:r>
            <a:r>
              <a:rPr lang="cs-CZ" dirty="0"/>
              <a:t>and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NUMBER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connected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 err="1"/>
              <a:t>dangerous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-&gt; </a:t>
            </a:r>
            <a:r>
              <a:rPr lang="cs-CZ" dirty="0" err="1"/>
              <a:t>morbus</a:t>
            </a:r>
            <a:r>
              <a:rPr lang="cs-CZ" dirty="0"/>
              <a:t> </a:t>
            </a:r>
            <a:r>
              <a:rPr lang="cs-CZ" dirty="0" err="1"/>
              <a:t>periculosus</a:t>
            </a:r>
            <a:endParaRPr lang="cs-CZ" dirty="0"/>
          </a:p>
          <a:p>
            <a:r>
              <a:rPr lang="cs-CZ" dirty="0"/>
              <a:t>cause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dangerous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-&gt;causa </a:t>
            </a:r>
            <a:r>
              <a:rPr lang="cs-CZ" dirty="0" err="1"/>
              <a:t>morb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cs-CZ" dirty="0"/>
              <a:t> </a:t>
            </a:r>
            <a:r>
              <a:rPr lang="cs-CZ" dirty="0" err="1"/>
              <a:t>periculos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dangerous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-&gt; post </a:t>
            </a:r>
            <a:r>
              <a:rPr lang="cs-CZ" dirty="0" err="1"/>
              <a:t>morb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dirty="0"/>
              <a:t> </a:t>
            </a:r>
            <a:r>
              <a:rPr lang="cs-CZ" dirty="0" err="1"/>
              <a:t>periculos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um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dangerous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-&gt; </a:t>
            </a:r>
            <a:r>
              <a:rPr lang="cs-CZ" dirty="0" err="1"/>
              <a:t>cum</a:t>
            </a:r>
            <a:r>
              <a:rPr lang="cs-CZ" dirty="0"/>
              <a:t> </a:t>
            </a:r>
            <a:r>
              <a:rPr lang="cs-CZ" dirty="0" err="1"/>
              <a:t>morb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cs-CZ" dirty="0"/>
              <a:t> </a:t>
            </a:r>
            <a:r>
              <a:rPr lang="cs-CZ" dirty="0" err="1"/>
              <a:t>periculos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024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Adjectives</a:t>
            </a:r>
            <a:r>
              <a:rPr lang="cs-CZ" dirty="0"/>
              <a:t> and </a:t>
            </a:r>
            <a:r>
              <a:rPr lang="cs-CZ" dirty="0" err="1"/>
              <a:t>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278216"/>
          </a:xfrm>
        </p:spPr>
        <p:txBody>
          <a:bodyPr/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!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adjective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does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not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have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to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have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same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endings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as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noun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it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has to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be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same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GENDER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dirty="0"/>
              <a:t>CASE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and </a:t>
            </a:r>
            <a:r>
              <a:rPr lang="cs-CZ" dirty="0"/>
              <a:t>NUMBER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!</a:t>
            </a:r>
          </a:p>
          <a:p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 err="1"/>
              <a:t>periodus</a:t>
            </a:r>
            <a:r>
              <a:rPr lang="cs-CZ" dirty="0"/>
              <a:t>, i, f.</a:t>
            </a:r>
          </a:p>
          <a:p>
            <a:pPr lvl="1"/>
            <a:r>
              <a:rPr lang="cs-CZ" sz="2400" dirty="0"/>
              <a:t>-&gt;</a:t>
            </a:r>
            <a:r>
              <a:rPr lang="cs-CZ" sz="2400" dirty="0" err="1"/>
              <a:t>periodus</a:t>
            </a:r>
            <a:r>
              <a:rPr lang="cs-CZ" sz="2400" dirty="0"/>
              <a:t> longa</a:t>
            </a:r>
          </a:p>
          <a:p>
            <a:pPr lvl="1"/>
            <a:endParaRPr lang="cs-CZ" sz="2400" dirty="0"/>
          </a:p>
          <a:p>
            <a:r>
              <a:rPr lang="cs-CZ" sz="2900" dirty="0" err="1"/>
              <a:t>after</a:t>
            </a:r>
            <a:r>
              <a:rPr lang="cs-CZ" sz="2900" dirty="0"/>
              <a:t> a long period</a:t>
            </a:r>
          </a:p>
          <a:p>
            <a:pPr lvl="1"/>
            <a:r>
              <a:rPr lang="cs-CZ" sz="2400" dirty="0"/>
              <a:t>post </a:t>
            </a:r>
            <a:r>
              <a:rPr lang="cs-CZ" sz="2400" dirty="0" err="1"/>
              <a:t>period</a:t>
            </a:r>
            <a:r>
              <a:rPr lang="cs-CZ" sz="2400" dirty="0" err="1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sz="2400" dirty="0"/>
              <a:t> </a:t>
            </a:r>
            <a:r>
              <a:rPr lang="cs-CZ" sz="2400" dirty="0" err="1"/>
              <a:t>long</a:t>
            </a:r>
            <a:r>
              <a:rPr lang="cs-CZ" sz="2400" dirty="0" err="1">
                <a:solidFill>
                  <a:schemeClr val="accent3">
                    <a:lumMod val="75000"/>
                  </a:schemeClr>
                </a:solidFill>
              </a:rPr>
              <a:t>am</a:t>
            </a:r>
            <a:endParaRPr lang="cs-CZ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Isosceles Triangle 4"/>
          <p:cNvSpPr/>
          <p:nvPr/>
        </p:nvSpPr>
        <p:spPr>
          <a:xfrm>
            <a:off x="5692063" y="2955668"/>
            <a:ext cx="2688094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>
                <a:latin typeface="+mj-lt"/>
              </a:rPr>
              <a:t>period</a:t>
            </a:r>
            <a:r>
              <a:rPr lang="cs-CZ" sz="2300" dirty="0">
                <a:latin typeface="+mj-lt"/>
              </a:rPr>
              <a:t>u</a:t>
            </a:r>
            <a:r>
              <a:rPr lang="en-US" sz="2300" dirty="0">
                <a:latin typeface="+mj-lt"/>
              </a:rPr>
              <a:t>s</a:t>
            </a:r>
          </a:p>
        </p:txBody>
      </p:sp>
      <p:sp>
        <p:nvSpPr>
          <p:cNvPr id="5" name="TextBox 12"/>
          <p:cNvSpPr txBox="1"/>
          <p:nvPr/>
        </p:nvSpPr>
        <p:spPr>
          <a:xfrm>
            <a:off x="6507284" y="2494003"/>
            <a:ext cx="1057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longus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5084823" y="4964578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longa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7858926" y="4964577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latin typeface="+mj-lt"/>
              </a:rPr>
              <a:t>longum</a:t>
            </a:r>
            <a:endParaRPr lang="en-US" sz="2400" dirty="0">
              <a:latin typeface="+mj-lt"/>
            </a:endParaRPr>
          </a:p>
        </p:txBody>
      </p:sp>
      <p:sp>
        <p:nvSpPr>
          <p:cNvPr id="8" name="Oval 20"/>
          <p:cNvSpPr/>
          <p:nvPr/>
        </p:nvSpPr>
        <p:spPr>
          <a:xfrm>
            <a:off x="4670471" y="4897127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251520" y="5734997"/>
            <a:ext cx="8075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</a:t>
            </a:r>
            <a:r>
              <a:rPr lang="cs-CZ" dirty="0"/>
              <a:t> are BOTH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feminine</a:t>
            </a:r>
            <a:r>
              <a:rPr lang="cs-CZ" dirty="0"/>
              <a:t> GENDER, </a:t>
            </a:r>
            <a:r>
              <a:rPr lang="cs-CZ" dirty="0" err="1"/>
              <a:t>accusative</a:t>
            </a:r>
            <a:r>
              <a:rPr lang="cs-CZ" dirty="0"/>
              <a:t> CASE and </a:t>
            </a:r>
            <a:r>
              <a:rPr lang="cs-CZ" dirty="0" err="1"/>
              <a:t>singular</a:t>
            </a:r>
            <a:r>
              <a:rPr lang="cs-CZ" dirty="0"/>
              <a:t> NUMBER, </a:t>
            </a:r>
            <a:r>
              <a:rPr lang="cs-CZ" dirty="0" err="1"/>
              <a:t>although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do not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endings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34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87" y="385719"/>
            <a:ext cx="8534400" cy="758952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What is the correct adjective for the noun in the triangle?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722452" y="3335652"/>
            <a:ext cx="2374904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+mj-lt"/>
              </a:rPr>
              <a:t>collum</a:t>
            </a:r>
            <a:endParaRPr lang="en-US" sz="2400" dirty="0">
              <a:latin typeface="+mj-lt"/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5746009" y="3599455"/>
            <a:ext cx="2331308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+mj-lt"/>
              </a:rPr>
              <a:t>nervus</a:t>
            </a:r>
            <a:endParaRPr lang="en-US" sz="2400" dirty="0">
              <a:latin typeface="+mj-lt"/>
            </a:endParaRPr>
          </a:p>
        </p:txBody>
      </p:sp>
      <p:sp>
        <p:nvSpPr>
          <p:cNvPr id="6" name="Isosceles Triangle 5"/>
          <p:cNvSpPr/>
          <p:nvPr/>
        </p:nvSpPr>
        <p:spPr>
          <a:xfrm rot="10800000">
            <a:off x="3325086" y="2459449"/>
            <a:ext cx="2101273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50695" y="2862291"/>
            <a:ext cx="1704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anatomicus</a:t>
            </a:r>
            <a:endParaRPr lang="en-US" sz="2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99711" y="5413434"/>
            <a:ext cx="1827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anatomicum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6317" y="5401888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anatomica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34429" y="2009329"/>
            <a:ext cx="1737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transversus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8187" y="2020876"/>
            <a:ext cx="1595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transversa</a:t>
            </a:r>
            <a:endParaRPr lang="en-US" sz="2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75641" y="4364602"/>
            <a:ext cx="186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transversum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67022" y="3103168"/>
            <a:ext cx="1699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accessorius</a:t>
            </a:r>
            <a:endParaRPr lang="en-US" sz="2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39395" y="5608365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accessoria</a:t>
            </a:r>
            <a:endParaRPr lang="en-US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84347" y="5608364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accessorium</a:t>
            </a:r>
            <a:endParaRPr lang="en-US" sz="24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0146" y="2647105"/>
            <a:ext cx="1378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j-lt"/>
              </a:rPr>
              <a:t>diameter</a:t>
            </a:r>
          </a:p>
        </p:txBody>
      </p:sp>
      <p:sp>
        <p:nvSpPr>
          <p:cNvPr id="3" name="Oval 2"/>
          <p:cNvSpPr/>
          <p:nvPr/>
        </p:nvSpPr>
        <p:spPr>
          <a:xfrm>
            <a:off x="2082308" y="5360074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404767" y="1956474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943766" y="3099974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8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444</TotalTime>
  <Words>1202</Words>
  <Application>Microsoft Office PowerPoint</Application>
  <PresentationFormat>Předvádění na obrazovce (4:3)</PresentationFormat>
  <Paragraphs>390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Cambria</vt:lpstr>
      <vt:lpstr>Georgia</vt:lpstr>
      <vt:lpstr>Wingdings</vt:lpstr>
      <vt:lpstr>Wingdings 2</vt:lpstr>
      <vt:lpstr>Administrativní</vt:lpstr>
      <vt:lpstr>Ajectives and nouns</vt:lpstr>
      <vt:lpstr>Decide on declension and paradigm</vt:lpstr>
      <vt:lpstr>What is the gender, number and case of the following nouns?</vt:lpstr>
      <vt:lpstr>Connect nouns</vt:lpstr>
      <vt:lpstr>Adjectives and nouns</vt:lpstr>
      <vt:lpstr>Prezentace aplikace PowerPoint</vt:lpstr>
      <vt:lpstr>Adjectives and nouns</vt:lpstr>
      <vt:lpstr>Adjectives and nouns</vt:lpstr>
      <vt:lpstr>What is the correct adjective for the noun in the triangle?</vt:lpstr>
      <vt:lpstr>What is the correct adjective for the noun in the triangle?</vt:lpstr>
      <vt:lpstr>What is the correct adjective for the noun in the triangle?</vt:lpstr>
      <vt:lpstr>Prezentace aplikace PowerPoint</vt:lpstr>
      <vt:lpstr>Muscles of…</vt:lpstr>
      <vt:lpstr>Find adjectives. Which adjective is dependent on which noun?</vt:lpstr>
      <vt:lpstr>Ossa membri superioris et allia:</vt:lpstr>
      <vt:lpstr>2</vt:lpstr>
      <vt:lpstr>Connect the nouns with adjectives</vt:lpstr>
      <vt:lpstr>Connect given terms with the prepositions (or nouns)</vt:lpstr>
      <vt:lpstr>Translate into Latin</vt:lpstr>
      <vt:lpstr>Decide what is correct</vt:lpstr>
      <vt:lpstr>Fill in missing endings:</vt:lpstr>
      <vt:lpstr>Fill in missing endings and change to plural</vt:lpstr>
      <vt:lpstr>Form phrases from words in boxes and translate them into English</vt:lpstr>
      <vt:lpstr>Form phrases from words in boxes</vt:lpstr>
      <vt:lpstr>Form phrases from words in boxes and translate them into English</vt:lpstr>
      <vt:lpstr>Translate the legend to the image:</vt:lpstr>
      <vt:lpstr>Translate the legend to the image: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Ajectives and nouns</dc:title>
  <dc:creator>Ševčíková Tereza</dc:creator>
  <cp:lastModifiedBy>Tereza Ševčíková</cp:lastModifiedBy>
  <cp:revision>25</cp:revision>
  <dcterms:created xsi:type="dcterms:W3CDTF">2015-10-22T08:02:17Z</dcterms:created>
  <dcterms:modified xsi:type="dcterms:W3CDTF">2016-10-27T08:25:54Z</dcterms:modified>
</cp:coreProperties>
</file>