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3" r:id="rId1"/>
  </p:sldMasterIdLst>
  <p:handoutMasterIdLst>
    <p:handoutMasterId r:id="rId11"/>
  </p:handoutMasterIdLst>
  <p:sldIdLst>
    <p:sldId id="256" r:id="rId2"/>
    <p:sldId id="267" r:id="rId3"/>
    <p:sldId id="257" r:id="rId4"/>
    <p:sldId id="258" r:id="rId5"/>
    <p:sldId id="259" r:id="rId6"/>
    <p:sldId id="269" r:id="rId7"/>
    <p:sldId id="261" r:id="rId8"/>
    <p:sldId id="264" r:id="rId9"/>
    <p:sldId id="265" r:id="rId10"/>
  </p:sldIdLst>
  <p:sldSz cx="9144000" cy="6858000" type="screen4x3"/>
  <p:notesSz cx="9928225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697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FFF181-888E-4DB5-B79F-E61147440F28}" type="datetimeFigureOut">
              <a:rPr lang="cs-CZ" smtClean="0"/>
              <a:t>05.12.2018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697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40B83-2E0F-4054-851E-D4B38CA951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12664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D0DC-2438-4DF2-BCD6-F463598A86C9}" type="datetimeFigureOut">
              <a:rPr lang="cs-CZ" smtClean="0"/>
              <a:pPr/>
              <a:t>05.12.2018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1298762"/>
            <a:ext cx="4069080" cy="1162050"/>
          </a:xfrm>
          <a:noFill/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67" y="914400"/>
            <a:ext cx="4069080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941" y="2456329"/>
            <a:ext cx="4069080" cy="318247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D0DC-2438-4DF2-BCD6-F463598A86C9}" type="datetimeFigureOut">
              <a:rPr lang="cs-CZ" smtClean="0"/>
              <a:pPr/>
              <a:t>05.12.2018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D0DC-2438-4DF2-BCD6-F463598A86C9}" type="datetimeFigureOut">
              <a:rPr lang="cs-CZ" smtClean="0"/>
              <a:pPr/>
              <a:t>05.12.2018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284163" y="4280647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778189"/>
            <a:ext cx="8360242" cy="566738"/>
          </a:xfrm>
          <a:noFill/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200"/>
            <a:ext cx="8577072" cy="3822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44927"/>
            <a:ext cx="8304213" cy="804862"/>
          </a:xfrm>
          <a:noFill/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D0DC-2438-4DF2-BCD6-F463598A86C9}" type="datetimeFigureOut">
              <a:rPr lang="cs-CZ" smtClean="0"/>
              <a:pPr/>
              <a:t>05.12.2018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D0DC-2438-4DF2-BCD6-F463598A86C9}" type="datetimeFigureOut">
              <a:rPr lang="cs-CZ" smtClean="0"/>
              <a:pPr/>
              <a:t>05.12.2018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D0DC-2438-4DF2-BCD6-F463598A86C9}" type="datetimeFigureOut">
              <a:rPr lang="cs-CZ" smtClean="0"/>
              <a:pPr/>
              <a:t>05.12.2018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D0DC-2438-4DF2-BCD6-F463598A86C9}" type="datetimeFigureOut">
              <a:rPr lang="cs-CZ" smtClean="0"/>
              <a:pPr/>
              <a:t>05.12.2018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D0DC-2438-4DF2-BCD6-F463598A86C9}" type="datetimeFigureOut">
              <a:rPr lang="cs-CZ" smtClean="0"/>
              <a:pPr/>
              <a:t>05.12.2018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D0DC-2438-4DF2-BCD6-F463598A86C9}" type="datetimeFigureOut">
              <a:rPr lang="cs-CZ" smtClean="0"/>
              <a:pPr/>
              <a:t>05.12.2018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D0DC-2438-4DF2-BCD6-F463598A86C9}" type="datetimeFigureOut">
              <a:rPr lang="cs-CZ" smtClean="0"/>
              <a:pPr/>
              <a:t>05.12.2018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D0DC-2438-4DF2-BCD6-F463598A86C9}" type="datetimeFigureOut">
              <a:rPr lang="cs-CZ" smtClean="0"/>
              <a:pPr/>
              <a:t>05.12.2018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D0DC-2438-4DF2-BCD6-F463598A86C9}" type="datetimeFigureOut">
              <a:rPr lang="cs-CZ" smtClean="0"/>
              <a:pPr/>
              <a:t>05.12.2018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D0DC-2438-4DF2-BCD6-F463598A86C9}" type="datetimeFigureOut">
              <a:rPr lang="cs-CZ" smtClean="0"/>
              <a:pPr/>
              <a:t>05.12.2018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D0DC-2438-4DF2-BCD6-F463598A86C9}" type="datetimeFigureOut">
              <a:rPr lang="cs-CZ" smtClean="0"/>
              <a:pPr/>
              <a:t>05.12.2018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D0DC-2438-4DF2-BCD6-F463598A86C9}" type="datetimeFigureOut">
              <a:rPr lang="cs-CZ" smtClean="0"/>
              <a:pPr/>
              <a:t>05.12.2018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D0DC-2438-4DF2-BCD6-F463598A86C9}" type="datetimeFigureOut">
              <a:rPr lang="cs-CZ" smtClean="0"/>
              <a:pPr/>
              <a:t>05.12.2018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5" name="Group 4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6" name="Rectangle 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503" y="2133600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BD0DD0DC-2438-4DF2-BCD6-F463598A86C9}" type="datetimeFigureOut">
              <a:rPr lang="cs-CZ" smtClean="0"/>
              <a:pPr/>
              <a:t>05.12.2018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4" r:id="rId1"/>
    <p:sldLayoutId id="2147484015" r:id="rId2"/>
    <p:sldLayoutId id="2147484016" r:id="rId3"/>
    <p:sldLayoutId id="2147484017" r:id="rId4"/>
    <p:sldLayoutId id="2147484018" r:id="rId5"/>
    <p:sldLayoutId id="2147484019" r:id="rId6"/>
    <p:sldLayoutId id="2147484020" r:id="rId7"/>
    <p:sldLayoutId id="2147484021" r:id="rId8"/>
    <p:sldLayoutId id="2147484022" r:id="rId9"/>
    <p:sldLayoutId id="2147484023" r:id="rId10"/>
    <p:sldLayoutId id="2147484024" r:id="rId11"/>
    <p:sldLayoutId id="2147484025" r:id="rId12"/>
    <p:sldLayoutId id="2147484026" r:id="rId13"/>
    <p:sldLayoutId id="2147484027" r:id="rId14"/>
    <p:sldLayoutId id="2147484028" r:id="rId15"/>
    <p:sldLayoutId id="2147484029" r:id="rId16"/>
  </p:sldLayoutIdLst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Adjectives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50000"/>
              <a:lumOff val="50000"/>
              <a:alpha val="70000"/>
            </a:schemeClr>
          </a:solidFill>
        </p:spPr>
        <p:txBody>
          <a:bodyPr/>
          <a:lstStyle/>
          <a:p>
            <a:r>
              <a:rPr lang="en-US" dirty="0" smtClean="0"/>
              <a:t>Comparison of adjectives in English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16832"/>
            <a:ext cx="8534722" cy="420933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 the sentences,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POSITIVE </a:t>
            </a:r>
            <a:r>
              <a:rPr lang="en-US" b="1" dirty="0" smtClean="0">
                <a:solidFill>
                  <a:schemeClr val="accent1"/>
                </a:solidFill>
              </a:rPr>
              <a:t>DEGREE</a:t>
            </a:r>
            <a:r>
              <a:rPr lang="en-US" dirty="0" smtClean="0"/>
              <a:t>		</a:t>
            </a:r>
            <a:r>
              <a:rPr lang="en-US" sz="2000" dirty="0" smtClean="0"/>
              <a:t>This is a </a:t>
            </a:r>
            <a:r>
              <a:rPr lang="en-US" sz="2000" b="1" dirty="0" smtClean="0">
                <a:solidFill>
                  <a:schemeClr val="accent2"/>
                </a:solidFill>
              </a:rPr>
              <a:t>long</a:t>
            </a:r>
            <a:r>
              <a:rPr lang="en-US" sz="2000" dirty="0" smtClean="0"/>
              <a:t> bone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chemeClr val="accent2"/>
                </a:solidFill>
              </a:rPr>
              <a:t>COMPARATIVE </a:t>
            </a:r>
            <a:r>
              <a:rPr lang="en-US" b="1" dirty="0" smtClean="0">
                <a:solidFill>
                  <a:schemeClr val="accent2"/>
                </a:solidFill>
              </a:rPr>
              <a:t>DEGREE</a:t>
            </a:r>
            <a:r>
              <a:rPr lang="en-US" dirty="0" smtClean="0"/>
              <a:t>	</a:t>
            </a:r>
            <a:r>
              <a:rPr lang="en-US" sz="2000" dirty="0" smtClean="0"/>
              <a:t>This is a </a:t>
            </a:r>
            <a:r>
              <a:rPr lang="en-US" sz="2000" b="1" dirty="0" smtClean="0">
                <a:solidFill>
                  <a:schemeClr val="accent2"/>
                </a:solidFill>
              </a:rPr>
              <a:t>longer</a:t>
            </a:r>
            <a:r>
              <a:rPr lang="en-US" sz="2000" dirty="0" smtClean="0"/>
              <a:t> bone than that</a:t>
            </a:r>
            <a:endParaRPr lang="en-US" sz="2000" dirty="0"/>
          </a:p>
          <a:p>
            <a:pPr marL="457200" lvl="1" indent="0"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SUPERLATIVE DEGREE</a:t>
            </a:r>
            <a:r>
              <a:rPr lang="en-US" dirty="0" smtClean="0"/>
              <a:t>	</a:t>
            </a:r>
            <a:r>
              <a:rPr lang="en-US" sz="2000" dirty="0" smtClean="0"/>
              <a:t>This is </a:t>
            </a:r>
            <a:r>
              <a:rPr lang="en-US" sz="2000" b="1" dirty="0" smtClean="0">
                <a:solidFill>
                  <a:schemeClr val="accent2"/>
                </a:solidFill>
              </a:rPr>
              <a:t>the longest</a:t>
            </a:r>
            <a:r>
              <a:rPr lang="en-US" sz="2000" dirty="0" smtClean="0"/>
              <a:t> bone of the human body, </a:t>
            </a:r>
          </a:p>
          <a:p>
            <a:pPr marL="447675" lvl="6" indent="0">
              <a:buNone/>
            </a:pPr>
            <a:r>
              <a:rPr lang="en-US" sz="2400" dirty="0"/>
              <a:t>d</a:t>
            </a:r>
            <a:r>
              <a:rPr lang="en-US" sz="2400" dirty="0" smtClean="0"/>
              <a:t>ifferent bones are being compared with respect to their length. The three forms of the adjective – </a:t>
            </a:r>
            <a:r>
              <a:rPr lang="en-US" sz="2400" i="1" dirty="0" smtClean="0"/>
              <a:t>long, longer, the longest – </a:t>
            </a:r>
            <a:r>
              <a:rPr lang="en-US" sz="2400" dirty="0" smtClean="0"/>
              <a:t>express three different degrees of comparison -positive, comparative a superlative.</a:t>
            </a:r>
          </a:p>
          <a:p>
            <a:pPr marL="447675" lvl="6" indent="0">
              <a:buNone/>
            </a:pPr>
            <a:r>
              <a:rPr lang="en-US" sz="2400" dirty="0" smtClean="0"/>
              <a:t>In English adjectives are compared regularly either by adding </a:t>
            </a:r>
            <a:r>
              <a:rPr lang="en-US" sz="2400" i="1" dirty="0" smtClean="0"/>
              <a:t>–</a:t>
            </a:r>
            <a:r>
              <a:rPr lang="en-US" sz="2400" i="1" dirty="0" err="1" smtClean="0"/>
              <a:t>er</a:t>
            </a:r>
            <a:r>
              <a:rPr lang="en-US" sz="2400" i="1" dirty="0" smtClean="0"/>
              <a:t>, the –</a:t>
            </a:r>
            <a:r>
              <a:rPr lang="en-US" sz="2400" i="1" dirty="0" err="1" smtClean="0"/>
              <a:t>est</a:t>
            </a:r>
            <a:r>
              <a:rPr lang="en-US" sz="2400" dirty="0" smtClean="0"/>
              <a:t> to the positive </a:t>
            </a:r>
            <a:r>
              <a:rPr lang="en-US" sz="2400" i="1" dirty="0" smtClean="0"/>
              <a:t>or</a:t>
            </a:r>
            <a:r>
              <a:rPr lang="en-US" sz="2400" dirty="0" smtClean="0"/>
              <a:t> by placing the adverbs </a:t>
            </a:r>
            <a:r>
              <a:rPr lang="en-US" sz="2400" i="1" dirty="0" smtClean="0"/>
              <a:t>more, most</a:t>
            </a:r>
            <a:r>
              <a:rPr lang="en-US" sz="2400" dirty="0" smtClean="0"/>
              <a:t> before the positive.</a:t>
            </a:r>
          </a:p>
          <a:p>
            <a:pPr marL="447675" lvl="6" indent="0">
              <a:buNone/>
            </a:pPr>
            <a:r>
              <a:rPr lang="en-US" sz="2400" dirty="0" smtClean="0"/>
              <a:t>Some English adjectives are irregular in comparison </a:t>
            </a:r>
            <a:r>
              <a:rPr lang="en-US" sz="2400" i="1" dirty="0" smtClean="0"/>
              <a:t>cf. good-better-the best.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2165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22932"/>
          </a:xfrm>
          <a:solidFill>
            <a:srgbClr val="53576D">
              <a:alpha val="70000"/>
            </a:srgbClr>
          </a:solidFill>
        </p:spPr>
        <p:txBody>
          <a:bodyPr>
            <a:normAutofit/>
          </a:bodyPr>
          <a:lstStyle/>
          <a:p>
            <a:r>
              <a:rPr lang="en-US" dirty="0" smtClean="0"/>
              <a:t>Degrees of comparison in LATIN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3935613"/>
          </a:xfrm>
        </p:spPr>
        <p:txBody>
          <a:bodyPr>
            <a:normAutofit fontScale="92500" lnSpcReduction="10000"/>
          </a:bodyPr>
          <a:lstStyle/>
          <a:p>
            <a:pPr marL="852678" indent="-742950">
              <a:buNone/>
            </a:pPr>
            <a:r>
              <a:rPr lang="en-US" sz="3600" dirty="0" smtClean="0"/>
              <a:t>1) </a:t>
            </a:r>
            <a:r>
              <a:rPr lang="en-US" sz="3600" dirty="0" smtClean="0">
                <a:solidFill>
                  <a:schemeClr val="accent1"/>
                </a:solidFill>
              </a:rPr>
              <a:t>Positive</a:t>
            </a:r>
            <a:r>
              <a:rPr lang="en-US" sz="3600" dirty="0" smtClean="0"/>
              <a:t> – </a:t>
            </a:r>
            <a:r>
              <a:rPr lang="en-US" sz="3600" dirty="0" err="1" smtClean="0"/>
              <a:t>longus</a:t>
            </a:r>
            <a:r>
              <a:rPr lang="en-US" sz="3600" dirty="0" smtClean="0"/>
              <a:t>, a, um/ </a:t>
            </a:r>
            <a:r>
              <a:rPr lang="en-US" sz="3600" dirty="0" err="1" smtClean="0"/>
              <a:t>brevis</a:t>
            </a:r>
            <a:r>
              <a:rPr lang="en-US" sz="3600" dirty="0" smtClean="0"/>
              <a:t>, e</a:t>
            </a:r>
          </a:p>
          <a:p>
            <a:pPr marL="852678" indent="-742950">
              <a:buAutoNum type="arabicParenR"/>
            </a:pPr>
            <a:endParaRPr lang="en-US" sz="3600" dirty="0" smtClean="0"/>
          </a:p>
          <a:p>
            <a:pPr marL="624078" indent="-514350">
              <a:buNone/>
            </a:pPr>
            <a:r>
              <a:rPr lang="en-US" sz="3600" dirty="0" smtClean="0"/>
              <a:t>2) </a:t>
            </a:r>
            <a:r>
              <a:rPr lang="en-US" sz="3600" dirty="0" smtClean="0">
                <a:solidFill>
                  <a:schemeClr val="accent2"/>
                </a:solidFill>
              </a:rPr>
              <a:t>Comparative</a:t>
            </a:r>
            <a:r>
              <a:rPr lang="en-US" sz="3600" dirty="0" smtClean="0"/>
              <a:t> – </a:t>
            </a:r>
            <a:r>
              <a:rPr lang="en-US" sz="3600" dirty="0" err="1" smtClean="0"/>
              <a:t>longior</a:t>
            </a:r>
            <a:r>
              <a:rPr lang="en-US" sz="3600" dirty="0" smtClean="0"/>
              <a:t>, </a:t>
            </a:r>
            <a:r>
              <a:rPr lang="en-US" sz="3600" dirty="0" err="1" smtClean="0"/>
              <a:t>ius</a:t>
            </a:r>
            <a:r>
              <a:rPr lang="en-US" sz="3600" dirty="0" smtClean="0"/>
              <a:t>/ </a:t>
            </a:r>
            <a:r>
              <a:rPr lang="en-US" sz="3600" dirty="0" err="1" smtClean="0"/>
              <a:t>brevior</a:t>
            </a:r>
            <a:r>
              <a:rPr lang="en-US" sz="3600" dirty="0" smtClean="0"/>
              <a:t>, </a:t>
            </a:r>
            <a:r>
              <a:rPr lang="en-US" sz="3600" dirty="0" err="1" smtClean="0"/>
              <a:t>ius</a:t>
            </a:r>
            <a:endParaRPr lang="en-US" sz="3600" dirty="0" smtClean="0"/>
          </a:p>
          <a:p>
            <a:pPr marL="624078" indent="-514350">
              <a:buNone/>
            </a:pPr>
            <a:endParaRPr lang="en-US" sz="3600" dirty="0" smtClean="0"/>
          </a:p>
          <a:p>
            <a:pPr marL="624078" indent="-514350">
              <a:buNone/>
            </a:pPr>
            <a:r>
              <a:rPr lang="en-US" sz="3600" dirty="0" smtClean="0"/>
              <a:t>3) </a:t>
            </a:r>
            <a:r>
              <a:rPr lang="en-US" sz="3600" dirty="0" smtClean="0">
                <a:solidFill>
                  <a:schemeClr val="accent4"/>
                </a:solidFill>
              </a:rPr>
              <a:t>Superlative</a:t>
            </a:r>
            <a:r>
              <a:rPr lang="en-US" sz="3600" dirty="0" smtClean="0"/>
              <a:t> – </a:t>
            </a:r>
            <a:r>
              <a:rPr lang="en-US" sz="3600" dirty="0" err="1" smtClean="0"/>
              <a:t>longissimus</a:t>
            </a:r>
            <a:r>
              <a:rPr lang="en-US" sz="3600" dirty="0" smtClean="0"/>
              <a:t>, a, um/			                    </a:t>
            </a:r>
            <a:r>
              <a:rPr lang="en-US" sz="3600" dirty="0" err="1" smtClean="0"/>
              <a:t>brevissimus</a:t>
            </a:r>
            <a:r>
              <a:rPr lang="en-US" sz="3600" dirty="0" smtClean="0"/>
              <a:t>, a, um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solidFill>
            <a:srgbClr val="53576D">
              <a:alpha val="70000"/>
            </a:srgbClr>
          </a:solidFill>
        </p:spPr>
        <p:txBody>
          <a:bodyPr/>
          <a:lstStyle/>
          <a:p>
            <a:r>
              <a:rPr lang="cs-CZ" dirty="0" err="1" smtClean="0"/>
              <a:t>Types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comparison</a:t>
            </a:r>
            <a:r>
              <a:rPr lang="cs-CZ" dirty="0" smtClean="0"/>
              <a:t> in LATIN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364241"/>
          </a:xfrm>
        </p:spPr>
        <p:txBody>
          <a:bodyPr>
            <a:normAutofit/>
          </a:bodyPr>
          <a:lstStyle/>
          <a:p>
            <a:pPr marL="2781300" indent="-2671763">
              <a:buNone/>
            </a:pPr>
            <a:r>
              <a:rPr lang="en-US" sz="2600" b="1" dirty="0" smtClean="0">
                <a:solidFill>
                  <a:schemeClr val="accent1"/>
                </a:solidFill>
              </a:rPr>
              <a:t>1) Regular:	</a:t>
            </a:r>
            <a:r>
              <a:rPr lang="en-US" sz="2600" dirty="0" err="1" smtClean="0"/>
              <a:t>latus</a:t>
            </a:r>
            <a:r>
              <a:rPr lang="en-US" sz="2600" dirty="0" smtClean="0"/>
              <a:t>, a, um – </a:t>
            </a:r>
            <a:r>
              <a:rPr lang="en-US" sz="2600" dirty="0" err="1" smtClean="0"/>
              <a:t>latior</a:t>
            </a:r>
            <a:r>
              <a:rPr lang="en-US" sz="2600" dirty="0" smtClean="0"/>
              <a:t>, </a:t>
            </a:r>
            <a:r>
              <a:rPr lang="en-US" sz="2600" dirty="0" err="1" smtClean="0"/>
              <a:t>ius</a:t>
            </a:r>
            <a:r>
              <a:rPr lang="en-US" sz="2600" dirty="0" smtClean="0"/>
              <a:t> – </a:t>
            </a:r>
            <a:r>
              <a:rPr lang="en-US" sz="2600" dirty="0" err="1" smtClean="0"/>
              <a:t>latissimus</a:t>
            </a:r>
            <a:r>
              <a:rPr lang="en-US" sz="2600" dirty="0" smtClean="0"/>
              <a:t>, a, um</a:t>
            </a:r>
          </a:p>
          <a:p>
            <a:pPr marL="2781300" indent="-2671763">
              <a:buNone/>
            </a:pPr>
            <a:r>
              <a:rPr lang="en-US" sz="2600" b="1" dirty="0" smtClean="0">
                <a:solidFill>
                  <a:srgbClr val="990000"/>
                </a:solidFill>
              </a:rPr>
              <a:t>2) Irregular:	</a:t>
            </a:r>
            <a:r>
              <a:rPr lang="en-US" sz="2600" dirty="0" err="1" smtClean="0"/>
              <a:t>magnus</a:t>
            </a:r>
            <a:r>
              <a:rPr lang="en-US" sz="2600" dirty="0" smtClean="0"/>
              <a:t>, a, um – major, </a:t>
            </a:r>
            <a:r>
              <a:rPr lang="en-US" sz="2600" dirty="0" err="1" smtClean="0"/>
              <a:t>majus</a:t>
            </a:r>
            <a:r>
              <a:rPr lang="en-US" sz="2600" dirty="0" smtClean="0"/>
              <a:t> – </a:t>
            </a:r>
            <a:r>
              <a:rPr lang="en-US" sz="2600" dirty="0" err="1" smtClean="0"/>
              <a:t>maximus</a:t>
            </a:r>
            <a:r>
              <a:rPr lang="en-US" sz="2600" dirty="0" smtClean="0"/>
              <a:t>, a, um</a:t>
            </a:r>
          </a:p>
          <a:p>
            <a:pPr marL="2781300" indent="-2671763">
              <a:buNone/>
            </a:pPr>
            <a:r>
              <a:rPr lang="en-US" sz="2600" dirty="0" smtClean="0">
                <a:solidFill>
                  <a:srgbClr val="990000"/>
                </a:solidFill>
              </a:rPr>
              <a:t>3) </a:t>
            </a:r>
            <a:r>
              <a:rPr lang="en-US" sz="2600" b="1" dirty="0" smtClean="0">
                <a:solidFill>
                  <a:srgbClr val="990000"/>
                </a:solidFill>
              </a:rPr>
              <a:t>Incomplete:	</a:t>
            </a:r>
            <a:r>
              <a:rPr lang="en-US" sz="2600" dirty="0" smtClean="0">
                <a:solidFill>
                  <a:schemeClr val="tx1"/>
                </a:solidFill>
              </a:rPr>
              <a:t>(supra) -</a:t>
            </a:r>
            <a:r>
              <a:rPr lang="en-US" sz="2600" b="1" dirty="0" smtClean="0">
                <a:solidFill>
                  <a:srgbClr val="990000"/>
                </a:solidFill>
              </a:rPr>
              <a:t> </a:t>
            </a:r>
            <a:r>
              <a:rPr lang="en-US" sz="2600" dirty="0" smtClean="0"/>
              <a:t>superior, </a:t>
            </a:r>
            <a:r>
              <a:rPr lang="en-US" sz="2600" dirty="0" err="1" smtClean="0"/>
              <a:t>ius</a:t>
            </a:r>
            <a:r>
              <a:rPr lang="en-US" sz="2600" dirty="0" smtClean="0"/>
              <a:t> – </a:t>
            </a:r>
            <a:r>
              <a:rPr lang="en-US" sz="2600" dirty="0" err="1" smtClean="0"/>
              <a:t>supremus</a:t>
            </a:r>
            <a:r>
              <a:rPr lang="en-US" sz="2600" dirty="0" smtClean="0"/>
              <a:t>, a, um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Regular comparison - COMPARATIVE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916832"/>
            <a:ext cx="8424936" cy="1656184"/>
          </a:xfrm>
        </p:spPr>
        <p:txBody>
          <a:bodyPr>
            <a:normAutofit/>
          </a:bodyPr>
          <a:lstStyle/>
          <a:p>
            <a:pPr marL="0" indent="0">
              <a:spcBef>
                <a:spcPts val="200"/>
              </a:spcBef>
              <a:buNone/>
            </a:pPr>
            <a:r>
              <a:rPr lang="en-US" b="1" dirty="0" smtClean="0">
                <a:solidFill>
                  <a:srgbClr val="000000"/>
                </a:solidFill>
              </a:rPr>
              <a:t>Nominative of comparatives is formed by adding to the base of the positive the suffix</a:t>
            </a:r>
            <a:r>
              <a:rPr lang="en-US" b="1" dirty="0" smtClean="0">
                <a:solidFill>
                  <a:schemeClr val="accent1"/>
                </a:solidFill>
              </a:rPr>
              <a:t> 	</a:t>
            </a:r>
            <a:r>
              <a:rPr lang="en-US" b="1" dirty="0" smtClean="0">
                <a:solidFill>
                  <a:schemeClr val="accent2"/>
                </a:solidFill>
              </a:rPr>
              <a:t>-</a:t>
            </a:r>
            <a:r>
              <a:rPr lang="en-US" b="1" dirty="0" err="1" smtClean="0">
                <a:solidFill>
                  <a:schemeClr val="accent2"/>
                </a:solidFill>
              </a:rPr>
              <a:t>ior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tx1"/>
                </a:solidFill>
              </a:rPr>
              <a:t>for </a:t>
            </a:r>
            <a:r>
              <a:rPr lang="en-US" dirty="0" smtClean="0">
                <a:solidFill>
                  <a:schemeClr val="tx1"/>
                </a:solidFill>
              </a:rPr>
              <a:t>masculine and feminine</a:t>
            </a:r>
            <a:endParaRPr lang="en-US" dirty="0" smtClean="0"/>
          </a:p>
          <a:p>
            <a:pPr marL="0" indent="0">
              <a:spcBef>
                <a:spcPts val="200"/>
              </a:spcBef>
              <a:buNone/>
            </a:pPr>
            <a:r>
              <a:rPr lang="en-US" b="1" dirty="0"/>
              <a:t> 	</a:t>
            </a:r>
            <a:r>
              <a:rPr lang="en-US" b="1" dirty="0" smtClean="0"/>
              <a:t>			</a:t>
            </a:r>
            <a:r>
              <a:rPr lang="en-US" b="1" dirty="0" smtClean="0">
                <a:solidFill>
                  <a:srgbClr val="FF6600"/>
                </a:solidFill>
              </a:rPr>
              <a:t>-</a:t>
            </a:r>
            <a:r>
              <a:rPr lang="en-US" b="1" dirty="0" err="1" smtClean="0">
                <a:solidFill>
                  <a:srgbClr val="FF6600"/>
                </a:solidFill>
              </a:rPr>
              <a:t>ius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for</a:t>
            </a:r>
            <a:r>
              <a:rPr lang="en-US" dirty="0" smtClean="0">
                <a:solidFill>
                  <a:schemeClr val="tx1"/>
                </a:solidFill>
              </a:rPr>
              <a:t> the neuter</a:t>
            </a:r>
          </a:p>
          <a:p>
            <a:pPr>
              <a:buFontTx/>
              <a:buChar char="-"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717996"/>
              </p:ext>
            </p:extLst>
          </p:nvPr>
        </p:nvGraphicFramePr>
        <p:xfrm>
          <a:off x="323528" y="3284984"/>
          <a:ext cx="8208912" cy="1749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2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2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22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22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Positive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Comparative</a:t>
                      </a:r>
                    </a:p>
                    <a:p>
                      <a:r>
                        <a:rPr lang="en-US" dirty="0" smtClean="0"/>
                        <a:t>M+F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Comparative</a:t>
                      </a:r>
                    </a:p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03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Longus</a:t>
                      </a:r>
                      <a:r>
                        <a:rPr lang="en-US" dirty="0" smtClean="0"/>
                        <a:t>, a, 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Long-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Long-</a:t>
                      </a:r>
                      <a:r>
                        <a:rPr lang="en-US" dirty="0" err="1" smtClean="0"/>
                        <a:t>ior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Long-</a:t>
                      </a:r>
                      <a:r>
                        <a:rPr lang="en-US" dirty="0" err="1" smtClean="0"/>
                        <a:t>ius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Simplex, </a:t>
                      </a:r>
                      <a:r>
                        <a:rPr lang="en-US" dirty="0" err="1" smtClean="0"/>
                        <a:t>cis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Simplic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Simplic-ior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Simplic-ius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Brevis</a:t>
                      </a:r>
                      <a:r>
                        <a:rPr lang="en-US" dirty="0" smtClean="0"/>
                        <a:t>, 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Brev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Brev-ior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Brev-ius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Zástupný symbol pro obsah 1"/>
          <p:cNvSpPr txBox="1">
            <a:spLocks/>
          </p:cNvSpPr>
          <p:nvPr/>
        </p:nvSpPr>
        <p:spPr>
          <a:xfrm>
            <a:off x="395536" y="5445224"/>
            <a:ext cx="8424936" cy="1656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4025" indent="-454025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60475" indent="-346075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339725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39925" indent="-3317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9076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625725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021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13113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200"/>
              </a:spcBef>
              <a:buFont typeface="Wingdings" pitchFamily="2" charset="2"/>
              <a:buNone/>
            </a:pPr>
            <a:r>
              <a:rPr lang="en-US" b="1" dirty="0" smtClean="0">
                <a:solidFill>
                  <a:srgbClr val="000000"/>
                </a:solidFill>
              </a:rPr>
              <a:t>Comparatives are declined like Nouns of III. Declension (DOLOR+CORPUS)</a:t>
            </a:r>
          </a:p>
          <a:p>
            <a:pPr marL="0" indent="0">
              <a:spcBef>
                <a:spcPts val="200"/>
              </a:spcBef>
              <a:buFont typeface="Wingdings" pitchFamily="2" charset="2"/>
              <a:buNone/>
            </a:pPr>
            <a:r>
              <a:rPr lang="en-US" b="1" dirty="0" smtClean="0">
                <a:solidFill>
                  <a:srgbClr val="FF6600"/>
                </a:solidFill>
              </a:rPr>
              <a:t>! </a:t>
            </a:r>
            <a:r>
              <a:rPr lang="en-US" b="1" dirty="0" smtClean="0">
                <a:solidFill>
                  <a:srgbClr val="000000"/>
                </a:solidFill>
              </a:rPr>
              <a:t>Genitive </a:t>
            </a:r>
            <a:r>
              <a:rPr lang="en-US" b="1" dirty="0" err="1" smtClean="0">
                <a:solidFill>
                  <a:srgbClr val="000000"/>
                </a:solidFill>
              </a:rPr>
              <a:t>sg</a:t>
            </a:r>
            <a:r>
              <a:rPr lang="en-US" b="1" dirty="0" smtClean="0">
                <a:solidFill>
                  <a:srgbClr val="000000"/>
                </a:solidFill>
              </a:rPr>
              <a:t>. </a:t>
            </a:r>
            <a:r>
              <a:rPr lang="en-US" b="1" dirty="0">
                <a:solidFill>
                  <a:srgbClr val="000000"/>
                </a:solidFill>
              </a:rPr>
              <a:t>o</a:t>
            </a:r>
            <a:r>
              <a:rPr lang="en-US" b="1" dirty="0" smtClean="0">
                <a:solidFill>
                  <a:srgbClr val="000000"/>
                </a:solidFill>
              </a:rPr>
              <a:t>f comparative always ends in </a:t>
            </a:r>
            <a:r>
              <a:rPr lang="en-US" b="1" dirty="0" smtClean="0">
                <a:solidFill>
                  <a:schemeClr val="accent2"/>
                </a:solidFill>
              </a:rPr>
              <a:t>-</a:t>
            </a:r>
            <a:r>
              <a:rPr lang="en-US" b="1" dirty="0" err="1" smtClean="0">
                <a:solidFill>
                  <a:schemeClr val="accent2"/>
                </a:solidFill>
              </a:rPr>
              <a:t>ioris</a:t>
            </a:r>
            <a:endParaRPr lang="en-US" dirty="0" smtClean="0">
              <a:solidFill>
                <a:schemeClr val="accent2"/>
              </a:solidFill>
            </a:endParaRPr>
          </a:p>
          <a:p>
            <a:pPr>
              <a:buFontTx/>
              <a:buChar char="-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err="1" smtClean="0"/>
              <a:t>Comparative</a:t>
            </a:r>
            <a:r>
              <a:rPr lang="cs-CZ" dirty="0" smtClean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how</a:t>
            </a:r>
            <a:r>
              <a:rPr lang="cs-CZ" dirty="0" smtClean="0"/>
              <a:t> to </a:t>
            </a:r>
            <a:r>
              <a:rPr lang="cs-CZ" dirty="0" err="1" smtClean="0"/>
              <a:t>decline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03800331"/>
              </p:ext>
            </p:extLst>
          </p:nvPr>
        </p:nvGraphicFramePr>
        <p:xfrm>
          <a:off x="179388" y="1844675"/>
          <a:ext cx="8504235" cy="1905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008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0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08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08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08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cs-CZ" sz="19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singular</a:t>
                      </a:r>
                      <a:endParaRPr lang="cs-CZ" sz="1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plural</a:t>
                      </a:r>
                      <a:endParaRPr lang="cs-CZ" sz="1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nom</a:t>
                      </a:r>
                      <a:r>
                        <a:rPr lang="cs-CZ" sz="1900" dirty="0" smtClean="0"/>
                        <a:t>.</a:t>
                      </a:r>
                      <a:endParaRPr lang="cs-CZ" sz="1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brevior</a:t>
                      </a:r>
                      <a:endParaRPr lang="cs-CZ" sz="1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brevius</a:t>
                      </a:r>
                      <a:endParaRPr lang="cs-CZ" sz="1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breviores</a:t>
                      </a:r>
                      <a:endParaRPr lang="cs-CZ" sz="1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breviora</a:t>
                      </a:r>
                      <a:endParaRPr lang="cs-CZ" sz="1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gen.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brevioris</a:t>
                      </a:r>
                      <a:endParaRPr lang="cs-CZ" sz="1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breviorum</a:t>
                      </a:r>
                      <a:endParaRPr lang="cs-CZ" sz="1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ak</a:t>
                      </a:r>
                      <a:r>
                        <a:rPr lang="cs-CZ" sz="1900" dirty="0" smtClean="0"/>
                        <a:t>.</a:t>
                      </a:r>
                      <a:endParaRPr lang="cs-CZ" sz="1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breviorem</a:t>
                      </a:r>
                      <a:endParaRPr lang="cs-CZ" sz="1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brevius</a:t>
                      </a:r>
                      <a:endParaRPr lang="cs-CZ" sz="1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breviores</a:t>
                      </a:r>
                      <a:endParaRPr lang="cs-CZ" sz="1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breviora</a:t>
                      </a:r>
                      <a:endParaRPr lang="cs-CZ" sz="1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abl</a:t>
                      </a:r>
                      <a:r>
                        <a:rPr lang="cs-CZ" sz="1900" dirty="0" smtClean="0"/>
                        <a:t>.</a:t>
                      </a:r>
                      <a:endParaRPr lang="cs-CZ" sz="19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breviore</a:t>
                      </a:r>
                      <a:endParaRPr lang="cs-CZ" sz="1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brevioribus</a:t>
                      </a:r>
                      <a:endParaRPr lang="cs-CZ" sz="1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2805" name="TextovéPole 4"/>
          <p:cNvSpPr txBox="1">
            <a:spLocks noChangeArrowheads="1"/>
          </p:cNvSpPr>
          <p:nvPr/>
        </p:nvSpPr>
        <p:spPr bwMode="auto">
          <a:xfrm>
            <a:off x="179388" y="3860800"/>
            <a:ext cx="8856662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altLang="cs-CZ" dirty="0" err="1" smtClean="0"/>
              <a:t>Comparatives</a:t>
            </a:r>
            <a:r>
              <a:rPr lang="cs-CZ" altLang="cs-CZ" dirty="0" smtClean="0"/>
              <a:t> are </a:t>
            </a:r>
            <a:r>
              <a:rPr lang="cs-CZ" altLang="cs-CZ" dirty="0" err="1" smtClean="0"/>
              <a:t>declined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like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nouns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III. </a:t>
            </a:r>
            <a:r>
              <a:rPr lang="cs-CZ" altLang="cs-CZ" dirty="0" err="1" smtClean="0"/>
              <a:t>declension</a:t>
            </a:r>
            <a:r>
              <a:rPr lang="cs-CZ" altLang="cs-CZ" dirty="0" smtClean="0"/>
              <a:t> - DOLOR (M., F.) and CORPUS (N.). Genitive has </a:t>
            </a:r>
            <a:r>
              <a:rPr lang="cs-CZ" altLang="cs-CZ" dirty="0" err="1" smtClean="0"/>
              <a:t>for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all</a:t>
            </a:r>
            <a:r>
              <a:rPr lang="cs-CZ" altLang="cs-CZ" dirty="0" smtClean="0"/>
              <a:t> 3 </a:t>
            </a:r>
            <a:r>
              <a:rPr lang="cs-CZ" altLang="cs-CZ" dirty="0" err="1" smtClean="0"/>
              <a:t>genders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ending</a:t>
            </a:r>
            <a:r>
              <a:rPr lang="cs-CZ" altLang="cs-CZ" dirty="0" smtClean="0"/>
              <a:t> </a:t>
            </a:r>
            <a:r>
              <a:rPr lang="cs-CZ" altLang="cs-CZ" dirty="0"/>
              <a:t>– IORIS. </a:t>
            </a:r>
            <a:endParaRPr lang="cs-CZ" altLang="cs-CZ" dirty="0" smtClean="0"/>
          </a:p>
          <a:p>
            <a:endParaRPr lang="cs-CZ" altLang="cs-CZ" dirty="0"/>
          </a:p>
          <a:p>
            <a:r>
              <a:rPr lang="cs-CZ" altLang="cs-CZ" dirty="0"/>
              <a:t>simplex, </a:t>
            </a:r>
            <a:r>
              <a:rPr lang="cs-CZ" altLang="cs-CZ" dirty="0" err="1"/>
              <a:t>simplicis</a:t>
            </a:r>
            <a:r>
              <a:rPr lang="cs-CZ" altLang="cs-CZ" dirty="0"/>
              <a:t> -&gt; </a:t>
            </a:r>
            <a:r>
              <a:rPr lang="cs-CZ" altLang="cs-CZ" dirty="0" err="1"/>
              <a:t>simplicior</a:t>
            </a:r>
            <a:r>
              <a:rPr lang="cs-CZ" altLang="cs-CZ" dirty="0"/>
              <a:t> (m., f.), </a:t>
            </a:r>
            <a:r>
              <a:rPr lang="cs-CZ" altLang="cs-CZ" dirty="0" err="1"/>
              <a:t>simplicius</a:t>
            </a:r>
            <a:r>
              <a:rPr lang="cs-CZ" altLang="cs-CZ" dirty="0"/>
              <a:t> (n.) -&gt; g. </a:t>
            </a:r>
            <a:r>
              <a:rPr lang="cs-CZ" altLang="cs-CZ" dirty="0" err="1"/>
              <a:t>sg</a:t>
            </a:r>
            <a:r>
              <a:rPr lang="cs-CZ" altLang="cs-CZ" dirty="0"/>
              <a:t>.: </a:t>
            </a:r>
            <a:r>
              <a:rPr lang="cs-CZ" altLang="cs-CZ" dirty="0" err="1">
                <a:solidFill>
                  <a:srgbClr val="FF0000"/>
                </a:solidFill>
              </a:rPr>
              <a:t>simplicior</a:t>
            </a:r>
            <a:r>
              <a:rPr lang="cs-CZ" altLang="cs-CZ" dirty="0" err="1"/>
              <a:t>is</a:t>
            </a:r>
            <a:r>
              <a:rPr lang="cs-CZ" altLang="cs-CZ" dirty="0"/>
              <a:t> (m., f., n.)</a:t>
            </a:r>
          </a:p>
          <a:p>
            <a:r>
              <a:rPr lang="cs-CZ" altLang="cs-CZ" dirty="0" err="1"/>
              <a:t>latus</a:t>
            </a:r>
            <a:r>
              <a:rPr lang="cs-CZ" altLang="cs-CZ" dirty="0"/>
              <a:t>, a, um -&gt; </a:t>
            </a:r>
            <a:r>
              <a:rPr lang="cs-CZ" altLang="cs-CZ" dirty="0" err="1"/>
              <a:t>latior</a:t>
            </a:r>
            <a:r>
              <a:rPr lang="cs-CZ" altLang="cs-CZ" dirty="0"/>
              <a:t> (m., f.), </a:t>
            </a:r>
            <a:r>
              <a:rPr lang="cs-CZ" altLang="cs-CZ" dirty="0" err="1"/>
              <a:t>latius</a:t>
            </a:r>
            <a:r>
              <a:rPr lang="cs-CZ" altLang="cs-CZ" dirty="0"/>
              <a:t> (n.) -&gt; g. </a:t>
            </a:r>
            <a:r>
              <a:rPr lang="cs-CZ" altLang="cs-CZ" dirty="0" err="1"/>
              <a:t>sg</a:t>
            </a:r>
            <a:r>
              <a:rPr lang="cs-CZ" altLang="cs-CZ" dirty="0"/>
              <a:t>.: </a:t>
            </a:r>
            <a:r>
              <a:rPr lang="cs-CZ" altLang="cs-CZ" dirty="0" err="1">
                <a:solidFill>
                  <a:srgbClr val="FF0000"/>
                </a:solidFill>
              </a:rPr>
              <a:t>latior</a:t>
            </a:r>
            <a:r>
              <a:rPr lang="cs-CZ" altLang="cs-CZ" dirty="0" err="1"/>
              <a:t>is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00834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27528"/>
            <a:ext cx="8229600" cy="857256"/>
          </a:xfrm>
          <a:solidFill>
            <a:srgbClr val="53576D">
              <a:alpha val="70000"/>
            </a:srgbClr>
          </a:solidFill>
        </p:spPr>
        <p:txBody>
          <a:bodyPr/>
          <a:lstStyle/>
          <a:p>
            <a:r>
              <a:rPr lang="en-US" dirty="0" smtClean="0"/>
              <a:t>Regular comparison - SUPERLATIVE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1368152"/>
          </a:xfrm>
        </p:spPr>
        <p:txBody>
          <a:bodyPr>
            <a:normAutofit/>
          </a:bodyPr>
          <a:lstStyle/>
          <a:p>
            <a:pPr>
              <a:spcBef>
                <a:spcPts val="200"/>
              </a:spcBef>
              <a:buNone/>
            </a:pPr>
            <a:endParaRPr lang="en-US" b="1" dirty="0" smtClean="0">
              <a:solidFill>
                <a:srgbClr val="0070C0"/>
              </a:solidFill>
            </a:endParaRPr>
          </a:p>
          <a:p>
            <a:pPr marL="84138" indent="25400">
              <a:spcBef>
                <a:spcPts val="200"/>
              </a:spcBef>
              <a:buNone/>
            </a:pPr>
            <a:r>
              <a:rPr lang="en-US" b="1" dirty="0" smtClean="0">
                <a:solidFill>
                  <a:schemeClr val="tx1"/>
                </a:solidFill>
              </a:rPr>
              <a:t>Majority of superlatives </a:t>
            </a:r>
            <a:r>
              <a:rPr lang="en-US" b="1" dirty="0" smtClean="0">
                <a:solidFill>
                  <a:schemeClr val="tx1"/>
                </a:solidFill>
              </a:rPr>
              <a:t>are formed by adding </a:t>
            </a:r>
            <a:r>
              <a:rPr lang="en-US" b="1" dirty="0" smtClean="0">
                <a:solidFill>
                  <a:schemeClr val="tx1"/>
                </a:solidFill>
              </a:rPr>
              <a:t>the </a:t>
            </a:r>
            <a:r>
              <a:rPr lang="en-US" b="1" i="1" dirty="0" smtClean="0">
                <a:solidFill>
                  <a:schemeClr val="tx1"/>
                </a:solidFill>
              </a:rPr>
              <a:t>suffix </a:t>
            </a:r>
            <a:r>
              <a:rPr lang="en-US" b="1" i="1" dirty="0" smtClean="0">
                <a:solidFill>
                  <a:schemeClr val="accent2"/>
                </a:solidFill>
              </a:rPr>
              <a:t>–</a:t>
            </a:r>
            <a:r>
              <a:rPr lang="en-US" b="1" i="1" dirty="0" err="1" smtClean="0">
                <a:solidFill>
                  <a:schemeClr val="accent2"/>
                </a:solidFill>
              </a:rPr>
              <a:t>issimus</a:t>
            </a:r>
            <a:r>
              <a:rPr lang="en-US" b="1" i="1" dirty="0" smtClean="0">
                <a:solidFill>
                  <a:schemeClr val="accent2"/>
                </a:solidFill>
              </a:rPr>
              <a:t>, a, </a:t>
            </a:r>
            <a:r>
              <a:rPr lang="en-US" b="1" i="1" dirty="0" smtClean="0">
                <a:solidFill>
                  <a:schemeClr val="accent2"/>
                </a:solidFill>
              </a:rPr>
              <a:t>um</a:t>
            </a:r>
            <a:r>
              <a:rPr lang="cs-CZ" b="1" i="1" dirty="0" smtClean="0">
                <a:solidFill>
                  <a:schemeClr val="accent2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to </a:t>
            </a:r>
            <a:r>
              <a:rPr lang="en-US" b="1" dirty="0">
                <a:solidFill>
                  <a:schemeClr val="tx1"/>
                </a:solidFill>
              </a:rPr>
              <a:t>the base of the </a:t>
            </a:r>
            <a:r>
              <a:rPr lang="en-US" b="1" dirty="0" smtClean="0">
                <a:solidFill>
                  <a:schemeClr val="tx1"/>
                </a:solidFill>
              </a:rPr>
              <a:t>positive</a:t>
            </a:r>
            <a:endParaRPr lang="en-US" b="1" dirty="0" smtClean="0">
              <a:solidFill>
                <a:srgbClr val="0070C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423283"/>
              </p:ext>
            </p:extLst>
          </p:nvPr>
        </p:nvGraphicFramePr>
        <p:xfrm>
          <a:off x="323530" y="3031193"/>
          <a:ext cx="8496942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23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2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23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7323">
                <a:tc>
                  <a:txBody>
                    <a:bodyPr/>
                    <a:lstStyle/>
                    <a:p>
                      <a:r>
                        <a:rPr lang="en-US" dirty="0" smtClean="0"/>
                        <a:t>POSITIVE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SUPERLATIVE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32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Longus</a:t>
                      </a:r>
                      <a:r>
                        <a:rPr lang="en-US" dirty="0" smtClean="0"/>
                        <a:t>, a, 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Long-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long</a:t>
                      </a:r>
                      <a:r>
                        <a:rPr lang="en-US" b="1" dirty="0" smtClean="0"/>
                        <a:t>-</a:t>
                      </a:r>
                      <a:r>
                        <a:rPr lang="en-US" b="1" dirty="0" err="1" smtClean="0"/>
                        <a:t>issimus</a:t>
                      </a:r>
                      <a:r>
                        <a:rPr lang="en-US" b="1" dirty="0" smtClean="0"/>
                        <a:t>, a, um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323">
                <a:tc>
                  <a:txBody>
                    <a:bodyPr/>
                    <a:lstStyle/>
                    <a:p>
                      <a:r>
                        <a:rPr lang="en-US" dirty="0" smtClean="0"/>
                        <a:t>Simplex, </a:t>
                      </a:r>
                      <a:r>
                        <a:rPr lang="en-US" dirty="0" err="1" smtClean="0"/>
                        <a:t>cis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Simplic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Simplic-</a:t>
                      </a:r>
                      <a:r>
                        <a:rPr lang="en-US" b="1" dirty="0" err="1" smtClean="0"/>
                        <a:t>issimus</a:t>
                      </a:r>
                      <a:r>
                        <a:rPr lang="en-US" b="1" dirty="0" smtClean="0"/>
                        <a:t>, a, um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32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Brevis</a:t>
                      </a:r>
                      <a:r>
                        <a:rPr lang="en-US" dirty="0" smtClean="0"/>
                        <a:t>, 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Brev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Brev-</a:t>
                      </a:r>
                      <a:r>
                        <a:rPr lang="en-US" b="1" dirty="0" err="1" smtClean="0"/>
                        <a:t>issimus</a:t>
                      </a:r>
                      <a:r>
                        <a:rPr lang="en-US" b="1" dirty="0" smtClean="0"/>
                        <a:t>, a, um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84163" y="620688"/>
            <a:ext cx="8574087" cy="967840"/>
          </a:xfrm>
          <a:solidFill>
            <a:schemeClr val="tx1">
              <a:lumMod val="65000"/>
              <a:lumOff val="35000"/>
              <a:alpha val="70000"/>
            </a:schemeClr>
          </a:solidFill>
        </p:spPr>
        <p:txBody>
          <a:bodyPr/>
          <a:lstStyle/>
          <a:p>
            <a:r>
              <a:rPr lang="en-US" dirty="0" smtClean="0"/>
              <a:t>Irregular comparison</a:t>
            </a:r>
            <a:endParaRPr lang="en-US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8583634"/>
              </p:ext>
            </p:extLst>
          </p:nvPr>
        </p:nvGraphicFramePr>
        <p:xfrm>
          <a:off x="428596" y="2420888"/>
          <a:ext cx="8229600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1935"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 Positive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Comparative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Superlative</a:t>
                      </a:r>
                      <a:endParaRPr lang="en-US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61"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magnus</a:t>
                      </a:r>
                      <a:r>
                        <a:rPr lang="cs-CZ" b="1" dirty="0" smtClean="0"/>
                        <a:t>,  a, um</a:t>
                      </a:r>
                    </a:p>
                    <a:p>
                      <a:pPr algn="ctr"/>
                      <a:r>
                        <a:rPr lang="cs-CZ" b="0" i="1" dirty="0" err="1" smtClean="0"/>
                        <a:t>large</a:t>
                      </a:r>
                      <a:endParaRPr lang="cs-CZ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major, </a:t>
                      </a:r>
                      <a:r>
                        <a:rPr lang="cs-CZ" b="1" dirty="0" err="1" smtClean="0"/>
                        <a:t>majus</a:t>
                      </a:r>
                      <a:endParaRPr lang="cs-CZ" b="1" dirty="0" smtClean="0"/>
                    </a:p>
                    <a:p>
                      <a:pPr algn="ctr"/>
                      <a:r>
                        <a:rPr lang="cs-CZ" b="0" i="1" dirty="0" err="1" smtClean="0"/>
                        <a:t>larger</a:t>
                      </a:r>
                      <a:endParaRPr lang="cs-CZ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maximus</a:t>
                      </a:r>
                      <a:r>
                        <a:rPr lang="cs-CZ" b="1" dirty="0" smtClean="0"/>
                        <a:t>, a, um</a:t>
                      </a:r>
                    </a:p>
                    <a:p>
                      <a:pPr algn="ctr"/>
                      <a:r>
                        <a:rPr lang="cs-CZ" b="0" i="1" dirty="0" err="1" smtClean="0"/>
                        <a:t>the</a:t>
                      </a:r>
                      <a:r>
                        <a:rPr lang="cs-CZ" b="0" i="1" dirty="0" smtClean="0"/>
                        <a:t> </a:t>
                      </a:r>
                      <a:r>
                        <a:rPr lang="cs-CZ" b="0" i="1" dirty="0" err="1" smtClean="0"/>
                        <a:t>largest</a:t>
                      </a:r>
                      <a:endParaRPr lang="cs-CZ" b="0" i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61"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parvus</a:t>
                      </a:r>
                      <a:r>
                        <a:rPr lang="cs-CZ" b="1" dirty="0" smtClean="0"/>
                        <a:t>, a, um</a:t>
                      </a:r>
                    </a:p>
                    <a:p>
                      <a:pPr algn="ctr"/>
                      <a:r>
                        <a:rPr lang="cs-CZ" b="0" i="1" dirty="0" err="1" smtClean="0"/>
                        <a:t>small</a:t>
                      </a:r>
                      <a:endParaRPr lang="cs-CZ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minor, minus</a:t>
                      </a:r>
                    </a:p>
                    <a:p>
                      <a:pPr algn="ctr"/>
                      <a:r>
                        <a:rPr lang="cs-CZ" b="0" i="1" dirty="0" err="1" smtClean="0"/>
                        <a:t>smaller</a:t>
                      </a:r>
                      <a:endParaRPr lang="cs-CZ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minimus</a:t>
                      </a:r>
                      <a:r>
                        <a:rPr lang="cs-CZ" b="1" dirty="0" smtClean="0"/>
                        <a:t>, a, um</a:t>
                      </a:r>
                    </a:p>
                    <a:p>
                      <a:pPr algn="ctr"/>
                      <a:r>
                        <a:rPr lang="cs-CZ" b="0" i="1" dirty="0" err="1" smtClean="0"/>
                        <a:t>the</a:t>
                      </a:r>
                      <a:r>
                        <a:rPr lang="cs-CZ" b="0" i="1" dirty="0" smtClean="0"/>
                        <a:t> </a:t>
                      </a:r>
                      <a:r>
                        <a:rPr lang="cs-CZ" b="0" i="1" dirty="0" err="1" smtClean="0"/>
                        <a:t>smallest</a:t>
                      </a:r>
                      <a:endParaRPr lang="cs-CZ" b="0" i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5536" y="1772816"/>
            <a:ext cx="52260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2 adjectives are irregular in comparison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87306"/>
            <a:ext cx="8229600" cy="725470"/>
          </a:xfrm>
          <a:solidFill>
            <a:schemeClr val="tx1">
              <a:lumMod val="65000"/>
              <a:lumOff val="35000"/>
              <a:alpha val="7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Incomplete comparison</a:t>
            </a:r>
            <a:endParaRPr lang="en-US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7784153"/>
              </p:ext>
            </p:extLst>
          </p:nvPr>
        </p:nvGraphicFramePr>
        <p:xfrm>
          <a:off x="349188" y="3284984"/>
          <a:ext cx="8445624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29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94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80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15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 dirty="0" smtClean="0"/>
                        <a:t>Preposition</a:t>
                      </a:r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 dirty="0" smtClean="0"/>
                        <a:t>Positive</a:t>
                      </a:r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 dirty="0" smtClean="0"/>
                        <a:t>Comparative</a:t>
                      </a:r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 smtClean="0"/>
                        <a:t>Superlative</a:t>
                      </a:r>
                      <a:endParaRPr lang="en-US" sz="2000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 dirty="0" smtClean="0"/>
                        <a:t>ante </a:t>
                      </a:r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 dirty="0" smtClean="0"/>
                        <a:t>-</a:t>
                      </a:r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noProof="0" smtClean="0"/>
                        <a:t>anterior, ius</a:t>
                      </a:r>
                      <a:endParaRPr lang="en-US" sz="2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 smtClean="0"/>
                        <a:t>-</a:t>
                      </a:r>
                      <a:endParaRPr lang="en-US" sz="2000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 dirty="0" smtClean="0"/>
                        <a:t>post</a:t>
                      </a:r>
                      <a:r>
                        <a:rPr lang="en-US" sz="2000" baseline="0" noProof="0" dirty="0" smtClean="0"/>
                        <a:t> </a:t>
                      </a:r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 dirty="0" smtClean="0"/>
                        <a:t>-</a:t>
                      </a:r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noProof="0" smtClean="0"/>
                        <a:t>posterior, ius</a:t>
                      </a:r>
                      <a:endParaRPr lang="en-US" sz="2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noProof="0" smtClean="0"/>
                        <a:t>postremus, a, um</a:t>
                      </a:r>
                      <a:endParaRPr lang="en-US" sz="2000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 smtClean="0"/>
                        <a:t>supra </a:t>
                      </a:r>
                      <a:endParaRPr lang="en-US" sz="2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 dirty="0" smtClean="0"/>
                        <a:t>-</a:t>
                      </a:r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noProof="0" dirty="0" smtClean="0"/>
                        <a:t>superior, </a:t>
                      </a:r>
                      <a:r>
                        <a:rPr lang="en-US" sz="2000" b="1" noProof="0" dirty="0" err="1" smtClean="0"/>
                        <a:t>ius</a:t>
                      </a:r>
                      <a:r>
                        <a:rPr lang="en-US" sz="2000" b="1" noProof="0" dirty="0" smtClean="0"/>
                        <a:t> </a:t>
                      </a:r>
                      <a:endParaRPr lang="en-US" sz="20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noProof="0" smtClean="0"/>
                        <a:t>supremus, a, um</a:t>
                      </a:r>
                      <a:endParaRPr lang="en-US" sz="2000" b="1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 smtClean="0"/>
                        <a:t>infra </a:t>
                      </a:r>
                      <a:endParaRPr lang="en-US" sz="2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 smtClean="0"/>
                        <a:t>-</a:t>
                      </a:r>
                      <a:endParaRPr lang="en-US" sz="2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noProof="0" dirty="0" smtClean="0"/>
                        <a:t>inferior, </a:t>
                      </a:r>
                      <a:r>
                        <a:rPr lang="en-US" sz="2000" b="1" noProof="0" dirty="0" err="1" smtClean="0"/>
                        <a:t>ius</a:t>
                      </a:r>
                      <a:endParaRPr lang="en-US" sz="20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noProof="0" dirty="0" err="1" smtClean="0"/>
                        <a:t>infimus</a:t>
                      </a:r>
                      <a:r>
                        <a:rPr lang="en-US" sz="2000" b="1" noProof="0" dirty="0" smtClean="0"/>
                        <a:t> , a, um</a:t>
                      </a:r>
                      <a:endParaRPr lang="en-US" sz="2000" b="1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 smtClean="0"/>
                        <a:t>intra </a:t>
                      </a:r>
                      <a:endParaRPr lang="en-US" sz="2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 smtClean="0"/>
                        <a:t>internus, a, um</a:t>
                      </a:r>
                      <a:endParaRPr lang="en-US" sz="2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noProof="0" smtClean="0"/>
                        <a:t>interior, ius</a:t>
                      </a:r>
                      <a:endParaRPr lang="en-US" sz="2000" b="1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noProof="0" dirty="0" err="1" smtClean="0"/>
                        <a:t>intimus</a:t>
                      </a:r>
                      <a:r>
                        <a:rPr lang="en-US" sz="2000" b="1" noProof="0" dirty="0" smtClean="0"/>
                        <a:t> , a, um</a:t>
                      </a:r>
                      <a:endParaRPr lang="en-US" sz="2000" b="1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 smtClean="0"/>
                        <a:t>extra</a:t>
                      </a:r>
                      <a:endParaRPr lang="en-US" sz="2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 smtClean="0"/>
                        <a:t>externus, a, um</a:t>
                      </a:r>
                      <a:endParaRPr lang="en-US" sz="2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noProof="0" smtClean="0"/>
                        <a:t>exterior, ius </a:t>
                      </a:r>
                      <a:endParaRPr lang="en-US" sz="2000" b="1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noProof="0" dirty="0" err="1" smtClean="0"/>
                        <a:t>extremus</a:t>
                      </a:r>
                      <a:r>
                        <a:rPr lang="en-US" sz="2000" b="1" noProof="0" dirty="0" smtClean="0"/>
                        <a:t>,</a:t>
                      </a:r>
                      <a:r>
                        <a:rPr lang="en-US" sz="2000" b="1" baseline="0" noProof="0" dirty="0" smtClean="0"/>
                        <a:t> a, um</a:t>
                      </a:r>
                      <a:endParaRPr lang="en-US" sz="2000" b="1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51521" y="1772816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following </a:t>
            </a:r>
            <a:r>
              <a:rPr lang="cs-CZ" sz="2400" dirty="0" err="1" smtClean="0"/>
              <a:t>comparatives</a:t>
            </a:r>
            <a:r>
              <a:rPr lang="cs-CZ" sz="2400" dirty="0" smtClean="0"/>
              <a:t> and </a:t>
            </a:r>
            <a:r>
              <a:rPr lang="cs-CZ" sz="2400" dirty="0" err="1" smtClean="0"/>
              <a:t>superlatives</a:t>
            </a:r>
            <a:r>
              <a:rPr lang="cs-CZ" sz="2400" dirty="0" smtClean="0"/>
              <a:t> are</a:t>
            </a:r>
            <a:r>
              <a:rPr lang="en-US" sz="2400" dirty="0" smtClean="0"/>
              <a:t> </a:t>
            </a:r>
            <a:r>
              <a:rPr lang="cs-CZ" sz="2400" dirty="0" err="1" smtClean="0"/>
              <a:t>derived</a:t>
            </a:r>
            <a:r>
              <a:rPr lang="cs-CZ" sz="2400" dirty="0" smtClean="0"/>
              <a:t> </a:t>
            </a:r>
            <a:r>
              <a:rPr lang="cs-CZ" sz="2400" dirty="0" err="1" smtClean="0"/>
              <a:t>from</a:t>
            </a:r>
            <a:r>
              <a:rPr lang="cs-CZ" sz="2400" dirty="0" smtClean="0"/>
              <a:t> </a:t>
            </a:r>
            <a:r>
              <a:rPr lang="cs-CZ" sz="2400" dirty="0" err="1" smtClean="0"/>
              <a:t>prepositions</a:t>
            </a:r>
            <a:r>
              <a:rPr lang="cs-CZ" sz="2400" dirty="0" smtClean="0"/>
              <a:t>, </a:t>
            </a:r>
            <a:r>
              <a:rPr lang="cs-CZ" sz="2400" dirty="0" err="1" smtClean="0"/>
              <a:t>some</a:t>
            </a:r>
            <a:r>
              <a:rPr lang="cs-CZ" sz="2400" dirty="0" smtClean="0"/>
              <a:t> </a:t>
            </a:r>
            <a:r>
              <a:rPr lang="cs-CZ" sz="2400" dirty="0" err="1" smtClean="0"/>
              <a:t>forms</a:t>
            </a:r>
            <a:r>
              <a:rPr lang="cs-CZ" sz="2400" dirty="0" smtClean="0"/>
              <a:t> are </a:t>
            </a:r>
            <a:r>
              <a:rPr lang="cs-CZ" sz="2400" dirty="0" err="1" smtClean="0"/>
              <a:t>defective</a:t>
            </a:r>
            <a:r>
              <a:rPr lang="en-US" sz="2400" dirty="0" smtClean="0"/>
              <a:t>: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ectrum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504</TotalTime>
  <Words>425</Words>
  <Application>Microsoft Office PowerPoint</Application>
  <PresentationFormat>Předvádění na obrazovce (4:3)</PresentationFormat>
  <Paragraphs>127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Corbel</vt:lpstr>
      <vt:lpstr>Wingdings</vt:lpstr>
      <vt:lpstr>Spectrum</vt:lpstr>
      <vt:lpstr>Comparison of Adjectives</vt:lpstr>
      <vt:lpstr>Comparison of adjectives in English</vt:lpstr>
      <vt:lpstr>Degrees of comparison in LATIN</vt:lpstr>
      <vt:lpstr>Types of comparison in LATIN</vt:lpstr>
      <vt:lpstr>Regular comparison - COMPARATIVE</vt:lpstr>
      <vt:lpstr>Comparative – how to decline</vt:lpstr>
      <vt:lpstr>Regular comparison - SUPERLATIVE</vt:lpstr>
      <vt:lpstr>Irregular comparison</vt:lpstr>
      <vt:lpstr>Incomplete comparison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Eva</dc:creator>
  <cp:lastModifiedBy>Natália Gachallová</cp:lastModifiedBy>
  <cp:revision>47</cp:revision>
  <cp:lastPrinted>2016-12-07T06:49:06Z</cp:lastPrinted>
  <dcterms:created xsi:type="dcterms:W3CDTF">2010-11-21T16:31:09Z</dcterms:created>
  <dcterms:modified xsi:type="dcterms:W3CDTF">2018-12-05T06:18:11Z</dcterms:modified>
</cp:coreProperties>
</file>