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6" r:id="rId2"/>
    <p:sldId id="287" r:id="rId3"/>
    <p:sldId id="297" r:id="rId4"/>
    <p:sldId id="298" r:id="rId5"/>
    <p:sldId id="288" r:id="rId6"/>
    <p:sldId id="289" r:id="rId7"/>
    <p:sldId id="290" r:id="rId8"/>
    <p:sldId id="294" r:id="rId9"/>
    <p:sldId id="299" r:id="rId10"/>
    <p:sldId id="295" r:id="rId11"/>
    <p:sldId id="291" r:id="rId12"/>
    <p:sldId id="292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CC66"/>
    <a:srgbClr val="008000"/>
    <a:srgbClr val="B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Tmavý štýl 1 - zvýrazneni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Štýl s motívom 2 - zvýrazneni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Štýl s motívom 2 - zvýrazneni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Tmavý štýl 1 - zvýrazneni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7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E6690D-6F62-4C27-B945-9011E0960D6C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B2AE0-7010-4EFD-A5D5-C7752662E7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53475-1C27-4E02-9EA2-E5751D235FEB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15C0-DC99-4967-B2FC-8E1FEA18E7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352" y="2347190"/>
            <a:ext cx="7772400" cy="1362456"/>
          </a:xfrm>
        </p:spPr>
        <p:txBody>
          <a:bodyPr/>
          <a:lstStyle/>
          <a:p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ADJECTIVES </a:t>
            </a:r>
            <a:r>
              <a:rPr lang="cs-CZ" dirty="0" err="1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F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DECLENSION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06550" y="4315304"/>
            <a:ext cx="7772400" cy="1509712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/>
                </a:solidFill>
              </a:rPr>
              <a:t>GRAMMAR</a:t>
            </a:r>
            <a:endParaRPr lang="en-US" sz="80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2328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tell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atio</a:t>
            </a:r>
            <a:r>
              <a:rPr lang="cs-CZ" dirty="0" smtClean="0"/>
              <a:t> </a:t>
            </a:r>
            <a:r>
              <a:rPr lang="cs-CZ" dirty="0" err="1" smtClean="0"/>
              <a:t>membranae</a:t>
            </a:r>
            <a:r>
              <a:rPr lang="cs-CZ" dirty="0" smtClean="0"/>
              <a:t> </a:t>
            </a:r>
            <a:r>
              <a:rPr lang="cs-CZ" dirty="0" err="1" smtClean="0"/>
              <a:t>tympanicae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intestini</a:t>
            </a:r>
            <a:r>
              <a:rPr lang="cs-CZ" dirty="0" smtClean="0"/>
              <a:t> </a:t>
            </a:r>
            <a:r>
              <a:rPr lang="cs-CZ" dirty="0" err="1" smtClean="0"/>
              <a:t>crassi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ans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882"/>
            <a:ext cx="8229600" cy="12550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COMPLETE THE </a:t>
            </a:r>
            <a:r>
              <a:rPr lang="cs-CZ" i="1" dirty="0" smtClean="0"/>
              <a:t>SUDOKU</a:t>
            </a:r>
            <a:br>
              <a:rPr lang="cs-CZ" i="1" dirty="0" smtClean="0"/>
            </a:br>
            <a:r>
              <a:rPr lang="cs-CZ" i="1" dirty="0" smtClean="0"/>
              <a:t>   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case</a:t>
            </a:r>
            <a:endParaRPr lang="cs-CZ" b="1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0318" y="1935163"/>
          <a:ext cx="8686800" cy="42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528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MUSCULI BICIPITIS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ULCERA MOLLIA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RAMORUM</a:t>
                      </a:r>
                    </a:p>
                    <a:p>
                      <a:r>
                        <a:rPr lang="cs-CZ" dirty="0" smtClean="0"/>
                        <a:t>COMMUNICANTIUM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ARTERIIS GASTRICIS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00635" y="1192306"/>
            <a:ext cx="268941" cy="488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643718" y="1416424"/>
            <a:ext cx="591670" cy="264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0" y="1277655"/>
          <a:ext cx="9144000" cy="422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4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528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ULCUS MOLLE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ARTERIA GASTRICA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MUSCULUS</a:t>
                      </a:r>
                      <a:r>
                        <a:rPr lang="cs-CZ" sz="1600" b="0" baseline="0" dirty="0" smtClean="0">
                          <a:solidFill>
                            <a:srgbClr val="FF0000"/>
                          </a:solidFill>
                        </a:rPr>
                        <a:t> BICEPS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RAMUS</a:t>
                      </a:r>
                      <a:r>
                        <a:rPr lang="cs-CZ" sz="1600" b="0" baseline="0" dirty="0" smtClean="0">
                          <a:solidFill>
                            <a:srgbClr val="FF0000"/>
                          </a:solidFill>
                        </a:rPr>
                        <a:t> COMMUNICANS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RENIS MIGRANTIS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ULCERIS MOLLIS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ARTERIAE GASTRICAE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MUSCULI BICIPITIS</a:t>
                      </a:r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 COMMUNICANTIS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RENES MIGRANTES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ULCERA MOLLIA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ARTERIAE</a:t>
                      </a:r>
                      <a:r>
                        <a:rPr lang="cs-CZ" sz="1600" baseline="0" dirty="0" smtClean="0">
                          <a:solidFill>
                            <a:srgbClr val="FF0000"/>
                          </a:solidFill>
                        </a:rPr>
                        <a:t> GASTRICAE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MUSCULI BICIPITES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 COMMUNICANTES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RENUM MIGRANTIUM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ULCERUM MOLLIUM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ARTERIARUM GASTRICARUM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MUSCULORUM</a:t>
                      </a:r>
                    </a:p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BICIPITIUM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RAMORUM</a:t>
                      </a:r>
                    </a:p>
                    <a:p>
                      <a:r>
                        <a:rPr lang="cs-CZ" sz="1600" dirty="0" smtClean="0"/>
                        <a:t>COMMUNICANTIUM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RENIBUS MIGRANTIBUS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ULCERIBUS MOLLIBUS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ARTERIIS GASTRICIS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MUSCULIS BICIPITIBUS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RAMIS</a:t>
                      </a:r>
                      <a:r>
                        <a:rPr lang="cs-CZ" sz="1600" baseline="0" dirty="0" smtClean="0">
                          <a:solidFill>
                            <a:srgbClr val="FF0000"/>
                          </a:solidFill>
                        </a:rPr>
                        <a:t> COMMUNICANTIBUS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89348"/>
            <a:ext cx="8686800" cy="5668027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dirty="0" smtClean="0"/>
              <a:t>THREE TYPES </a:t>
            </a:r>
            <a:r>
              <a:rPr lang="cs-CZ" dirty="0" err="1" smtClean="0">
                <a:solidFill>
                  <a:srgbClr val="00B050"/>
                </a:solidFill>
              </a:rPr>
              <a:t>according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amount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endings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Nom</a:t>
            </a:r>
            <a:r>
              <a:rPr lang="cs-CZ" dirty="0" smtClean="0">
                <a:solidFill>
                  <a:srgbClr val="00B050"/>
                </a:solidFill>
              </a:rPr>
              <a:t>. </a:t>
            </a: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: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: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use </a:t>
            </a:r>
            <a:r>
              <a:rPr lang="cs-CZ" dirty="0" err="1" smtClean="0">
                <a:solidFill>
                  <a:srgbClr val="FF0000"/>
                </a:solidFill>
              </a:rPr>
              <a:t>only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adjective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, </a:t>
            </a:r>
            <a:r>
              <a:rPr lang="cs-CZ" i="1" dirty="0" err="1" smtClean="0"/>
              <a:t>remember</a:t>
            </a:r>
            <a:r>
              <a:rPr lang="cs-CZ" dirty="0" smtClean="0"/>
              <a:t>!: </a:t>
            </a:r>
          </a:p>
          <a:p>
            <a:pPr lvl="1">
              <a:buNone/>
            </a:pPr>
            <a:r>
              <a:rPr lang="cs-CZ" b="1" i="1" dirty="0" smtClean="0"/>
              <a:t>a</a:t>
            </a:r>
            <a:r>
              <a:rPr lang="en-US" b="1" i="1" dirty="0" err="1" smtClean="0"/>
              <a:t>c</a:t>
            </a:r>
            <a:r>
              <a:rPr lang="en-US" b="1" i="1" dirty="0" err="1" smtClean="0">
                <a:solidFill>
                  <a:srgbClr val="FF0000"/>
                </a:solidFill>
              </a:rPr>
              <a:t>er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is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e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rgbClr val="99CC66"/>
                </a:solidFill>
              </a:rPr>
              <a:t>N</a:t>
            </a:r>
            <a:endParaRPr lang="cs-CZ" b="1" dirty="0" smtClean="0">
              <a:solidFill>
                <a:srgbClr val="99CC66"/>
              </a:solidFill>
            </a:endParaRPr>
          </a:p>
          <a:p>
            <a:pPr lvl="1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: </a:t>
            </a:r>
            <a:r>
              <a:rPr lang="cs-CZ" i="1" dirty="0" err="1" smtClean="0"/>
              <a:t>very</a:t>
            </a:r>
            <a:r>
              <a:rPr lang="cs-CZ" i="1" dirty="0" smtClean="0"/>
              <a:t> </a:t>
            </a:r>
            <a:r>
              <a:rPr lang="cs-CZ" i="1" dirty="0" err="1" smtClean="0"/>
              <a:t>frequent</a:t>
            </a:r>
            <a:endParaRPr lang="cs-CZ" i="1" dirty="0" smtClean="0"/>
          </a:p>
          <a:p>
            <a:pPr>
              <a:buNone/>
            </a:pPr>
            <a:r>
              <a:rPr lang="cs-CZ" b="1" dirty="0" smtClean="0">
                <a:solidFill>
                  <a:srgbClr val="000000"/>
                </a:solidFill>
              </a:rPr>
              <a:t>  </a:t>
            </a:r>
            <a:r>
              <a:rPr lang="en-US" b="1" dirty="0" smtClean="0">
                <a:solidFill>
                  <a:srgbClr val="000000"/>
                </a:solidFill>
              </a:rPr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000000"/>
                </a:solidFill>
              </a:rPr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i="1" dirty="0" err="1" smtClean="0"/>
              <a:t>brev</a:t>
            </a:r>
            <a:r>
              <a:rPr lang="en-US" i="1" dirty="0" err="1" smtClean="0">
                <a:solidFill>
                  <a:srgbClr val="FF0000"/>
                </a:solidFill>
              </a:rPr>
              <a:t>is</a:t>
            </a:r>
            <a:r>
              <a:rPr lang="en-US" i="1" dirty="0" smtClean="0"/>
              <a:t>, </a:t>
            </a:r>
            <a:r>
              <a:rPr lang="cs-CZ" i="1" dirty="0" err="1" smtClean="0"/>
              <a:t>brev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/>
              <a:t> </a:t>
            </a:r>
            <a:r>
              <a:rPr lang="cs-CZ" dirty="0" smtClean="0"/>
              <a:t>type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e. g. :</a:t>
            </a:r>
            <a:r>
              <a:rPr lang="en-US" i="1" dirty="0" smtClean="0"/>
              <a:t> gravis, e; </a:t>
            </a:r>
            <a:r>
              <a:rPr lang="en-US" i="1" dirty="0" err="1" smtClean="0"/>
              <a:t>cranialis</a:t>
            </a:r>
            <a:r>
              <a:rPr lang="en-US" i="1" dirty="0" smtClean="0"/>
              <a:t>, e</a:t>
            </a:r>
            <a:r>
              <a:rPr lang="en-US" i="1" dirty="0"/>
              <a:t>;</a:t>
            </a:r>
            <a:r>
              <a:rPr lang="en-US" i="1" dirty="0" smtClean="0"/>
              <a:t> </a:t>
            </a:r>
            <a:r>
              <a:rPr lang="en-US" i="1" dirty="0" err="1" smtClean="0"/>
              <a:t>muscularis</a:t>
            </a:r>
            <a:r>
              <a:rPr lang="en-US" i="1" dirty="0" smtClean="0"/>
              <a:t>, </a:t>
            </a:r>
            <a:r>
              <a:rPr lang="en-US" i="1" dirty="0"/>
              <a:t>e</a:t>
            </a:r>
            <a:r>
              <a:rPr lang="en-US" i="1" dirty="0" smtClean="0"/>
              <a:t>; </a:t>
            </a:r>
            <a:r>
              <a:rPr lang="cs-CZ" i="1" dirty="0" err="1" smtClean="0"/>
              <a:t>costalis</a:t>
            </a:r>
            <a:r>
              <a:rPr lang="cs-CZ" i="1" dirty="0" smtClean="0"/>
              <a:t>, e, </a:t>
            </a:r>
            <a:r>
              <a:rPr lang="cs-CZ" i="1" dirty="0" err="1" smtClean="0"/>
              <a:t>etc</a:t>
            </a:r>
            <a:r>
              <a:rPr lang="cs-CZ" i="1" dirty="0" smtClean="0"/>
              <a:t>.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ending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/>
              <a:t>-X, -NS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e. g.: simplex, 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en-US" dirty="0" err="1" smtClean="0">
                <a:solidFill>
                  <a:srgbClr val="00B05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 smtClean="0">
                <a:solidFill>
                  <a:srgbClr val="000000"/>
                </a:solidFill>
              </a:rPr>
              <a:t>descendens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ent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7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8571"/>
          </a:xfrm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86753"/>
            <a:ext cx="8784976" cy="47945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 smtClean="0">
                <a:solidFill>
                  <a:srgbClr val="BC0000"/>
                </a:solidFill>
              </a:rPr>
              <a:t>2 terminations</a:t>
            </a:r>
            <a:r>
              <a:rPr lang="en-US" sz="3600" dirty="0" smtClean="0">
                <a:solidFill>
                  <a:srgbClr val="BC0000"/>
                </a:solidFill>
              </a:rPr>
              <a:t> </a:t>
            </a:r>
            <a:r>
              <a:rPr lang="en-US" sz="3000" dirty="0"/>
              <a:t>in nominative </a:t>
            </a:r>
            <a:r>
              <a:rPr lang="en-US" sz="3000" dirty="0" err="1"/>
              <a:t>sg</a:t>
            </a:r>
            <a:r>
              <a:rPr lang="en-US" sz="3000" dirty="0"/>
              <a:t>. which are always: </a:t>
            </a:r>
            <a:endParaRPr lang="en-US" sz="3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				</a:t>
            </a:r>
            <a:endParaRPr lang="cs-CZ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rgbClr val="000000"/>
                </a:solidFill>
              </a:rPr>
              <a:t>	</a:t>
            </a:r>
            <a:r>
              <a:rPr lang="cs-CZ" b="1" dirty="0" smtClean="0">
                <a:solidFill>
                  <a:srgbClr val="000000"/>
                </a:solidFill>
              </a:rPr>
              <a:t>	</a:t>
            </a:r>
            <a:r>
              <a:rPr lang="en-US" sz="3900" b="1" dirty="0" smtClean="0">
                <a:solidFill>
                  <a:srgbClr val="000000"/>
                </a:solidFill>
              </a:rPr>
              <a:t>             -</a:t>
            </a:r>
            <a:r>
              <a:rPr lang="en-US" sz="3900" b="1" dirty="0">
                <a:solidFill>
                  <a:srgbClr val="000000"/>
                </a:solidFill>
              </a:rPr>
              <a:t>IS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0070C0"/>
                </a:solidFill>
              </a:rPr>
              <a:t>M</a:t>
            </a:r>
            <a:r>
              <a:rPr lang="en-US" sz="3900" dirty="0"/>
              <a:t>+</a:t>
            </a:r>
            <a:r>
              <a:rPr lang="en-US" sz="3900" dirty="0">
                <a:solidFill>
                  <a:srgbClr val="FF0000"/>
                </a:solidFill>
              </a:rPr>
              <a:t>F</a:t>
            </a:r>
            <a:r>
              <a:rPr lang="en-US" sz="3900" dirty="0"/>
              <a:t>), </a:t>
            </a:r>
            <a:r>
              <a:rPr lang="en-US" sz="3900" b="1" dirty="0">
                <a:solidFill>
                  <a:srgbClr val="000000"/>
                </a:solidFill>
              </a:rPr>
              <a:t>-E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99CC66"/>
                </a:solidFill>
              </a:rPr>
              <a:t>N</a:t>
            </a:r>
            <a:r>
              <a:rPr lang="en-US" sz="3900" dirty="0"/>
              <a:t>) </a:t>
            </a:r>
            <a:r>
              <a:rPr lang="en-US" sz="3900" dirty="0" smtClean="0"/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e. g.: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Underived</a:t>
            </a:r>
            <a:r>
              <a:rPr lang="en-US" dirty="0" smtClean="0"/>
              <a:t> adjectives like: 	</a:t>
            </a:r>
            <a:r>
              <a:rPr lang="en-US" dirty="0" err="1" smtClean="0"/>
              <a:t>brev</a:t>
            </a:r>
            <a:r>
              <a:rPr lang="en-US" b="1" dirty="0" err="1" smtClean="0"/>
              <a:t>is</a:t>
            </a:r>
            <a:r>
              <a:rPr lang="en-US" dirty="0"/>
              <a:t>, </a:t>
            </a:r>
            <a:r>
              <a:rPr lang="en-US" b="1" dirty="0" smtClean="0"/>
              <a:t>e</a:t>
            </a:r>
            <a:r>
              <a:rPr lang="en-US" dirty="0"/>
              <a:t> </a:t>
            </a:r>
            <a:r>
              <a:rPr lang="en-US" i="1" dirty="0" smtClean="0"/>
              <a:t>short</a:t>
            </a:r>
            <a:r>
              <a:rPr lang="en-US" dirty="0"/>
              <a:t>;</a:t>
            </a:r>
            <a:r>
              <a:rPr lang="en-US" i="1" dirty="0" smtClean="0"/>
              <a:t> </a:t>
            </a:r>
            <a:r>
              <a:rPr lang="en-US" dirty="0" smtClean="0"/>
              <a:t>grav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 </a:t>
            </a:r>
            <a:r>
              <a:rPr lang="en-US" i="1" dirty="0" smtClean="0"/>
              <a:t>heavy, difficult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				lev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</a:t>
            </a:r>
            <a:r>
              <a:rPr lang="en-US" i="1" dirty="0" smtClean="0"/>
              <a:t>light</a:t>
            </a:r>
            <a:r>
              <a:rPr lang="en-US" dirty="0" smtClean="0"/>
              <a:t>;</a:t>
            </a:r>
            <a:r>
              <a:rPr lang="en-US" i="1" dirty="0"/>
              <a:t> </a:t>
            </a:r>
            <a:r>
              <a:rPr lang="en-US" i="1" dirty="0" smtClean="0"/>
              <a:t>  </a:t>
            </a:r>
            <a:r>
              <a:rPr lang="en-US" dirty="0" err="1" smtClean="0"/>
              <a:t>tenu</a:t>
            </a:r>
            <a:r>
              <a:rPr lang="en-US" b="1" dirty="0" err="1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 </a:t>
            </a:r>
            <a:r>
              <a:rPr lang="en-US" i="1" dirty="0" smtClean="0"/>
              <a:t>thin, slender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Derived adjectives ending 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alis</a:t>
            </a:r>
            <a:r>
              <a:rPr lang="en-US" b="1" dirty="0" smtClean="0">
                <a:solidFill>
                  <a:srgbClr val="BC0000"/>
                </a:solidFill>
              </a:rPr>
              <a:t>, e/-</a:t>
            </a:r>
            <a:r>
              <a:rPr lang="en-US" b="1" dirty="0" err="1" smtClean="0">
                <a:solidFill>
                  <a:srgbClr val="BC0000"/>
                </a:solidFill>
              </a:rPr>
              <a:t>aris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b="1" dirty="0" smtClean="0"/>
              <a:t>     </a:t>
            </a:r>
            <a:r>
              <a:rPr lang="en-US" dirty="0" err="1" smtClean="0"/>
              <a:t>cranialis</a:t>
            </a:r>
            <a:r>
              <a:rPr lang="en-US" dirty="0"/>
              <a:t>, e; </a:t>
            </a:r>
            <a:r>
              <a:rPr lang="en-US" dirty="0" err="1"/>
              <a:t>muscularis</a:t>
            </a:r>
            <a:r>
              <a:rPr lang="en-US" dirty="0"/>
              <a:t>, </a:t>
            </a:r>
            <a:r>
              <a:rPr lang="en-US" dirty="0" smtClean="0"/>
              <a:t>e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         </a:t>
            </a:r>
            <a:r>
              <a:rPr lang="en-US" i="1" dirty="0" smtClean="0">
                <a:solidFill>
                  <a:srgbClr val="BC0000"/>
                </a:solidFill>
              </a:rPr>
              <a:t>(means relation, pertaining to </a:t>
            </a:r>
            <a:r>
              <a:rPr lang="en-US" dirty="0" smtClean="0">
                <a:solidFill>
                  <a:srgbClr val="BC0000"/>
                </a:solidFill>
              </a:rPr>
              <a:t>or </a:t>
            </a:r>
            <a:r>
              <a:rPr lang="en-US" i="1" dirty="0" smtClean="0">
                <a:solidFill>
                  <a:srgbClr val="BC0000"/>
                </a:solidFill>
              </a:rPr>
              <a:t>belonging to)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ending </a:t>
            </a:r>
            <a:r>
              <a:rPr lang="en-US" dirty="0" smtClean="0"/>
              <a:t>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bilis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dirty="0" smtClean="0">
                <a:solidFill>
                  <a:srgbClr val="BC0000"/>
                </a:solidFill>
              </a:rPr>
              <a:t>                   </a:t>
            </a:r>
            <a:r>
              <a:rPr lang="en-US" dirty="0" err="1" smtClean="0">
                <a:solidFill>
                  <a:srgbClr val="000000"/>
                </a:solidFill>
              </a:rPr>
              <a:t>operabilis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 smtClean="0"/>
              <a:t>; </a:t>
            </a:r>
            <a:r>
              <a:rPr lang="en-US" dirty="0" err="1" smtClean="0"/>
              <a:t>sanabilis</a:t>
            </a:r>
            <a:r>
              <a:rPr lang="en-US" dirty="0" smtClean="0"/>
              <a:t>,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			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capable or susceptible of a specified action)</a:t>
            </a:r>
            <a:r>
              <a:rPr lang="en-US" dirty="0" smtClean="0"/>
              <a:t> </a:t>
            </a:r>
            <a:endParaRPr lang="en-US" dirty="0">
              <a:solidFill>
                <a:srgbClr val="BC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</a:t>
            </a:r>
            <a:r>
              <a:rPr lang="en-US" dirty="0" smtClean="0">
                <a:solidFill>
                  <a:srgbClr val="000000"/>
                </a:solidFill>
              </a:rPr>
              <a:t>ending 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formis</a:t>
            </a:r>
            <a:r>
              <a:rPr lang="en-US" b="1" dirty="0" smtClean="0">
                <a:solidFill>
                  <a:srgbClr val="BC0000"/>
                </a:solidFill>
              </a:rPr>
              <a:t>, e        </a:t>
            </a:r>
            <a:r>
              <a:rPr lang="en-US" dirty="0" err="1" smtClean="0">
                <a:solidFill>
                  <a:srgbClr val="000000"/>
                </a:solidFill>
              </a:rPr>
              <a:t>pisiformis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/>
              <a:t>;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vermiformis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   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shaped like, looking like, </a:t>
            </a:r>
            <a:r>
              <a:rPr lang="en-US" dirty="0" err="1" smtClean="0">
                <a:solidFill>
                  <a:srgbClr val="BC0000"/>
                </a:solidFill>
              </a:rPr>
              <a:t>latin</a:t>
            </a:r>
            <a:r>
              <a:rPr lang="en-US" dirty="0" smtClean="0">
                <a:solidFill>
                  <a:srgbClr val="BC0000"/>
                </a:solidFill>
              </a:rPr>
              <a:t> equivalent to ending </a:t>
            </a:r>
            <a:r>
              <a:rPr lang="en-US" i="1" dirty="0">
                <a:solidFill>
                  <a:srgbClr val="BC0000"/>
                </a:solidFill>
              </a:rPr>
              <a:t>-</a:t>
            </a:r>
            <a:r>
              <a:rPr lang="en-US" i="1" dirty="0" err="1" smtClean="0">
                <a:solidFill>
                  <a:srgbClr val="BC0000"/>
                </a:solidFill>
              </a:rPr>
              <a:t>oideus</a:t>
            </a:r>
            <a:r>
              <a:rPr lang="en-US" i="1" dirty="0" smtClean="0">
                <a:solidFill>
                  <a:srgbClr val="BC0000"/>
                </a:solidFill>
              </a:rPr>
              <a:t>, a, um)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1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5465"/>
          </a:xfrm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6424"/>
            <a:ext cx="8784976" cy="50369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900" b="1" dirty="0">
                <a:solidFill>
                  <a:srgbClr val="BC0000"/>
                </a:solidFill>
              </a:rPr>
              <a:t>1 </a:t>
            </a:r>
            <a:r>
              <a:rPr lang="en-US" sz="1900" b="1" dirty="0" smtClean="0">
                <a:solidFill>
                  <a:srgbClr val="BC0000"/>
                </a:solidFill>
              </a:rPr>
              <a:t>termination </a:t>
            </a:r>
            <a:r>
              <a:rPr lang="en-US" sz="1900" dirty="0"/>
              <a:t>in nominative </a:t>
            </a:r>
            <a:r>
              <a:rPr lang="en-US" sz="1900" dirty="0" err="1"/>
              <a:t>sg</a:t>
            </a:r>
            <a:r>
              <a:rPr lang="en-US" sz="1900" dirty="0"/>
              <a:t>. which </a:t>
            </a:r>
            <a:r>
              <a:rPr lang="en-US" sz="1900" dirty="0" smtClean="0">
                <a:solidFill>
                  <a:srgbClr val="BC0000"/>
                </a:solidFill>
              </a:rPr>
              <a:t>usually</a:t>
            </a:r>
            <a:r>
              <a:rPr lang="en-US" sz="1900" dirty="0" smtClean="0"/>
              <a:t> is:</a:t>
            </a:r>
            <a:r>
              <a:rPr lang="en-US" sz="19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500" b="1" dirty="0" smtClean="0"/>
              <a:t>-</a:t>
            </a:r>
            <a:r>
              <a:rPr lang="en-US" sz="2500" b="1" dirty="0"/>
              <a:t>X, -NS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(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2500" dirty="0"/>
              <a:t>+</a:t>
            </a:r>
            <a:r>
              <a:rPr lang="en-US" sz="2500" dirty="0">
                <a:solidFill>
                  <a:srgbClr val="FF0000"/>
                </a:solidFill>
              </a:rPr>
              <a:t>F</a:t>
            </a:r>
            <a:r>
              <a:rPr lang="en-US" sz="2500" dirty="0">
                <a:solidFill>
                  <a:srgbClr val="000000"/>
                </a:solidFill>
              </a:rPr>
              <a:t>+</a:t>
            </a:r>
            <a:r>
              <a:rPr lang="en-US" sz="2500" dirty="0">
                <a:solidFill>
                  <a:srgbClr val="99CC66"/>
                </a:solidFill>
              </a:rPr>
              <a:t>N</a:t>
            </a:r>
            <a:r>
              <a:rPr lang="en-US" sz="2500" dirty="0">
                <a:solidFill>
                  <a:srgbClr val="000000"/>
                </a:solidFill>
              </a:rPr>
              <a:t>) </a:t>
            </a:r>
            <a:r>
              <a:rPr lang="cs-CZ" sz="2500" dirty="0" smtClean="0">
                <a:solidFill>
                  <a:srgbClr val="000000"/>
                </a:solidFill>
              </a:rPr>
              <a:t>   </a:t>
            </a:r>
            <a:r>
              <a:rPr lang="en-US" sz="1900" dirty="0" smtClean="0">
                <a:solidFill>
                  <a:srgbClr val="BC0000"/>
                </a:solidFill>
              </a:rPr>
              <a:t>and is always accompanied with the genitive ending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dirty="0"/>
              <a:t>e. g.</a:t>
            </a:r>
            <a:r>
              <a:rPr lang="en-US" sz="1900" dirty="0" smtClean="0"/>
              <a:t>:</a:t>
            </a:r>
            <a:endParaRPr lang="en-US" sz="1900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dirty="0" err="1" smtClean="0">
                <a:solidFill>
                  <a:srgbClr val="000000"/>
                </a:solidFill>
              </a:rPr>
              <a:t>Underived</a:t>
            </a:r>
            <a:r>
              <a:rPr lang="en-US" sz="1900" dirty="0" smtClean="0">
                <a:solidFill>
                  <a:srgbClr val="000000"/>
                </a:solidFill>
              </a:rPr>
              <a:t> adjectives like:  </a:t>
            </a:r>
            <a:r>
              <a:rPr lang="en-US" sz="1900" dirty="0" err="1" smtClean="0">
                <a:solidFill>
                  <a:srgbClr val="000000"/>
                </a:solidFill>
              </a:rPr>
              <a:t>recens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recentis</a:t>
            </a:r>
            <a:r>
              <a:rPr lang="en-US" sz="1900" dirty="0">
                <a:solidFill>
                  <a:srgbClr val="000000"/>
                </a:solidFill>
              </a:rPr>
              <a:t>  </a:t>
            </a:r>
            <a:r>
              <a:rPr lang="en-US" sz="1900" i="1" dirty="0">
                <a:solidFill>
                  <a:srgbClr val="000000"/>
                </a:solidFill>
              </a:rPr>
              <a:t>recent, </a:t>
            </a:r>
            <a:r>
              <a:rPr lang="en-US" sz="1900" i="1" dirty="0" smtClean="0">
                <a:solidFill>
                  <a:srgbClr val="000000"/>
                </a:solidFill>
              </a:rPr>
              <a:t>new</a:t>
            </a:r>
            <a:r>
              <a:rPr lang="en-US" sz="1900" dirty="0"/>
              <a:t>;</a:t>
            </a:r>
            <a:r>
              <a:rPr lang="en-US" sz="1900" i="1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i="1" dirty="0">
                <a:solidFill>
                  <a:srgbClr val="000000"/>
                </a:solidFill>
              </a:rPr>
              <a:t>	</a:t>
            </a:r>
            <a:r>
              <a:rPr lang="en-US" sz="1900" i="1" dirty="0" smtClean="0">
                <a:solidFill>
                  <a:srgbClr val="000000"/>
                </a:solidFill>
              </a:rPr>
              <a:t>		     </a:t>
            </a:r>
            <a:r>
              <a:rPr lang="en-US" sz="1900" dirty="0" err="1" smtClean="0">
                <a:solidFill>
                  <a:srgbClr val="000000"/>
                </a:solidFill>
              </a:rPr>
              <a:t>latens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latentis</a:t>
            </a:r>
            <a:r>
              <a:rPr lang="en-US" sz="1900" i="1" dirty="0">
                <a:solidFill>
                  <a:srgbClr val="000000"/>
                </a:solidFill>
              </a:rPr>
              <a:t>  </a:t>
            </a:r>
            <a:r>
              <a:rPr lang="en-US" sz="1900" i="1" dirty="0" smtClean="0">
                <a:solidFill>
                  <a:srgbClr val="000000"/>
                </a:solidFill>
              </a:rPr>
              <a:t>  latent</a:t>
            </a:r>
            <a:r>
              <a:rPr lang="en-US" sz="1900" i="1" dirty="0">
                <a:solidFill>
                  <a:srgbClr val="000000"/>
                </a:solidFill>
              </a:rPr>
              <a:t>, not manifested</a:t>
            </a:r>
            <a:endParaRPr lang="en-US" sz="1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plex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plicis</a:t>
            </a:r>
            <a:r>
              <a:rPr lang="en-US" sz="1900" dirty="0" smtClean="0">
                <a:solidFill>
                  <a:srgbClr val="BC0000"/>
                </a:solidFill>
              </a:rPr>
              <a:t>          </a:t>
            </a:r>
            <a:r>
              <a:rPr lang="en-US" sz="1900" i="1" dirty="0" smtClean="0">
                <a:solidFill>
                  <a:srgbClr val="000000"/>
                </a:solidFill>
              </a:rPr>
              <a:t>simplex</a:t>
            </a:r>
            <a:r>
              <a:rPr lang="en-US" sz="1900" i="1" dirty="0">
                <a:solidFill>
                  <a:srgbClr val="000000"/>
                </a:solidFill>
              </a:rPr>
              <a:t>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r>
              <a:rPr lang="en-US" sz="1900" i="1" dirty="0" smtClean="0"/>
              <a:t>; </a:t>
            </a:r>
            <a:r>
              <a:rPr lang="en-US" sz="1900" i="1" dirty="0" smtClean="0">
                <a:solidFill>
                  <a:srgbClr val="000000"/>
                </a:solidFill>
              </a:rPr>
              <a:t>duplex,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endParaRPr lang="en-US" sz="1900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dirty="0" smtClean="0"/>
              <a:t> 			         </a:t>
            </a:r>
            <a:r>
              <a:rPr lang="en-US" sz="1900" i="1" dirty="0" smtClean="0">
                <a:solidFill>
                  <a:srgbClr val="BC0000"/>
                </a:solidFill>
              </a:rPr>
              <a:t>(refers to number, multiplicity)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on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ceps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cipitis</a:t>
            </a:r>
            <a:r>
              <a:rPr lang="en-US" sz="1900" dirty="0" smtClean="0">
                <a:solidFill>
                  <a:srgbClr val="BC0000"/>
                </a:solidFill>
              </a:rPr>
              <a:t>     </a:t>
            </a:r>
            <a:r>
              <a:rPr lang="en-US" sz="1900" i="1" dirty="0" smtClean="0">
                <a:solidFill>
                  <a:srgbClr val="000000"/>
                </a:solidFill>
              </a:rPr>
              <a:t>biceps, </a:t>
            </a:r>
            <a:r>
              <a:rPr lang="en-US" sz="1900" i="1" dirty="0" err="1" smtClean="0">
                <a:solidFill>
                  <a:srgbClr val="000000"/>
                </a:solidFill>
              </a:rPr>
              <a:t>bicipitis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i="1" dirty="0" smtClean="0">
                <a:solidFill>
                  <a:srgbClr val="BC0000"/>
                </a:solidFill>
              </a:rPr>
              <a:t>			         (</a:t>
            </a:r>
            <a:r>
              <a:rPr lang="en-US" sz="1900" i="1" dirty="0">
                <a:solidFill>
                  <a:srgbClr val="BC0000"/>
                </a:solidFill>
              </a:rPr>
              <a:t>refers to </a:t>
            </a:r>
            <a:r>
              <a:rPr lang="en-US" sz="1900" i="1" dirty="0" smtClean="0">
                <a:solidFill>
                  <a:srgbClr val="BC0000"/>
                </a:solidFill>
              </a:rPr>
              <a:t>head-like </a:t>
            </a:r>
            <a:r>
              <a:rPr lang="en-US" sz="1900" i="1" dirty="0" err="1" smtClean="0">
                <a:solidFill>
                  <a:srgbClr val="BC0000"/>
                </a:solidFill>
              </a:rPr>
              <a:t>struc</a:t>
            </a:r>
            <a:r>
              <a:rPr lang="cs-CZ" sz="1900" i="1" dirty="0" smtClean="0">
                <a:solidFill>
                  <a:srgbClr val="BC0000"/>
                </a:solidFill>
              </a:rPr>
              <a:t>tu</a:t>
            </a:r>
            <a:r>
              <a:rPr lang="en-US" sz="1900" i="1" dirty="0" smtClean="0">
                <a:solidFill>
                  <a:srgbClr val="BC0000"/>
                </a:solidFill>
              </a:rPr>
              <a:t>res)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 smtClean="0">
                <a:solidFill>
                  <a:srgbClr val="000000"/>
                </a:solidFill>
              </a:rPr>
              <a:t>Originally participles having meaning of action ending on</a:t>
            </a:r>
            <a:endParaRPr lang="cs-CZ" sz="19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1900" dirty="0" smtClean="0">
                <a:solidFill>
                  <a:srgbClr val="BC0000"/>
                </a:solidFill>
              </a:rPr>
              <a:t>	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ans</a:t>
            </a:r>
            <a:r>
              <a:rPr lang="en-US" sz="1900" dirty="0" smtClean="0">
                <a:solidFill>
                  <a:srgbClr val="BC0000"/>
                </a:solidFill>
              </a:rPr>
              <a:t>, antis </a:t>
            </a:r>
            <a:r>
              <a:rPr lang="en-US" sz="1900" dirty="0" smtClean="0">
                <a:solidFill>
                  <a:srgbClr val="000000"/>
                </a:solidFill>
              </a:rPr>
              <a:t>and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ens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entis</a:t>
            </a:r>
            <a:r>
              <a:rPr lang="en-US" sz="1900" dirty="0" smtClean="0">
                <a:solidFill>
                  <a:srgbClr val="BC0000"/>
                </a:solidFill>
              </a:rPr>
              <a:t>  	</a:t>
            </a:r>
            <a:r>
              <a:rPr lang="en-US" sz="1900" i="1" dirty="0" err="1" smtClean="0"/>
              <a:t>migrans</a:t>
            </a:r>
            <a:r>
              <a:rPr lang="en-US" sz="1900" i="1" dirty="0" smtClean="0"/>
              <a:t>, antis; </a:t>
            </a:r>
            <a:r>
              <a:rPr lang="en-US" sz="1900" i="1" dirty="0" err="1" smtClean="0"/>
              <a:t>ascendens</a:t>
            </a:r>
            <a:r>
              <a:rPr lang="en-US" sz="1900" i="1" dirty="0" smtClean="0"/>
              <a:t>, </a:t>
            </a:r>
            <a:r>
              <a:rPr lang="en-US" sz="1900" i="1" dirty="0" err="1" smtClean="0"/>
              <a:t>entis</a:t>
            </a:r>
            <a:endParaRPr lang="en-US" sz="1900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5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DICTIONARY ENTRY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2037"/>
            <a:ext cx="8829523" cy="4525963"/>
          </a:xfrm>
        </p:spPr>
        <p:txBody>
          <a:bodyPr/>
          <a:lstStyle/>
          <a:p>
            <a:r>
              <a:rPr lang="en-US" dirty="0" smtClean="0"/>
              <a:t>ADJECTIVES OF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        </a:t>
            </a:r>
            <a:endParaRPr lang="cs-CZ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err="1" smtClean="0"/>
              <a:t>alb</a:t>
            </a:r>
            <a:r>
              <a:rPr lang="en-US" dirty="0" err="1" smtClean="0">
                <a:solidFill>
                  <a:srgbClr val="3366FF"/>
                </a:solidFill>
              </a:rPr>
              <a:t>us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um</a:t>
            </a:r>
            <a:r>
              <a:rPr lang="cs-CZ" dirty="0" smtClean="0">
                <a:solidFill>
                  <a:srgbClr val="99CC66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 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r>
              <a:rPr lang="cs-CZ" dirty="0" smtClean="0"/>
              <a:t>	  </a:t>
            </a:r>
            <a:r>
              <a:rPr lang="en-US" dirty="0" err="1" smtClean="0"/>
              <a:t>nig</a:t>
            </a:r>
            <a:r>
              <a:rPr lang="en-US" dirty="0" err="1" smtClean="0">
                <a:solidFill>
                  <a:srgbClr val="3366FF"/>
                </a:solidFill>
              </a:rPr>
              <a:t>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um</a:t>
            </a:r>
            <a:r>
              <a:rPr lang="cs-CZ" dirty="0" smtClean="0">
                <a:solidFill>
                  <a:srgbClr val="99CC66"/>
                </a:solidFill>
              </a:rPr>
              <a:t>	 </a:t>
            </a:r>
            <a:r>
              <a:rPr lang="cs-CZ" dirty="0" smtClean="0">
                <a:solidFill>
                  <a:srgbClr val="00B05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3</a:t>
            </a:r>
            <a:r>
              <a:rPr lang="en-US" baseline="30000" dirty="0" smtClean="0"/>
              <a:t>rd</a:t>
            </a:r>
            <a:r>
              <a:rPr lang="en-US" dirty="0" smtClean="0"/>
              <a:t> DECLENSION                          </a:t>
            </a:r>
            <a:endParaRPr lang="cs-CZ" dirty="0" smtClean="0"/>
          </a:p>
          <a:p>
            <a:pPr lvl="1"/>
            <a:r>
              <a:rPr lang="en-US" dirty="0" err="1" smtClean="0"/>
              <a:t>ac</a:t>
            </a:r>
            <a:r>
              <a:rPr lang="en-US" dirty="0" err="1" smtClean="0">
                <a:solidFill>
                  <a:srgbClr val="3366FF"/>
                </a:solidFill>
              </a:rPr>
              <a:t>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e</a:t>
            </a:r>
            <a:r>
              <a:rPr lang="cs-CZ" dirty="0" smtClean="0">
                <a:solidFill>
                  <a:srgbClr val="00B050"/>
                </a:solidFill>
              </a:rPr>
              <a:t>  	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</a:p>
          <a:p>
            <a:pPr lvl="1"/>
            <a:r>
              <a:rPr lang="en-US" dirty="0" err="1" smtClean="0"/>
              <a:t>brev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e</a:t>
            </a:r>
            <a:r>
              <a:rPr lang="cs-CZ" dirty="0" smtClean="0">
                <a:solidFill>
                  <a:srgbClr val="00B050"/>
                </a:solidFill>
              </a:rPr>
              <a:t>		M+F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</a:p>
          <a:p>
            <a:pPr lvl="1"/>
            <a:r>
              <a:rPr lang="en-US" dirty="0" smtClean="0"/>
              <a:t>simple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/>
              <a:t> / </a:t>
            </a:r>
            <a:r>
              <a:rPr lang="cs-CZ" dirty="0" err="1" smtClean="0"/>
              <a:t>ascende</a:t>
            </a:r>
            <a:r>
              <a:rPr lang="cs-CZ" dirty="0" err="1" smtClean="0">
                <a:solidFill>
                  <a:srgbClr val="FF0000"/>
                </a:solidFill>
              </a:rPr>
              <a:t>ns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nt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  </a:t>
            </a:r>
            <a:r>
              <a:rPr lang="cs-CZ" dirty="0" smtClean="0">
                <a:solidFill>
                  <a:srgbClr val="00B050"/>
                </a:solidFill>
              </a:rPr>
              <a:t>M+F+N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en-US" dirty="0" smtClean="0">
                <a:solidFill>
                  <a:srgbClr val="FF0000"/>
                </a:solidFill>
              </a:rPr>
              <a:t>GENITIVE SG.</a:t>
            </a:r>
            <a:r>
              <a:rPr lang="cs-CZ" dirty="0" smtClean="0">
                <a:solidFill>
                  <a:srgbClr val="FF0000"/>
                </a:solidFill>
              </a:rPr>
              <a:t>!!!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01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HOW TO DECLINE?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7211"/>
            <a:ext cx="8229600" cy="4389120"/>
          </a:xfrm>
        </p:spPr>
        <p:txBody>
          <a:bodyPr/>
          <a:lstStyle/>
          <a:p>
            <a:r>
              <a:rPr lang="en-US" dirty="0" smtClean="0"/>
              <a:t>ADJECTIVES of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err="1" smtClean="0">
                <a:solidFill>
                  <a:srgbClr val="3366FF"/>
                </a:solidFill>
              </a:rPr>
              <a:t>nervus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septum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3</a:t>
            </a:r>
            <a:r>
              <a:rPr lang="en-US" baseline="30000" dirty="0" smtClean="0"/>
              <a:t>rd</a:t>
            </a:r>
            <a:r>
              <a:rPr lang="en-US" dirty="0" smtClean="0"/>
              <a:t> declension</a:t>
            </a:r>
            <a:endParaRPr lang="en-US" i="1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smtClean="0">
                <a:solidFill>
                  <a:srgbClr val="3366FF"/>
                </a:solidFill>
              </a:rPr>
              <a:t>pel</a:t>
            </a:r>
            <a:r>
              <a:rPr lang="en-US" dirty="0" smtClean="0">
                <a:solidFill>
                  <a:srgbClr val="FF0000"/>
                </a:solidFill>
              </a:rPr>
              <a:t>vis</a:t>
            </a: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BUT!!!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en-US" dirty="0" smtClean="0"/>
              <a:t>abl.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     </a:t>
            </a:r>
            <a:r>
              <a:rPr lang="en-US" dirty="0" smtClean="0"/>
              <a:t> </a:t>
            </a:r>
            <a:endParaRPr lang="cs-CZ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99CC66"/>
                </a:solidFill>
              </a:rPr>
              <a:t>			</a:t>
            </a:r>
            <a:r>
              <a:rPr lang="en-US" dirty="0" err="1" smtClean="0">
                <a:solidFill>
                  <a:srgbClr val="99CC66"/>
                </a:solidFill>
              </a:rPr>
              <a:t>rete</a:t>
            </a:r>
            <a:r>
              <a:rPr lang="en-US" dirty="0" smtClean="0"/>
              <a:t> </a:t>
            </a:r>
            <a:endParaRPr lang="cs-CZ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FF0000"/>
                </a:solidFill>
              </a:rPr>
              <a:t>			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585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387" cy="68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9933" y="29109"/>
            <a:ext cx="942388" cy="688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942387" y="29109"/>
            <a:ext cx="37154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musculus</a:t>
            </a:r>
            <a:r>
              <a:rPr lang="cs-CZ" i="1" dirty="0" smtClean="0"/>
              <a:t>	aorta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EM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12320" y="0"/>
            <a:ext cx="3731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caput</a:t>
            </a:r>
            <a:r>
              <a:rPr lang="cs-CZ" dirty="0" smtClean="0"/>
              <a:t>		</a:t>
            </a:r>
            <a:r>
              <a:rPr lang="cs-CZ" i="1" dirty="0" err="1" smtClean="0"/>
              <a:t>colon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  <a:r>
              <a:rPr lang="cs-CZ" dirty="0" smtClean="0"/>
              <a:t>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  <a:r>
              <a:rPr lang="cs-CZ" dirty="0" smtClean="0"/>
              <a:t>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55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578487"/>
              </p:ext>
            </p:extLst>
          </p:nvPr>
        </p:nvGraphicFramePr>
        <p:xfrm>
          <a:off x="579121" y="2114380"/>
          <a:ext cx="8107679" cy="4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two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forms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m+f/n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for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all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genders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singular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brev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b="1" dirty="0" smtClean="0"/>
                        <a:t>                          brev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simplex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em</a:t>
                      </a:r>
                      <a:r>
                        <a:rPr lang="cs-CZ" dirty="0" smtClean="0"/>
                        <a:t>                       breve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em</a:t>
                      </a:r>
                      <a:r>
                        <a:rPr lang="cs-CZ" dirty="0" smtClean="0"/>
                        <a:t>                  simplex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42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plural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-es    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-es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ium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ium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-es    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-es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ibus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ibus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400" dirty="0" smtClean="0">
                <a:solidFill>
                  <a:srgbClr val="CB0202"/>
                </a:solidFill>
                <a:latin typeface="Cambria"/>
                <a:cs typeface="Cambria"/>
              </a:rPr>
              <a:t>Derive adjectives using endings </a:t>
            </a:r>
            <a:br>
              <a:rPr lang="en-US" sz="3400" dirty="0" smtClean="0">
                <a:solidFill>
                  <a:srgbClr val="CB0202"/>
                </a:solidFill>
                <a:latin typeface="Cambria"/>
                <a:cs typeface="Cambria"/>
              </a:rPr>
            </a:br>
            <a:r>
              <a:rPr lang="en-US" sz="3400" b="1" dirty="0" smtClean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sz="3400" b="1" dirty="0" err="1" smtClean="0">
                <a:solidFill>
                  <a:srgbClr val="CB0202"/>
                </a:solidFill>
                <a:latin typeface="Cambria"/>
                <a:cs typeface="Cambria"/>
              </a:rPr>
              <a:t>alis</a:t>
            </a:r>
            <a:r>
              <a:rPr lang="en-US" sz="3400" b="1" dirty="0" smtClean="0">
                <a:solidFill>
                  <a:srgbClr val="CB0202"/>
                </a:solidFill>
                <a:latin typeface="Cambria"/>
                <a:cs typeface="Cambria"/>
              </a:rPr>
              <a:t>, e </a:t>
            </a:r>
            <a:r>
              <a:rPr lang="en-US" sz="3400" dirty="0" smtClean="0">
                <a:solidFill>
                  <a:srgbClr val="CB0202"/>
                </a:solidFill>
                <a:latin typeface="Cambria"/>
                <a:cs typeface="Cambria"/>
              </a:rPr>
              <a:t>or </a:t>
            </a:r>
            <a:r>
              <a:rPr lang="en-US" sz="3400" b="1" dirty="0" smtClean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sz="3400" b="1" dirty="0" err="1" smtClean="0">
                <a:solidFill>
                  <a:srgbClr val="CB0202"/>
                </a:solidFill>
                <a:latin typeface="Cambria"/>
                <a:cs typeface="Cambria"/>
              </a:rPr>
              <a:t>aris</a:t>
            </a:r>
            <a:r>
              <a:rPr lang="en-US" sz="3400" b="1" dirty="0" smtClean="0">
                <a:solidFill>
                  <a:srgbClr val="CB0202"/>
                </a:solidFill>
                <a:latin typeface="Cambria"/>
                <a:cs typeface="Cambria"/>
              </a:rPr>
              <a:t>, e</a:t>
            </a:r>
            <a:endParaRPr lang="en-US" sz="3400" b="1" dirty="0">
              <a:solidFill>
                <a:srgbClr val="CB020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2494"/>
            <a:ext cx="8229600" cy="4925505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>
                <a:latin typeface="Cambria"/>
                <a:cs typeface="Cambria"/>
              </a:rPr>
              <a:t>costa/ cost- + </a:t>
            </a:r>
            <a:r>
              <a:rPr lang="en-US" sz="2600" dirty="0" err="1" smtClean="0">
                <a:latin typeface="Cambria"/>
                <a:cs typeface="Cambria"/>
              </a:rPr>
              <a:t>alis</a:t>
            </a:r>
            <a:r>
              <a:rPr lang="en-US" sz="2600" dirty="0" smtClean="0">
                <a:latin typeface="Cambria"/>
                <a:cs typeface="Cambria"/>
              </a:rPr>
              <a:t> </a:t>
            </a:r>
            <a:r>
              <a:rPr lang="en-US" sz="2600" b="1" dirty="0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costalis</a:t>
            </a:r>
            <a:r>
              <a:rPr lang="en-US" sz="2600" b="1" dirty="0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femur </a:t>
            </a:r>
            <a:r>
              <a:rPr lang="en-US" sz="26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/ </a:t>
            </a:r>
            <a:r>
              <a:rPr lang="en-US" sz="26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femor</a:t>
            </a:r>
            <a:r>
              <a:rPr lang="en-US" sz="26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- + </a:t>
            </a:r>
            <a:r>
              <a:rPr lang="en-US" sz="26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alis</a:t>
            </a:r>
            <a:r>
              <a:rPr lang="en-US" sz="26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⇢ </a:t>
            </a:r>
            <a:r>
              <a:rPr lang="en-US" sz="2600" b="1" dirty="0" err="1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femoralis</a:t>
            </a:r>
            <a:r>
              <a:rPr lang="en-US" sz="2600" b="1" dirty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  <a:endParaRPr lang="en-US" sz="2600" b="1" dirty="0">
              <a:solidFill>
                <a:srgbClr val="CB0202"/>
              </a:solidFill>
              <a:latin typeface="Cambria"/>
              <a:cs typeface="Cambria"/>
            </a:endParaRPr>
          </a:p>
          <a:p>
            <a:r>
              <a:rPr lang="en-US" sz="2600" dirty="0" err="1" smtClean="0">
                <a:latin typeface="Cambria"/>
                <a:ea typeface="Wingdings"/>
                <a:cs typeface="Cambria"/>
                <a:sym typeface="Wingdings"/>
              </a:rPr>
              <a:t>musculus</a:t>
            </a:r>
            <a:r>
              <a:rPr lang="en-US" sz="2600" dirty="0" smtClean="0">
                <a:latin typeface="Cambria"/>
                <a:ea typeface="Wingdings"/>
                <a:cs typeface="Cambria"/>
                <a:sym typeface="Wingdings"/>
              </a:rPr>
              <a:t>/ </a:t>
            </a:r>
            <a:r>
              <a:rPr lang="en-US" sz="2600" dirty="0" err="1" smtClean="0">
                <a:latin typeface="Cambria"/>
                <a:ea typeface="Wingdings"/>
                <a:cs typeface="Cambria"/>
                <a:sym typeface="Wingdings"/>
              </a:rPr>
              <a:t>muscul</a:t>
            </a:r>
            <a:r>
              <a:rPr lang="en-US" sz="2600" dirty="0" smtClean="0">
                <a:latin typeface="Cambria"/>
                <a:ea typeface="Wingdings"/>
                <a:cs typeface="Cambria"/>
                <a:sym typeface="Wingdings"/>
              </a:rPr>
              <a:t>-  + </a:t>
            </a:r>
            <a:r>
              <a:rPr lang="en-US" sz="2600" dirty="0" err="1" smtClean="0">
                <a:latin typeface="Cambria"/>
                <a:ea typeface="Wingdings"/>
                <a:cs typeface="Cambria"/>
                <a:sym typeface="Wingdings"/>
              </a:rPr>
              <a:t>aris</a:t>
            </a:r>
            <a:r>
              <a:rPr lang="en-US" sz="2600" dirty="0" smtClean="0">
                <a:latin typeface="Cambria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muscularis</a:t>
            </a:r>
            <a:r>
              <a:rPr lang="en-US" sz="2600" b="1" dirty="0" smtClean="0">
                <a:solidFill>
                  <a:srgbClr val="CB0202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</a:p>
          <a:p>
            <a:endParaRPr lang="en-US" sz="2600" b="1" dirty="0">
              <a:solidFill>
                <a:srgbClr val="CB0202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dorsum			</a:t>
            </a: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intestinum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cervix	      </a:t>
            </a:r>
            <a:r>
              <a:rPr lang="cs-CZ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labium </a:t>
            </a:r>
          </a:p>
          <a:p>
            <a:pPr marL="0" indent="0">
              <a:buNone/>
            </a:pP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facies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</a:t>
            </a: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nasus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pulmo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6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     </a:t>
            </a:r>
            <a:r>
              <a:rPr lang="cs-CZ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viscera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endParaRPr lang="cs-CZ" dirty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margo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medulla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bronchus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vestibulum</a:t>
            </a:r>
            <a:endParaRPr lang="en-US" sz="2600" dirty="0" smtClean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apex			</a:t>
            </a: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digitus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spina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maxilla    </a:t>
            </a:r>
            <a:r>
              <a:rPr lang="en-US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superficies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sternum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tonsilla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paries</a:t>
            </a:r>
            <a:endParaRPr lang="en-US" sz="2600" dirty="0" smtClean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rectum			</a:t>
            </a:r>
            <a:r>
              <a:rPr lang="en-US" sz="2600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orbita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vagina</a:t>
            </a: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pectus</a:t>
            </a:r>
            <a:endParaRPr lang="cs-CZ" dirty="0" smtClean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atella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abdomen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ren</a:t>
            </a:r>
            <a:r>
              <a:rPr lang="cs-CZ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frons</a:t>
            </a:r>
            <a:endParaRPr lang="en-US" sz="2600" dirty="0" smtClean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						</a:t>
            </a:r>
            <a:endParaRPr lang="en-US" sz="2600" b="1" dirty="0" smtClean="0">
              <a:solidFill>
                <a:srgbClr val="CB0202"/>
              </a:solidFill>
              <a:latin typeface="Cambria"/>
              <a:ea typeface="Wingdings"/>
              <a:cs typeface="Cambri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521139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adj_grammar[2018112808055717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315</Words>
  <Application>Microsoft Office PowerPoint</Application>
  <PresentationFormat>Předvádění na obrazovce (4:3)</PresentationFormat>
  <Paragraphs>178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</vt:lpstr>
      <vt:lpstr>Constantia</vt:lpstr>
      <vt:lpstr>Times New Roman</vt:lpstr>
      <vt:lpstr>Wingdings</vt:lpstr>
      <vt:lpstr>Wingdings 2</vt:lpstr>
      <vt:lpstr>Tok</vt:lpstr>
      <vt:lpstr>          ADJECTIVES OF 3RD DECLENSION</vt:lpstr>
      <vt:lpstr>Prezentace aplikace PowerPoint</vt:lpstr>
      <vt:lpstr>ADJECTIVES of 3RD DECLENSION</vt:lpstr>
      <vt:lpstr>ADJECTIVES of 3RD DECLENSION</vt:lpstr>
      <vt:lpstr>DICTIONARY ENTRY</vt:lpstr>
      <vt:lpstr>HOW TO DECLINE?</vt:lpstr>
      <vt:lpstr>Prezentace aplikace PowerPoint</vt:lpstr>
      <vt:lpstr>Adjectives of 3rd declension</vt:lpstr>
      <vt:lpstr>Derive adjectives using endings  -alis, e or -aris, e</vt:lpstr>
      <vt:lpstr>Compare and tell the difference</vt:lpstr>
      <vt:lpstr>COMPLETE THE SUDOKU     the same expression                                     the same case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XII</dc:title>
  <dc:creator>Artimova Pepina</dc:creator>
  <cp:lastModifiedBy>ucitel</cp:lastModifiedBy>
  <cp:revision>163</cp:revision>
  <dcterms:created xsi:type="dcterms:W3CDTF">2012-11-30T22:51:31Z</dcterms:created>
  <dcterms:modified xsi:type="dcterms:W3CDTF">2018-11-28T07:05:57Z</dcterms:modified>
</cp:coreProperties>
</file>