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5" r:id="rId27"/>
  </p:sldIdLst>
  <p:sldSz cx="9144000" cy="6858000" type="screen4x3"/>
  <p:notesSz cx="7559675" cy="10691813"/>
  <p:custDataLst>
    <p:tags r:id="rId30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88439" autoAdjust="0"/>
  </p:normalViewPr>
  <p:slideViewPr>
    <p:cSldViewPr>
      <p:cViewPr varScale="1">
        <p:scale>
          <a:sx n="98" d="100"/>
          <a:sy n="98" d="100"/>
        </p:scale>
        <p:origin x="1446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852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281227" y="0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/>
          <a:lstStyle>
            <a:lvl1pPr algn="r">
              <a:defRPr sz="1300"/>
            </a:lvl1pPr>
          </a:lstStyle>
          <a:p>
            <a:fld id="{0ED544B0-4F0B-4A64-A243-5D8B542F2BF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10156623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281227" y="10156623"/>
            <a:ext cx="3276683" cy="535190"/>
          </a:xfrm>
          <a:prstGeom prst="rect">
            <a:avLst/>
          </a:prstGeom>
        </p:spPr>
        <p:txBody>
          <a:bodyPr vert="horz" lIns="99788" tIns="49894" rIns="99788" bIns="49894" rtlCol="0" anchor="b"/>
          <a:lstStyle>
            <a:lvl1pPr algn="r">
              <a:defRPr sz="1300"/>
            </a:lvl1pPr>
          </a:lstStyle>
          <a:p>
            <a:fld id="{B7FE8321-4898-4050-B379-AF835AB99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5"/>
            <a:ext cx="6046788" cy="481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870" algn="l"/>
                <a:tab pos="1447739" algn="l"/>
                <a:tab pos="2171610" algn="l"/>
                <a:tab pos="2895479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36B9FD6-39D9-4591-BCC1-C19166E55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4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261BE3C-1EB8-4FFD-A6FA-F31EC4737D2B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22294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D802DDA8-7F50-4188-9C35-FA0A878921BF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6690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E6B3779-570B-4EF3-8DA7-2261BB53FCD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1881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38FF817-52D9-484F-9D06-D316D4192E0F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19217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CDCBF00-E3F9-4BC5-A688-DA1DEDFAC10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084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396626D-648C-4BAE-866F-C365ACD61DF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9192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5FAB03B-CE4E-4525-8F0A-751446A25535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7213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A6440D5-8D83-4E4A-9542-DB32E6957162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96439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AE00E189-374D-443C-9399-CE50B9547591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58495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131CB16-2EE2-4416-B9A7-3376B03EF120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4517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EE266DA-F7AE-414C-8832-9BB6670C403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5807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C15A26B-A33C-46C6-A374-24AF279D1144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6878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D66433B-79B2-46BD-A80F-A9871A2ED52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06239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3F82FAE6-6152-48A1-87B3-4E49335B4EFC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39643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790B539-0DA5-4711-8295-7FB4EF8B514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48625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7F3EF57-4C78-4F75-B6CE-693C25F7794D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003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7F3EF57-4C78-4F75-B6CE-693C25F7794D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5706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33871ED-7FA9-4002-9463-AC0B77E31AD9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844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690F591-B53B-4BAB-9076-387E8281405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0374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186F2D95-ACC2-4604-9D7F-C90BDB6FCCBE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3"/>
            <a:ext cx="6048375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023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3A275D1-293C-48CB-B0F5-44A68FF476FB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380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54B634B-7BBF-4685-B4D5-1F343C7DC340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4789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493918B-38AF-409D-AA86-EBEE187B2476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7593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49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675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885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037" indent="-228590" defTabSz="44924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870" algn="l"/>
                <a:tab pos="1447739" algn="l"/>
                <a:tab pos="2171610" algn="l"/>
                <a:tab pos="2895479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6F45F7E-8D95-4D31-8ED0-97922D3C8FD1}" type="slidenum">
              <a:rPr lang="cs-CZ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cs-CZ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1" y="5078414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24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C9EF0D-6E3B-477D-994D-A6060E2637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CC0D9-F2DF-4058-BF2D-73F860A88B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92842-FEA2-4BAD-B5D1-41FE547A3B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19.10.2011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C2AF-38A3-4FED-AB0D-A02E14BD2F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36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19.10.2011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BB37-4B87-4CDA-BB03-69077CC8AD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99B6A-20D8-46DB-9EB4-9A11D70453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C6650A1-63A3-4271-B39E-ED76C33F92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87E2E-D3F9-432D-A055-1AB50CB7646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8B222-0A1E-44C8-AEC6-6B30500202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FF1A2-AE9C-438D-97DF-B9FB2C777A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94940-267D-4851-B2B8-16EE4DFE29D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FF163-0872-4106-9771-F29E20E0AB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495DF65-0A68-499E-A6C3-8180A5F634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19.10.2011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C2E07F9-3764-4CB8-91FC-D24F1A3EF39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1505930"/>
            <a:ext cx="8229600" cy="1491022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Pharmacotherapy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</a:t>
            </a:r>
            <a:r>
              <a:rPr lang="cs-CZ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ain</a:t>
            </a:r>
            <a:endParaRPr lang="cs-CZ" sz="5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99083"/>
            <a:ext cx="4609331" cy="33901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79" y="0"/>
            <a:ext cx="6192689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Other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Important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Analgesics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2413" y="764704"/>
            <a:ext cx="8640762" cy="5796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Propyphenazone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with paracetamol and caffeine</a:t>
            </a: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Metamizole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analgesic-antipyretic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mild antispasmodic effect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effect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myelotoxicity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in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BC)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→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only for short-term use 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ombinations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antispasmodics (e.g.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pitofenone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fenpiverinium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2520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Oxicams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long biological half-life:</a:t>
            </a: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Piroxicam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topical use, very long half-life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(high risk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accumulation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taken orally)</a:t>
            </a: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Meloxicam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preferential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COX2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91050" lvl="1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diseases – good passage into synovial fluid</a:t>
            </a:r>
          </a:p>
          <a:p>
            <a:pPr marL="1291050" lvl="1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GIT adverse effects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Lornoxicam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non-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selective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COX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7" y="0"/>
            <a:ext cx="6336705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Preferential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COX2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nhibitors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535" y="660403"/>
            <a:ext cx="7861677" cy="566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 &lt; COX2</a:t>
            </a:r>
          </a:p>
          <a:p>
            <a:pPr marL="54810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GIT adverse effects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nalgesic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antiphlogistic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antiaggregant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Nimesulide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collagenases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elastases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degrading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cartilages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ROS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scavenger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hepatotoxicity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-term use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15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days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eloxicam</a:t>
            </a:r>
            <a:endParaRPr lang="cs-CZ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50786"/>
            <a:ext cx="3577580" cy="35060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Selective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COX2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Inhibitors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=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oxibs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1196975"/>
            <a:ext cx="8964612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 &lt;&lt;&lt; COX2</a:t>
            </a: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inimal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adverse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joint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diseases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AE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thrombotic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diseases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prostacyclin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endothelia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01737" lvl="1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ontraindicated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CVD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01737" lvl="1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withdrawn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lost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market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authorisation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severe CV and skin AE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rofecoxib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celecoxib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parecoxib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etoricoxib</a:t>
            </a:r>
            <a:endParaRPr lang="cs-CZ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21" y="1340768"/>
            <a:ext cx="3185687" cy="15385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064896" cy="548680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Protection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against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NSAIDs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toxicity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764705"/>
            <a:ext cx="8569325" cy="5184576"/>
          </a:xfrm>
        </p:spPr>
        <p:txBody>
          <a:bodyPr lIns="0" tIns="0" rIns="0" bIns="0">
            <a:noAutofit/>
          </a:bodyPr>
          <a:lstStyle/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safe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dosage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fight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against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overuse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misuse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„dependence“</a:t>
            </a: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gastric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and </a:t>
            </a:r>
            <a:br>
              <a:rPr lang="cs-CZ" sz="2600" dirty="0" smtClean="0"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intestinal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smtClean="0">
                <a:latin typeface="Arial" pitchFamily="34" charset="0"/>
                <a:cs typeface="Arial" pitchFamily="34" charset="0"/>
              </a:rPr>
              <a:t>(PPI –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omeprazole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8175" indent="-457200" eaLnBrk="1" hangingPunct="1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voidance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drug-drug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interactions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Obrázek 3" descr="graf umrti NSAID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1" y="1844824"/>
            <a:ext cx="560938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367240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Opioid</a:t>
            </a:r>
            <a: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cs-CZ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cs-CZ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analgesics</a:t>
            </a:r>
            <a:endParaRPr lang="cs-CZ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695700" cy="4699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3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7" y="0"/>
            <a:ext cx="6768753" cy="548680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analgesics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=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anodynes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7013" y="620688"/>
            <a:ext cx="8720137" cy="6237312"/>
          </a:xfrm>
        </p:spPr>
        <p:txBody>
          <a:bodyPr lIns="0" tIns="0" rIns="0" bIns="0">
            <a:noAutofit/>
          </a:bodyPr>
          <a:lstStyle/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OPIUM –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Papaver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somniferum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Papaveraceae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Char char=""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Bind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opiod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ion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homeostasis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hyperpolarization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inability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conduct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electrical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impulses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GABA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signalling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brain</a:t>
            </a: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 RECEPTORS:</a:t>
            </a: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1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[mu]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supraspinal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analgesia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 [kappa]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peripheral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analgesia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 [delta]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spinal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analgesia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0"/>
              </a:spcBef>
              <a:buSzPct val="45000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31800" indent="-252000" eaLnBrk="1" hangingPunct="1">
              <a:lnSpc>
                <a:spcPct val="100000"/>
              </a:lnSpc>
              <a:spcBef>
                <a:spcPts val="0"/>
              </a:spcBef>
              <a:buSzPct val="45000"/>
              <a:buFont typeface="Wingdings" charset="2"/>
              <a:buNone/>
              <a:tabLst>
                <a:tab pos="839788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 [sigma] 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dysphoria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hallucinations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perception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(not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receptor, bud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affinity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261143" y="5661248"/>
            <a:ext cx="8651875" cy="1587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1"/>
            <a:ext cx="6768752" cy="548679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Classification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pioids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404" y="528048"/>
            <a:ext cx="8893175" cy="6044778"/>
          </a:xfrm>
        </p:spPr>
        <p:txBody>
          <a:bodyPr lIns="0" tIns="0" rIns="0" bIns="0">
            <a:normAutofit/>
          </a:bodyPr>
          <a:lstStyle/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receptor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pethidine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methadone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fentanyl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medium and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dextropropoxyphene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buprenorphine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	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agonists-antagonists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butorphanol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Atypical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tramadol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tilidine,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tapentadol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1800" indent="-252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4.)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Antagonists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naloxone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naltrexone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980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According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endogenous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enkephalins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endorphins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dynorphins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b) natural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morphine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semisynthetic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oxycodon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dihydrocodeine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…)</a:t>
            </a:r>
            <a:b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synthetic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pethidine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butorphanol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methadone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fentanyl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...)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1"/>
            <a:ext cx="6408712" cy="548679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: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79388" y="548680"/>
            <a:ext cx="8964612" cy="6309320"/>
          </a:xfrm>
        </p:spPr>
        <p:txBody>
          <a:bodyPr lIns="0" tIns="0" rIns="0" bIns="0">
            <a:norm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originate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depression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CNS: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somnolence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coma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epression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breathing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↓ sensitivity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respiratory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center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ntitussive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sensitivity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cough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center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emesis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nausea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doses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irritation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area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postrema</a:t>
            </a:r>
            <a:endParaRPr lang="cs-CZ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miosis</a:t>
            </a:r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via </a:t>
            </a:r>
            <a:r>
              <a:rPr lang="cs-CZ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n. </a:t>
            </a:r>
            <a:r>
              <a:rPr lang="cs-CZ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oculomotorius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changes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hormonal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cortisol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ADH,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GnRH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→ FSH,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LH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testosteron…)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Peripheral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↑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smooth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urine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retention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spasm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sphincters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GIT and GUT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colics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!)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CVS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histamine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liberation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vazodilation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postural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hypotension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bronchoconstriction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(histamine)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476671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0975" y="692695"/>
            <a:ext cx="8832850" cy="6008143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Pharmacokinetics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g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ood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absorption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GIT</a:t>
            </a:r>
            <a:r>
              <a:rPr lang="cs-CZ" dirty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frequently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(=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suitable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oral use)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pharmacologically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metabolites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codeine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Addictive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potential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ependency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producing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substances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olerance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doses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craving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another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dose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bstinence syndrome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Act </a:t>
            </a:r>
            <a:r>
              <a:rPr lang="en-US" dirty="0">
                <a:latin typeface="Arial" pitchFamily="34" charset="0"/>
                <a:cs typeface="Arial" pitchFamily="34" charset="0"/>
              </a:rPr>
              <a:t>No. 167/1998 Coll. on Dependency Producing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Substances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nstructions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prescription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use</a:t>
            </a:r>
          </a:p>
          <a:p>
            <a:pPr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methadone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addicted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848871" cy="476671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with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Strong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9375" y="764704"/>
            <a:ext cx="8957121" cy="5991696"/>
          </a:xfrm>
        </p:spPr>
        <p:txBody>
          <a:bodyPr lIns="0" tIns="0" rIns="0" bIns="0">
            <a:normAutofit/>
          </a:bodyPr>
          <a:lstStyle/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MORPHINE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10 mg i.m., s.c., p.o.,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4-5 h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METHADONE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half-life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substitution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therapy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OXYCODON, HYDROCODON</a:t>
            </a:r>
          </a:p>
          <a:p>
            <a:pPr marL="839470" lvl="1" indent="-457200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paracetamol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acetaminophen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PETHIDINE</a:t>
            </a:r>
          </a:p>
          <a:p>
            <a:pPr marL="107950" indent="0" eaLnBrk="1" hangingPunct="1"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Fentanils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most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opioids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lipophilic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absorption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shorter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effect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infusions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TTS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nesthesiology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algesiology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FENTANYL </a:t>
            </a:r>
            <a:r>
              <a:rPr lang="cs-CZ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FENTANIL</a:t>
            </a:r>
          </a:p>
          <a:p>
            <a:pPr marL="565150" indent="-457200" eaLnBrk="1" hangingPunct="1"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SUFENTANIL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times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morphine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96952"/>
            <a:ext cx="3153139" cy="23648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4824536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The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Pain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Pathway</a:t>
            </a:r>
            <a:endParaRPr lang="cs-CZ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476672"/>
            <a:ext cx="8965183" cy="5877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cs-CZ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1.)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nociceptors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bradykinin, substance P, histamine, acetylcholine, serotonin, ↓ pH (H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prostaglandins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(inflammatory mediators)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Primary afferent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fibres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dorsal horn of spinal cord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substance P, neurokinin A, glutamate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 of pain transmission on spinal level =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descending pathways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midbrain and medulla to dorsal horn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serotonine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noradrenaline,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enkefalins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3.)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Spinothalamic and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spinorecticular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 (spine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thalamus/brainstem reticular formation)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Localisation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emotional aspects of pain</a:t>
            </a:r>
          </a:p>
          <a:p>
            <a:pPr marL="342900" indent="-2520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4.)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Thalamocortical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pathway (thalamus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→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cortex)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Localisation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cause of pain + coordination of a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onse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59" cy="548680"/>
          </a:xfrm>
          <a:solidFill>
            <a:schemeClr val="bg1"/>
          </a:solidFill>
        </p:spPr>
        <p:txBody>
          <a:bodyPr lIns="0" tIns="0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gonists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with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Medium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Mild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Effect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692696"/>
            <a:ext cx="4397474" cy="4032448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CODEINE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etabolised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morphine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79520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combined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(paracetamol)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antitussive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: 10-30 mg</a:t>
            </a:r>
          </a:p>
          <a:p>
            <a:pPr marL="1028160" lvl="2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secretion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bronchi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bronchioles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1028160" lvl="2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648994" y="692696"/>
            <a:ext cx="4014788" cy="2165350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DIHYDROCODEINE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c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ancer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ablets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release</a:t>
            </a:r>
            <a:endParaRPr lang="cs-CZ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0397"/>
            <a:ext cx="2371242" cy="158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206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82" y="4484525"/>
            <a:ext cx="1798116" cy="17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476672"/>
          </a:xfrm>
          <a:solidFill>
            <a:schemeClr val="bg1"/>
          </a:solidFill>
        </p:spPr>
        <p:txBody>
          <a:bodyPr lIns="0" tIns="0" rIns="0" bIns="0" anchor="ctr"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Partial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</a:t>
            </a:r>
            <a:r>
              <a:rPr lang="cs-CZ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and </a:t>
            </a:r>
            <a:r>
              <a:rPr lang="cs-CZ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Agonists-Antagonists</a:t>
            </a:r>
            <a:endParaRPr lang="cs-CZ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692696"/>
            <a:ext cx="4896544" cy="4131146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BUPRENORPHINE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partial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agonist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parenteral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buccal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RMP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Suboxone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therapy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naloxone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370156" y="2105959"/>
            <a:ext cx="3496900" cy="4536504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BUTORPHANOL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PENTAZOCINE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κ a δ </a:t>
            </a:r>
            <a:r>
              <a:rPr lang="cs-CZ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agonist</a:t>
            </a:r>
            <a:endParaRPr lang="cs-CZ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l-GR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cs-CZ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antagonist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mild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analgesic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effect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479520" indent="-457200"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l-G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κ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activation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hallucinations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euforia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dysforia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abnormal</a:t>
            </a:r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dreams</a:t>
            </a:r>
            <a:endParaRPr lang="cs-CZ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2" y="4374211"/>
            <a:ext cx="2291295" cy="199800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577662" y="839835"/>
            <a:ext cx="3384376" cy="7793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↓ AE</a:t>
            </a:r>
            <a:r>
              <a:rPr lang="cs-CZ" sz="2400" dirty="0"/>
              <a:t>, ↓ </a:t>
            </a:r>
            <a:r>
              <a:rPr lang="cs-CZ" sz="2400" dirty="0" err="1" smtClean="0"/>
              <a:t>dependency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/>
              <a:t>mild</a:t>
            </a:r>
            <a:r>
              <a:rPr lang="cs-CZ" sz="2400" dirty="0" smtClean="0"/>
              <a:t> </a:t>
            </a:r>
            <a:r>
              <a:rPr lang="cs-CZ" sz="2400" dirty="0" err="1" smtClean="0"/>
              <a:t>analgesic</a:t>
            </a:r>
            <a:r>
              <a:rPr lang="cs-CZ" sz="2400" dirty="0" smtClean="0"/>
              <a:t> </a:t>
            </a:r>
            <a:r>
              <a:rPr lang="cs-CZ" sz="2400" dirty="0" err="1" smtClean="0"/>
              <a:t>effect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87615"/>
            <a:ext cx="2393328" cy="21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0"/>
            <a:ext cx="468052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Atypical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0675" y="836713"/>
            <a:ext cx="7995741" cy="5472607"/>
          </a:xfrm>
        </p:spPr>
        <p:txBody>
          <a:bodyPr lIns="0" tIns="0" rIns="0" bIns="0">
            <a:norm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TRAMADOL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affinity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μ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blockade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5-HT and NA re-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uptake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neurotransmitters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pathway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max. dose 600 mg</a:t>
            </a: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requently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nausea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emesis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ral drops,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tablets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modified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</a:t>
            </a: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79520" indent="-4572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advantages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: no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attenuation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respiratory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center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		  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constipation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TILIDIN, TAPENTADOL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4896544" cy="548679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Opioid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Antagonists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60350" y="620688"/>
            <a:ext cx="8674100" cy="6023000"/>
          </a:xfrm>
        </p:spPr>
        <p:txBody>
          <a:bodyPr lIns="0" tIns="0" rIns="0" bIns="0">
            <a:normAutofit/>
          </a:bodyPr>
          <a:lstStyle/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opioid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intoxication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overdosing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reatment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opioids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, heroin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nalmefene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quick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(in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minutes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cs-CZ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lasts</a:t>
            </a:r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2-3 h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arenteral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use, oral use (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nalmefene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0000" indent="-36000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NALOXONE</a:t>
            </a: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NALTREXONE</a:t>
            </a: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NALMEFENE</a:t>
            </a:r>
            <a:endParaRPr lang="cs-CZ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72757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Strategy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in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the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Treatment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Pain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340768"/>
            <a:ext cx="3356297" cy="4248820"/>
          </a:xfrm>
        </p:spPr>
        <p:txBody>
          <a:bodyPr lIns="0" tIns="0" rIns="0" bIns="0"/>
          <a:lstStyle/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CAUSAL TREATMENT</a:t>
            </a:r>
          </a:p>
          <a:p>
            <a:pPr eaLnBrk="1" hangingPunct="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cause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SYMPTOMATIC TREATMENT</a:t>
            </a:r>
          </a:p>
          <a:p>
            <a:pPr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pain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itself</a:t>
            </a:r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60" y="904826"/>
            <a:ext cx="5308527" cy="536036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779912" y="726811"/>
            <a:ext cx="3103350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PAIN LADDER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120680" cy="548680"/>
          </a:xfrm>
          <a:solidFill>
            <a:schemeClr val="bg1"/>
          </a:solidFill>
        </p:spPr>
        <p:txBody>
          <a:bodyPr lIns="0" tIns="0" rIns="0" bIns="0" anchor="ctr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Anti-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rheumatics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–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Therapy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of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RA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23528" y="548680"/>
            <a:ext cx="8640960" cy="6192688"/>
          </a:xfrm>
        </p:spPr>
        <p:txBody>
          <a:bodyPr lIns="0" tIns="0" rIns="0" bIns="0">
            <a:noAutofit/>
          </a:bodyPr>
          <a:lstStyle/>
          <a:p>
            <a:pPr marL="22320" indent="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DMARDs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disease-modifying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antirheumatic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 smtClean="0">
                <a:latin typeface="Arial" pitchFamily="34" charset="0"/>
                <a:cs typeface="Arial" pitchFamily="34" charset="0"/>
              </a:rPr>
              <a:t>drugs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SULFASALAZINE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owel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microflora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decomposition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→ 5-aminosalicylic acid and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sulfapyridine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GOLD COMPOUNDS 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sodium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aurothiomalate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nhibition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phagocytosis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CHOLOROQUIN </a:t>
            </a: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originally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treatment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prevention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malaria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inhibition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leukocytes</a:t>
            </a:r>
            <a:endParaRPr lang="cs-CZ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METHOTREXATE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immunosupressive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therapy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  <a:defRPr/>
            </a:pPr>
            <a:r>
              <a:rPr lang="cs-CZ" dirty="0" err="1" smtClean="0">
                <a:effectLst/>
                <a:latin typeface="Arial" pitchFamily="34" charset="0"/>
                <a:cs typeface="Arial" pitchFamily="34" charset="0"/>
              </a:rPr>
              <a:t>folic</a:t>
            </a:r>
            <a:r>
              <a:rPr lang="cs-CZ" dirty="0" smtClean="0">
                <a:effectLst/>
                <a:latin typeface="Arial" pitchFamily="34" charset="0"/>
                <a:cs typeface="Arial" pitchFamily="34" charset="0"/>
              </a:rPr>
              <a:t> acid antimetabolite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dosis as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cytostatic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ighly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cs-CZ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ffect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alt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3-4 </a:t>
            </a:r>
            <a:r>
              <a:rPr lang="cs-CZ" alt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s-CZ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820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120680" cy="548680"/>
          </a:xfrm>
          <a:solidFill>
            <a:schemeClr val="bg1"/>
          </a:solidFill>
        </p:spPr>
        <p:txBody>
          <a:bodyPr lIns="0" tIns="0" rIns="0" bIns="0" anchor="ctr">
            <a:norm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Anti-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rheumatics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23528" y="692696"/>
            <a:ext cx="8820472" cy="5976663"/>
          </a:xfrm>
        </p:spPr>
        <p:txBody>
          <a:bodyPr lIns="0" tIns="0" rIns="0" bIns="0">
            <a:noAutofit/>
          </a:bodyPr>
          <a:lstStyle/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cs-CZ" sz="22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Targeted</a:t>
            </a:r>
            <a:r>
              <a:rPr lang="cs-CZ" sz="22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2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therapy</a:t>
            </a:r>
            <a:r>
              <a:rPr lang="cs-CZ" sz="22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Targeted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interference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immune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mediators</a:t>
            </a: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Monoclonal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antibodies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genetically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engineered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proteins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Expensive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prescribed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conventional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fails</a:t>
            </a:r>
            <a:endParaRPr lang="cs-CZ" sz="2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Mechanisms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anti-TNF-</a:t>
            </a:r>
            <a:r>
              <a:rPr lang="el-GR" sz="22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drugs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ADALIMUMAB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infliximab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etanercept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certolizumab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golimumab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lockade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IL-6 receptor: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tocilizumab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lockade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IL-1 receptor: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anakinra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639540" lvl="1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nterference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 T and 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B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lymphocytes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2200" dirty="0" err="1" smtClean="0">
                <a:latin typeface="Arial" pitchFamily="34" charset="0"/>
                <a:cs typeface="Arial" pitchFamily="34" charset="0"/>
              </a:rPr>
              <a:t>abatacept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rituximab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320" indent="0" eaLnBrk="1" hangingPunct="1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cs-CZ" sz="2400" u="sng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NSAIDs</a:t>
            </a:r>
            <a:r>
              <a:rPr lang="cs-CZ" sz="2400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Alleviation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morning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joint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stiffness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65220" indent="-342900" eaLnBrk="1" hangingPunct="1">
              <a:lnSpc>
                <a:spcPct val="100000"/>
              </a:lnSpc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antiinflammatory</a:t>
            </a:r>
            <a:r>
              <a:rPr lang="cs-CZ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effect</a:t>
            </a:r>
            <a:endParaRPr lang="cs-CZ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5220" indent="-342900">
              <a:spcBef>
                <a:spcPts val="4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DICLOFENAC, IBUPROFEN; MELOXICAM, CELECOXIB </a:t>
            </a:r>
            <a:b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others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</a:t>
            </a:r>
            <a:endParaRPr lang="cs-CZ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578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419872" y="1"/>
            <a:ext cx="2232248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NSAIDs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388" y="620689"/>
            <a:ext cx="8964612" cy="5904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Non-steroidal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antiinflammatory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drugs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Inhibition of cy</a:t>
            </a:r>
            <a:r>
              <a:rPr lang="cs-CZ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looxygenase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 ↓ prostaglandins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Treatment of „common“ pain, inflammatory diseases (gout, rheumatoid arthritis etc.), reduction of fever, combination of analgesics in stronger pain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Administration –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p.o.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rectal, topical, parenteral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Binding to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plasma proteins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possible interactions</a:t>
            </a:r>
          </a:p>
          <a:p>
            <a:pPr marL="433800" indent="-342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 GIT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absorption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p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assage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into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synovial fluid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through BBB, placenta…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cs-CZ" sz="1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Classification: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1.) NON-SELECTIVE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     	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2.) 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PREFERENTIAL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</a:t>
            </a:r>
          </a:p>
          <a:p>
            <a:pPr marL="909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     	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3.) 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ELECTIVE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(COX1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&lt;&lt;&lt;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COX2)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84192"/>
            <a:ext cx="5092483" cy="3485168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555776" y="0"/>
            <a:ext cx="3941266" cy="5212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Cyclooxygenase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692697"/>
            <a:ext cx="8712200" cy="5760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Isoenzymes: physiological, inducible, (CNS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COX1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protection of gastric mucosa, kidney vasodilation, aggregation of thrombocytes 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site of inflammation, expressed due to ILs and TNF-α</a:t>
            </a:r>
          </a:p>
          <a:p>
            <a:pPr marL="458787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CNS?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243263" y="646113"/>
            <a:ext cx="1992312" cy="490537"/>
          </a:xfrm>
        </p:spPr>
        <p:txBody>
          <a:bodyPr lIns="0" tIns="0" rIns="0" bIns="0" anchor="ctr"/>
          <a:lstStyle/>
          <a:p>
            <a:pPr algn="ctr" eaLnBrk="1" hangingPunct="1">
              <a:tabLst>
                <a:tab pos="723900" algn="l"/>
                <a:tab pos="1447800" algn="l"/>
              </a:tabLst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Phospholipids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289300" y="1741488"/>
            <a:ext cx="2219324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Arachidonic</a:t>
            </a:r>
            <a:r>
              <a:rPr lang="cs-CZ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acid</a:t>
            </a:r>
            <a:endParaRPr lang="cs-CZ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250826" y="2478088"/>
            <a:ext cx="21986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Cyclic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endoperoxides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62800" y="3644900"/>
            <a:ext cx="1981201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LEUKOTRIENS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3789363"/>
            <a:ext cx="2530475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PROSTAGLANDINS</a:t>
            </a:r>
            <a:endParaRPr lang="cs-CZ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43212" y="4005263"/>
            <a:ext cx="2232843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PROSTACYCLIN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219700" y="4292600"/>
            <a:ext cx="199231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TROMBOXANS</a:t>
            </a:r>
            <a:endParaRPr lang="cs-CZ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 flipH="1">
            <a:off x="4227513" y="406400"/>
            <a:ext cx="7937" cy="331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4251324" y="1046163"/>
            <a:ext cx="33337" cy="727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flipH="1">
            <a:off x="2066452" y="2244726"/>
            <a:ext cx="1756247" cy="4361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5278439" y="2549525"/>
            <a:ext cx="1884362" cy="1111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 flipH="1">
            <a:off x="1403350" y="3284538"/>
            <a:ext cx="53975" cy="595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>
            <a:off x="2205038" y="3217863"/>
            <a:ext cx="1214437" cy="78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114550" y="2808288"/>
            <a:ext cx="3854450" cy="1477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32513" y="2346752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LOX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93433" y="1918494"/>
            <a:ext cx="8159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COX</a:t>
            </a:r>
          </a:p>
        </p:txBody>
      </p:sp>
      <p:sp>
        <p:nvSpPr>
          <p:cNvPr id="6162" name="Text Box 17"/>
          <p:cNvSpPr txBox="1">
            <a:spLocks noChangeArrowheads="1"/>
          </p:cNvSpPr>
          <p:nvPr/>
        </p:nvSpPr>
        <p:spPr bwMode="auto">
          <a:xfrm>
            <a:off x="3232150" y="0"/>
            <a:ext cx="2276474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Essential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FA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427984" y="1125538"/>
            <a:ext cx="279672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Phospholipase</a:t>
            </a:r>
            <a:r>
              <a:rPr lang="cs-CZ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A2</a:t>
            </a:r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5652120" y="505406"/>
            <a:ext cx="3491881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NOXIOUS STIMULI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LIPOCORTIN (ANNEXIN) 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 flipH="1" flipV="1">
            <a:off x="7451724" y="1163638"/>
            <a:ext cx="396639" cy="558006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660232" y="1609725"/>
            <a:ext cx="2376264" cy="535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  <a:tab pos="1447800" algn="l"/>
              </a:tabLst>
              <a:defRPr/>
            </a:pP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Glucocorticoids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27584" y="1349375"/>
            <a:ext cx="1434604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hangingPunct="1">
              <a:lnSpc>
                <a:spcPct val="102000"/>
              </a:lnSpc>
              <a:tabLst>
                <a:tab pos="723900" algn="l"/>
              </a:tabLst>
              <a:defRPr/>
            </a:pP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NSAIDs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7451725" y="4149725"/>
            <a:ext cx="1431925" cy="12160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allergy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leucotaxis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0" name="Text Box 25"/>
          <p:cNvSpPr txBox="1">
            <a:spLocks noChangeArrowheads="1"/>
          </p:cNvSpPr>
          <p:nvPr/>
        </p:nvSpPr>
        <p:spPr bwMode="auto">
          <a:xfrm>
            <a:off x="2843213" y="4437062"/>
            <a:ext cx="2376487" cy="158422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vasodilation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inhibition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thrombocytes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1" name="Text Box 26"/>
          <p:cNvSpPr txBox="1">
            <a:spLocks noChangeArrowheads="1"/>
          </p:cNvSpPr>
          <p:nvPr/>
        </p:nvSpPr>
        <p:spPr bwMode="auto">
          <a:xfrm>
            <a:off x="5278438" y="4733925"/>
            <a:ext cx="2077220" cy="12873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vasoconstriction</a:t>
            </a: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thrombocytes</a:t>
            </a: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1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cs-CZ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179388" y="4221163"/>
            <a:ext cx="2520950" cy="241458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indent="-2508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>
              <a:lnSpc>
                <a:spcPct val="102000"/>
              </a:lnSpc>
            </a:pP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inflammation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↓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gastric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mucus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uterus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contractions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kidney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perfusion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↑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excretion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Na</a:t>
            </a:r>
            <a:r>
              <a:rPr lang="cs-CZ" sz="22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cs-CZ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8196" grpId="0"/>
      <p:bldP spid="8197" grpId="0"/>
      <p:bldP spid="8198" grpId="0"/>
      <p:bldP spid="8199" grpId="0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8207" grpId="0"/>
      <p:bldP spid="8208" grpId="0"/>
      <p:bldP spid="6162" grpId="0"/>
      <p:bldP spid="8210" grpId="0"/>
      <p:bldP spid="6164" grpId="0"/>
      <p:bldP spid="6165" grpId="0" animBg="1"/>
      <p:bldP spid="8213" grpId="0"/>
      <p:bldP spid="8215" grpId="0"/>
      <p:bldP spid="6169" grpId="0" animBg="1"/>
      <p:bldP spid="6170" grpId="0" animBg="1"/>
      <p:bldP spid="6171" grpId="0" animBg="1"/>
      <p:bldP spid="6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048672" cy="62068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Acetylsalicylic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2413" y="620688"/>
            <a:ext cx="8640762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on-selective,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irreversible COX inhibitor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lasmatic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esterases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ASA → SA + AA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30-100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antiaggregant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500 mg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analgesic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antipyretic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over 1000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astric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absorption, possible irritation a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ulceration of GIT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acidity), renal excretion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ontraindication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children up to 12 years old –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Rey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‘s syndrome</a:t>
            </a:r>
            <a: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gastric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ulcers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asthma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before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surgery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elderly</a:t>
            </a:r>
            <a:r>
              <a:rPr lang="cs-CZ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– more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susceptible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to AE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spirin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asthma“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leucotriens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predominance</a:t>
            </a: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salicylates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choline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salicylate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sulfasalazine</a:t>
            </a:r>
            <a:r>
              <a:rPr lang="cs-CZ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2766766" cy="17200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-1"/>
            <a:ext cx="7056784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Paracetamol (</a:t>
            </a:r>
            <a:r>
              <a:rPr lang="cs-CZ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cetaminophen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)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504" y="836713"/>
            <a:ext cx="8928992" cy="5616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nalge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-antipyretic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without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antiphlogistic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antiaggregant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activity, no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gastrotoxicity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echanism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action unclear:</a:t>
            </a:r>
          </a:p>
          <a:p>
            <a:pPr marL="129105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COX3? serotonin? TRPV ion channels?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10-15 mg/kg – frequently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underdosed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ax. dose 4000 mg (8 tablets à 500 mg)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epatotoxicity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NAPQI,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detoxi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cation by glutathione</a:t>
            </a:r>
            <a:endParaRPr lang="cs-CZ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91050" lvl="1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verdosing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</a:t>
            </a:r>
            <a:r>
              <a:rPr lang="cs-CZ" sz="2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acetylcysteine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therapy</a:t>
            </a: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combinations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with tramadol,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codein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propyphenazone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antispasmodics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48100" indent="-45720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en-US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children, elderly</a:t>
            </a:r>
            <a:endParaRPr lang="en-US" sz="3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396095"/>
            <a:ext cx="2195736" cy="11900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4704"/>
            <a:ext cx="1674782" cy="167478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20" y="5301208"/>
            <a:ext cx="1338284" cy="1338284"/>
          </a:xfrm>
          <a:prstGeom prst="rect">
            <a:avLst/>
          </a:prstGeom>
        </p:spPr>
      </p:pic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619673" y="8749"/>
            <a:ext cx="5904656" cy="5399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Acetic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Derivatives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064896" cy="59766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Diclophenac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oint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diseases →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passage into synovial fluid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shorter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half-life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capsules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prolonged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release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ardiotoxicity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higher doses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contraindication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Aceclofenac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oral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use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treatment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joint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diseases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relatively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gastrotoxicity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lso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contraindicated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patients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CVD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Indomethacin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effect, only for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short-term treatment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ricosuric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↑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excretion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uric acid in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urine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891540" lvl="2" indent="-342900"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acute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gout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attack</a:t>
            </a: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↑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gastrotoxicity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changes in blood count, headache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CNS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disorders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them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very </a:t>
            </a:r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frequent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‒"/>
            </a:pPr>
            <a:r>
              <a:rPr lang="cs-CZ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ontraindicated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for children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70" y="2439486"/>
            <a:ext cx="19050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0"/>
            <a:ext cx="6840761" cy="5486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Propionic</a:t>
            </a:r>
            <a:r>
              <a:rPr lang="cs-CZ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 Acid </a:t>
            </a:r>
            <a:r>
              <a:rPr lang="cs-CZ" sz="3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itchFamily="34" charset="0"/>
              </a:rPr>
              <a:t>Derivatives</a:t>
            </a:r>
            <a:endParaRPr lang="cs-CZ" sz="3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2413" y="692696"/>
            <a:ext cx="8640762" cy="42491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Ibupro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good tolerability, safe</a:t>
            </a: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200-400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analge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antipyretic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1400-1600 mg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antiphlogistic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max. dose 2400 mg</a:t>
            </a:r>
            <a:endParaRPr lang="cs-CZ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33800" indent="-342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suitable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children</a:t>
            </a: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Ketoprofen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topical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use (skin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phototoxicity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!)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Dexketoprofen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– oral use</a:t>
            </a: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Flurbiprofen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topical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oral use (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lozenges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pastilles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090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Naproxen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relatively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gastrotoxicity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longer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half-life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good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headache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toothache</a:t>
            </a:r>
            <a:endParaRPr lang="cs-CZ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587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cs-CZ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2413901" cy="16711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51" y="4941889"/>
            <a:ext cx="2987824" cy="11044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79" y="5052830"/>
            <a:ext cx="2279904" cy="1304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735b593-2f67-4a11-8a8d-a41ef1f7dbd0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1770</TotalTime>
  <Words>1371</Words>
  <Application>Microsoft Office PowerPoint</Application>
  <PresentationFormat>Předvádění na obrazovce (4:3)</PresentationFormat>
  <Paragraphs>298</Paragraphs>
  <Slides>26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SimSun</vt:lpstr>
      <vt:lpstr>Arial</vt:lpstr>
      <vt:lpstr>Arial Black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Jmění</vt:lpstr>
      <vt:lpstr>Pharmacotherapy of Pain</vt:lpstr>
      <vt:lpstr>The Pain Pathway</vt:lpstr>
      <vt:lpstr>NSAIDs</vt:lpstr>
      <vt:lpstr>Cyclooxygenase</vt:lpstr>
      <vt:lpstr>Phospholipids</vt:lpstr>
      <vt:lpstr>Acetylsalicylic acid</vt:lpstr>
      <vt:lpstr>Paracetamol (Acetaminophen)</vt:lpstr>
      <vt:lpstr>Acetic Acid Derivatives</vt:lpstr>
      <vt:lpstr>Propionic Acid Derivatives</vt:lpstr>
      <vt:lpstr>Other Important Analgesics</vt:lpstr>
      <vt:lpstr>Preferential COX2 Inhibitors</vt:lpstr>
      <vt:lpstr>Selective COX2 Inhibitors = Coxibs</vt:lpstr>
      <vt:lpstr>Protection against NSAIDs toxicity</vt:lpstr>
      <vt:lpstr>Opioid  analgesics</vt:lpstr>
      <vt:lpstr>Opiod analgesics = anodynes</vt:lpstr>
      <vt:lpstr>Classification of Opioids</vt:lpstr>
      <vt:lpstr>Opioid Agonists: Effects</vt:lpstr>
      <vt:lpstr>Opioid Agonists</vt:lpstr>
      <vt:lpstr>Opioid Agonists with Strong Effect</vt:lpstr>
      <vt:lpstr>Opioid Agonists with Medium and Mild Effect </vt:lpstr>
      <vt:lpstr>Partial agonists and Agonists-Antagonists</vt:lpstr>
      <vt:lpstr>Atypical Opioids</vt:lpstr>
      <vt:lpstr>Opioid Antagonists</vt:lpstr>
      <vt:lpstr>Strategy in the Treatment of Pain</vt:lpstr>
      <vt:lpstr>Anti-rheumatics – Therapy of RA</vt:lpstr>
      <vt:lpstr>Anti-rheumatics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bolesti  - NSAIDs -  - opioidní analgetika -  - antirevmatika a antiuratika -</dc:title>
  <dc:creator>Merhautová</dc:creator>
  <cp:lastModifiedBy>Leoš Landa</cp:lastModifiedBy>
  <cp:revision>113</cp:revision>
  <cp:lastPrinted>2015-10-26T09:02:24Z</cp:lastPrinted>
  <dcterms:created xsi:type="dcterms:W3CDTF">1601-01-01T00:00:00Z</dcterms:created>
  <dcterms:modified xsi:type="dcterms:W3CDTF">2018-10-23T08:18:17Z</dcterms:modified>
</cp:coreProperties>
</file>