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6" r:id="rId2"/>
    <p:sldId id="309" r:id="rId3"/>
    <p:sldId id="265" r:id="rId4"/>
    <p:sldId id="274" r:id="rId5"/>
    <p:sldId id="267" r:id="rId6"/>
    <p:sldId id="314" r:id="rId7"/>
    <p:sldId id="268" r:id="rId8"/>
    <p:sldId id="276" r:id="rId9"/>
    <p:sldId id="277" r:id="rId10"/>
    <p:sldId id="280" r:id="rId11"/>
    <p:sldId id="281" r:id="rId12"/>
    <p:sldId id="282" r:id="rId13"/>
    <p:sldId id="258" r:id="rId14"/>
  </p:sldIdLst>
  <p:sldSz cx="9144000" cy="6858000" type="screen4x3"/>
  <p:notesSz cx="6858000" cy="9144000"/>
  <p:custDataLst>
    <p:tags r:id="rId16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7" autoAdjust="0"/>
    <p:restoredTop sz="80727" autoAdjust="0"/>
  </p:normalViewPr>
  <p:slideViewPr>
    <p:cSldViewPr>
      <p:cViewPr varScale="1">
        <p:scale>
          <a:sx n="90" d="100"/>
          <a:sy n="90" d="100"/>
        </p:scale>
        <p:origin x="11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7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7D82320-015E-4FA7-9B98-DD91F05280B7}" type="datetimeFigureOut">
              <a:rPr lang="cs-CZ"/>
              <a:pPr>
                <a:defRPr/>
              </a:pPr>
              <a:t>06.11.2018</a:t>
            </a:fld>
            <a:endParaRPr lang="cs-CZ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547E3BC-D53F-4859-B748-96DB91AFC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95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1260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err="1" smtClean="0"/>
              <a:t>Volatile</a:t>
            </a:r>
            <a:r>
              <a:rPr lang="cs-CZ" dirty="0" smtClean="0"/>
              <a:t> GA </a:t>
            </a:r>
            <a:r>
              <a:rPr lang="cs-CZ" dirty="0" err="1" smtClean="0"/>
              <a:t>triggering</a:t>
            </a:r>
            <a:r>
              <a:rPr lang="cs-CZ" dirty="0" smtClean="0"/>
              <a:t> MH: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halothan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sevoflurane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desflurane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isoflurane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enflurane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64208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7354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>
              <a:lnSpc>
                <a:spcPct val="90000"/>
              </a:lnSpc>
            </a:pPr>
            <a:endParaRPr lang="cs-CZ" sz="1400" b="1" smtClean="0"/>
          </a:p>
        </p:txBody>
      </p:sp>
    </p:spTree>
    <p:extLst>
      <p:ext uri="{BB962C8B-B14F-4D97-AF65-F5344CB8AC3E}">
        <p14:creationId xmlns:p14="http://schemas.microsoft.com/office/powerpoint/2010/main" val="418123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228600" indent="-228600" eaLnBrk="1" hangingPunct="1"/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476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dirty="0" err="1" smtClean="0"/>
              <a:t>Influx</a:t>
            </a:r>
            <a:r>
              <a:rPr lang="cs-CZ" dirty="0" smtClean="0"/>
              <a:t> Cl- = depolarizace = snížená schopnost excitace neuronu</a:t>
            </a:r>
          </a:p>
        </p:txBody>
      </p:sp>
    </p:spTree>
    <p:extLst>
      <p:ext uri="{BB962C8B-B14F-4D97-AF65-F5344CB8AC3E}">
        <p14:creationId xmlns:p14="http://schemas.microsoft.com/office/powerpoint/2010/main" val="3367201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0971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97243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Účinek lze antagonizovat zvýšením hladiny </a:t>
            </a:r>
            <a:r>
              <a:rPr lang="cs-CZ" dirty="0" err="1" smtClean="0"/>
              <a:t>ACh</a:t>
            </a:r>
            <a:r>
              <a:rPr lang="cs-CZ" dirty="0" smtClean="0"/>
              <a:t> v ploténce – </a:t>
            </a:r>
            <a:r>
              <a:rPr lang="cs-CZ" dirty="0" err="1" smtClean="0"/>
              <a:t>kompetice</a:t>
            </a:r>
            <a:r>
              <a:rPr lang="cs-CZ" dirty="0" smtClean="0"/>
              <a:t>, účinek postupce slábne, je krátký</a:t>
            </a:r>
          </a:p>
          <a:p>
            <a:r>
              <a:rPr lang="cs-CZ" dirty="0" smtClean="0"/>
              <a:t>Parenterální podání – mají N+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47E3BC-D53F-4859-B748-96DB91AFC15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395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01565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92432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EA677-8EE4-4D02-8F13-D61FED22F441}" type="datetimeFigureOut">
              <a:rPr lang="fr-FR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3D095-505A-470A-A04B-DEFA67CE735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35927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8C9053-F53F-48EE-87A0-2B7AF5B895AD}" type="datetimeFigureOut">
              <a:rPr lang="fr-FR" smtClean="0"/>
              <a:pPr>
                <a:defRPr/>
              </a:pPr>
              <a:t>06/11/2018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B3F33DB-C74B-4096-8293-56A9DD0209B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6480720" cy="2808734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4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2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</a:t>
            </a:r>
            <a:r>
              <a:rPr lang="cs-CZ" sz="4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elaxants</a:t>
            </a:r>
            <a: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cs-CZ" sz="4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fr-CA" sz="4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457200" y="34944"/>
            <a:ext cx="8229600" cy="778098"/>
          </a:xfrm>
        </p:spPr>
        <p:txBody>
          <a:bodyPr anchor="ctr">
            <a:normAutofit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436"/>
          </a:xfrm>
        </p:spPr>
        <p:txBody>
          <a:bodyPr/>
          <a:lstStyle/>
          <a:p>
            <a:pPr eaLnBrk="1" hangingPunct="1"/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cs-CZ" sz="28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 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agonists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/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pen Na</a:t>
            </a:r>
            <a:r>
              <a:rPr lang="cs-CZ" sz="28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channels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cause long-term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depolarization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resistancy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activation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ACh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depolarization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blockade</a:t>
            </a:r>
            <a:endParaRPr lang="cs-CZ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Remain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receptor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longer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resistant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AChE</a:t>
            </a:r>
            <a:endParaRPr lang="cs-CZ" sz="28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Fasciculation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twitches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 →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paralysis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cardiac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arrhythmias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hyperkalemia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intraocular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pressure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(IOP)</a:t>
            </a:r>
            <a:b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+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r>
              <a:rPr lang="cs-CZ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Decamethonium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succinylcholine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-term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(3-5 min)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Mechanical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ventilation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tracheal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intubation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Orthopedic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manipulations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repositiong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dislocated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joint,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fractures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>
          <a:xfrm>
            <a:off x="457200" y="34944"/>
            <a:ext cx="8229600" cy="7780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sz="3600" b="1" kern="1200" cap="none" spc="5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yperthermia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472608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Rare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AE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MR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and/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volatile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general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anesthetics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eaLnBrk="1" hangingPunct="1">
              <a:buNone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RYR receptor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controls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sarcoplasmic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reticulum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myocyte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uncontrolled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contractions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aerobic/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anaerobic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metabolism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Symptoms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cramps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rigidity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b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↑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heart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breathing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cyanosis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lactate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acidosis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rhabdomyolysis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...</a:t>
            </a:r>
          </a:p>
          <a:p>
            <a:pPr eaLnBrk="1" hangingPunct="1"/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60 %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untreated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cases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are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lethal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(5 %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treated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Therapy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dantrolene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intensive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cooling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Dantrolene</a:t>
            </a:r>
            <a:endParaRPr lang="fr-CA" sz="4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</a:pP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</a:t>
            </a: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Blocks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Ca</a:t>
            </a:r>
            <a:r>
              <a:rPr lang="sk-SK" sz="26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2+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from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sarcoplasmic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reticulum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interaction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sk-SK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RYR</a:t>
            </a:r>
          </a:p>
          <a:p>
            <a:pPr eaLnBrk="1" hangingPunct="1">
              <a:buClr>
                <a:schemeClr val="tx1"/>
              </a:buClr>
            </a:pP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affect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smooth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sk-SK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sk-SK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sk-SK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myocardium</a:t>
            </a:r>
            <a:endParaRPr lang="sk-SK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endParaRPr lang="sk-SK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Clr>
                <a:schemeClr val="tx1"/>
              </a:buClr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Malignant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hyperthermia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disorders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 cord injury, stroke, cerebral palsy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2">
              <a:buClr>
                <a:schemeClr val="tx1"/>
              </a:buClr>
              <a:buFont typeface="Arial" panose="020B0604020202020204" pitchFamily="34" charset="0"/>
              <a:buChar char="‒"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Advantage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no CNS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depression</a:t>
            </a:r>
            <a:endParaRPr lang="fr-CA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5023"/>
            <a:ext cx="8229600" cy="73369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Overview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27584" y="1823025"/>
            <a:ext cx="3653772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lonazepam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392488" cy="471243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blockers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</a:p>
          <a:p>
            <a:endParaRPr lang="cs-CZ" sz="18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1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72599" y="827206"/>
            <a:ext cx="32464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 flipH="1">
            <a:off x="2728588" y="1319649"/>
            <a:ext cx="1767212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4495800" y="1319649"/>
            <a:ext cx="1905191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368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836712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ctive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760640"/>
          </a:xfrm>
        </p:spPr>
        <p:txBody>
          <a:bodyPr>
            <a:noAutofit/>
          </a:bodyPr>
          <a:lstStyle/>
          <a:p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Attenuate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transmission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motoric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impulses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CNS</a:t>
            </a:r>
          </a:p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Decrease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do not influence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intentional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contractions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weaker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activity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depression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CNS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sedation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somnolence,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confusion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</a:t>
            </a:r>
          </a:p>
          <a:p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Acute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chronic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painful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spasms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– p.o.,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parenterally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rheumatism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Damage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n. </a:t>
            </a:r>
            <a:r>
              <a:rPr lang="cs-CZ" sz="2600" i="1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ischiadicus</a:t>
            </a:r>
            <a:r>
              <a:rPr lang="cs-CZ" sz="2600" i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deep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paravertebral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compressions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intervertebral</a:t>
            </a:r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space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</a:p>
          <a:p>
            <a:pPr lvl="1"/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Spastic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disorders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associated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cerebral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palsy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injuries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brain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spine…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107504" y="13678"/>
            <a:ext cx="8928992" cy="89504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r>
              <a:rPr lang="cs-CZ" sz="40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323528" y="836712"/>
            <a:ext cx="8363272" cy="583264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Mechanism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eaLnBrk="1" hangingPunct="1"/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inhibitory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neurotransmitter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l-GR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γ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aminobutyric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acid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(GABA) in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CNS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 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spine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endParaRPr lang="el-GR" sz="2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600" b="1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sz="26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Attenuates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activation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motor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neurons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in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the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spine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cord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GABA</a:t>
            </a:r>
            <a:r>
              <a:rPr lang="cs-CZ" sz="26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receptor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agonist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GABA</a:t>
            </a:r>
            <a:r>
              <a:rPr lang="cs-CZ" sz="2600" baseline="-25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opening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K</a:t>
            </a:r>
            <a:r>
              <a:rPr lang="cs-CZ" sz="2600" baseline="30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+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channels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change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in ion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homeostasis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→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hyperpolarization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decrease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Ca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2+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influx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→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inhibition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neurotransmitter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release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presynaptically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  <a:p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Multiple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sclerosis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cerebral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palsy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injuries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brain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spinal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cord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792088"/>
          </a:xfrm>
        </p:spPr>
        <p:txBody>
          <a:bodyPr anchor="ctr">
            <a:noAutofit/>
          </a:bodyPr>
          <a:lstStyle/>
          <a:p>
            <a:pPr algn="ctr"/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r>
              <a:rPr lang="cs-CZ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fr-FR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1" y="1268760"/>
            <a:ext cx="4851066" cy="5184576"/>
          </a:xfrm>
        </p:spPr>
        <p:txBody>
          <a:bodyPr>
            <a:normAutofit/>
          </a:bodyPr>
          <a:lstStyle/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sz="26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Clonazepam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sz="26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sz="2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4942040" y="1496817"/>
            <a:ext cx="3597459" cy="2893100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Psychiatric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medication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Hypnotic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relaxant</a:t>
            </a:r>
            <a:endParaRPr lang="cs-CZ" sz="2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Anticonvulsant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Amnestic</a:t>
            </a:r>
            <a:endParaRPr lang="cs-CZ" sz="26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3347864" y="1988840"/>
            <a:ext cx="1368152" cy="0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209864" y="4509120"/>
            <a:ext cx="3682615" cy="2092881"/>
          </a:xfrm>
          <a:prstGeom prst="rect">
            <a:avLst/>
          </a:pr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expectorant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Higher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doses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muscle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relaxant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anxiolytic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</a:t>
            </a:r>
            <a:endParaRPr lang="cs-CZ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" name="Přímá spojnice se šipkou 10"/>
          <p:cNvCxnSpPr>
            <a:endCxn id="6" idx="1"/>
          </p:cNvCxnSpPr>
          <p:nvPr/>
        </p:nvCxnSpPr>
        <p:spPr>
          <a:xfrm>
            <a:off x="2601253" y="5373218"/>
            <a:ext cx="2608611" cy="182343"/>
          </a:xfrm>
          <a:prstGeom prst="straightConnector1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4945460" y="848826"/>
            <a:ext cx="38637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MoA</a:t>
            </a:r>
            <a:r>
              <a:rPr lang="cs-CZ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Enhance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GABAergic</a:t>
            </a:r>
            <a:endParaRPr lang="cs-CZ" sz="20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transmission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GABA</a:t>
            </a:r>
            <a:r>
              <a:rPr lang="cs-CZ" sz="20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receptors</a:t>
            </a:r>
            <a:endParaRPr lang="cs-CZ" sz="2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5023"/>
            <a:ext cx="8229600" cy="733697"/>
          </a:xfrm>
        </p:spPr>
        <p:txBody>
          <a:bodyPr anchor="ctr">
            <a:normAutofit/>
          </a:bodyPr>
          <a:lstStyle/>
          <a:p>
            <a:pPr algn="ctr"/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Overview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Relaxants</a:t>
            </a:r>
            <a:endParaRPr lang="cs-CZ" sz="40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827584" y="1823025"/>
            <a:ext cx="3653772" cy="4896544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Spasmolytics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Baclofen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Benzodiazepines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Tetrazepam </a:t>
            </a:r>
          </a:p>
          <a:p>
            <a:pPr lvl="1"/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Diazepam</a:t>
            </a:r>
          </a:p>
          <a:p>
            <a:pPr lvl="1"/>
            <a:r>
              <a:rPr lang="cs-CZ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lonazepam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Thiocolchicoside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Mephenoxalone</a:t>
            </a:r>
            <a:endParaRPr lang="cs-CZ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Tizanidine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Guaifenesin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Orphenadrine</a:t>
            </a:r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572000" y="1844824"/>
            <a:ext cx="4392488" cy="471243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endParaRPr lang="cs-C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blockers</a:t>
            </a:r>
            <a:endParaRPr lang="cs-CZ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</a:p>
          <a:p>
            <a:endParaRPr lang="cs-CZ" sz="18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suxamethonium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endParaRPr lang="cs-CZ" sz="18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blocking</a:t>
            </a:r>
            <a:r>
              <a:rPr lang="cs-CZ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etc</a:t>
            </a:r>
            <a:r>
              <a:rPr lang="cs-CZ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.)</a:t>
            </a:r>
            <a:endParaRPr lang="cs-CZ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872599" y="827206"/>
            <a:ext cx="324640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Mechanism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action</a:t>
            </a:r>
            <a:endParaRPr lang="cs-CZ" sz="2600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Přímá spojnice se šipkou 7"/>
          <p:cNvCxnSpPr>
            <a:stCxn id="6" idx="2"/>
          </p:cNvCxnSpPr>
          <p:nvPr/>
        </p:nvCxnSpPr>
        <p:spPr>
          <a:xfrm flipH="1">
            <a:off x="2728588" y="1319649"/>
            <a:ext cx="1767212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6" idx="2"/>
          </p:cNvCxnSpPr>
          <p:nvPr/>
        </p:nvCxnSpPr>
        <p:spPr>
          <a:xfrm>
            <a:off x="4495800" y="1319649"/>
            <a:ext cx="1905191" cy="434189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83565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 anchor="ctr">
            <a:normAutofit fontScale="90000"/>
          </a:bodyPr>
          <a:lstStyle/>
          <a:p>
            <a:pPr algn="ctr" eaLnBrk="1" hangingPunct="1"/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Peripherally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Blockers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312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nfluence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neuromuscular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junction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Inhibits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impulse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transmission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myofibrils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1.)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Presynaptically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Decrease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ACh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release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Botulinum</a:t>
            </a: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toxin</a:t>
            </a: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2.)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Postsynaptically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active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  <a:p>
            <a:pPr marL="990600" lvl="1" indent="-533400" eaLnBrk="1" hangingPunct="1">
              <a:lnSpc>
                <a:spcPct val="80000"/>
              </a:lnSpc>
              <a:buFont typeface="Calibri" pitchFamily="34" charset="0"/>
              <a:buChar char="–"/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Act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on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nicotinic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(N</a:t>
            </a:r>
            <a:r>
              <a:rPr lang="cs-CZ" sz="26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90600" lvl="1" indent="-533400" eaLnBrk="1" hangingPunct="1">
              <a:lnSpc>
                <a:spcPct val="80000"/>
              </a:lnSpc>
              <a:buFontTx/>
              <a:buChar char="•"/>
            </a:pPr>
            <a:r>
              <a:rPr lang="cs-CZ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endParaRPr lang="cs-CZ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468313" y="117103"/>
            <a:ext cx="8229600" cy="648072"/>
          </a:xfrm>
        </p:spPr>
        <p:txBody>
          <a:bodyPr anchor="ctr">
            <a:noAutofit/>
          </a:bodyPr>
          <a:lstStyle/>
          <a:p>
            <a:pPr algn="ctr" eaLnBrk="1" hangingPunct="1"/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agents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131" name="Rectangle 3"/>
          <p:cNvSpPr>
            <a:spLocks noGrp="1"/>
          </p:cNvSpPr>
          <p:nvPr>
            <p:ph type="body" sz="half" idx="1"/>
          </p:nvPr>
        </p:nvSpPr>
        <p:spPr>
          <a:xfrm>
            <a:off x="468313" y="980728"/>
            <a:ext cx="8507412" cy="561662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Firstly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described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15</a:t>
            </a:r>
            <a:r>
              <a:rPr lang="cs-CZ" sz="2600" baseline="30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century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european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explorers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in S. America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by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natives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as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arrow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poisons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cs-CZ" sz="2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Tubocurarine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natural alkaloid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Competitive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</a:t>
            </a:r>
            <a:r>
              <a:rPr lang="cs-CZ" sz="2600" baseline="-250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antagonists</a:t>
            </a:r>
            <a:endParaRPr lang="cs-CZ" sz="2600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AE: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release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histamine (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bronchoconstriction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hypotension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syncope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fainting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Progressive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eye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muscles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mastication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neck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limbs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trunk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→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diaphragm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Administered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parenterally</a:t>
            </a: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weakens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and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reversible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</a:t>
            </a:r>
            <a:r>
              <a:rPr lang="cs-CZ" sz="2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receptors</a:t>
            </a:r>
            <a:endParaRPr lang="cs-CZ" sz="26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74185" y="774892"/>
            <a:ext cx="2123728" cy="2691667"/>
          </a:xfr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Non-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depolarizing</a:t>
            </a:r>
            <a:r>
              <a:rPr lang="cs-CZ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4000" dirty="0" err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r>
              <a:rPr lang="cs-CZ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gents</a:t>
            </a:r>
            <a:endParaRPr lang="cs-CZ" sz="4000" b="1" dirty="0" smtClean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long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(1-2 h):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tubocurarine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pancuronium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pipecuronium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vecuronium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With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short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efect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(10-30 min):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alcuronium</a:t>
            </a:r>
            <a:r>
              <a:rPr lang="cs-CZ" sz="26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atracurium</a:t>
            </a:r>
            <a:endParaRPr lang="cs-CZ" sz="260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Surgery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–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muscle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relaxation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operating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field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or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before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mechanical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ventilation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tracheal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intubation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spcBef>
                <a:spcPts val="600"/>
              </a:spcBef>
            </a:pPr>
            <a:endParaRPr lang="cs-CZ" sz="26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</a:pP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Ovedosing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antidote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acetylcholinesterase</a:t>
            </a:r>
            <a:r>
              <a:rPr lang="cs-CZ" sz="26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cs-CZ" sz="26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inhibitors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neostigmine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</a:t>
            </a:r>
            <a:r>
              <a:rPr lang="cs-CZ" sz="26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pyridostigmine</a:t>
            </a:r>
            <a:r>
              <a:rPr lang="cs-CZ" sz="2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ae77d717-81cb-444b-bffc-68393d9b4805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1961</TotalTime>
  <Words>569</Words>
  <Application>Microsoft Office PowerPoint</Application>
  <PresentationFormat>Předvádění na obrazovce (4:3)</PresentationFormat>
  <Paragraphs>157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Tw Cen MT</vt:lpstr>
      <vt:lpstr>Došky</vt:lpstr>
      <vt:lpstr>Muscle Relaxants  </vt:lpstr>
      <vt:lpstr>Overview of Muscle Relaxants</vt:lpstr>
      <vt:lpstr>Centrally Active Agents (Spasmolytics)</vt:lpstr>
      <vt:lpstr>Centrally Active Agents (Spasmolytics)</vt:lpstr>
      <vt:lpstr>Centrally Active Agents (Spasmolytics)</vt:lpstr>
      <vt:lpstr>Overview of Muscle Relaxants</vt:lpstr>
      <vt:lpstr>Peripherally Active Agents (Neuromuscular Blockers)</vt:lpstr>
      <vt:lpstr>Non-depolarizing agents</vt:lpstr>
      <vt:lpstr>Non-depolarizing Agents</vt:lpstr>
      <vt:lpstr>Depolarizing Agents</vt:lpstr>
      <vt:lpstr>Prezentace aplikace PowerPoint</vt:lpstr>
      <vt:lpstr>Malignant Hyperthermia</vt:lpstr>
      <vt:lpstr>Dantrolene</vt:lpstr>
    </vt:vector>
  </TitlesOfParts>
  <Company>LF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Gabriela Dovrtelova</dc:creator>
  <cp:lastModifiedBy>Leoš Landa</cp:lastModifiedBy>
  <cp:revision>187</cp:revision>
  <dcterms:created xsi:type="dcterms:W3CDTF">2012-11-01T12:51:50Z</dcterms:created>
  <dcterms:modified xsi:type="dcterms:W3CDTF">2018-11-06T09:11:50Z</dcterms:modified>
</cp:coreProperties>
</file>