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77" r:id="rId9"/>
    <p:sldId id="262" r:id="rId10"/>
    <p:sldId id="263" r:id="rId11"/>
    <p:sldId id="278" r:id="rId12"/>
    <p:sldId id="264" r:id="rId13"/>
    <p:sldId id="279" r:id="rId14"/>
    <p:sldId id="265" r:id="rId15"/>
    <p:sldId id="266" r:id="rId16"/>
    <p:sldId id="267" r:id="rId17"/>
    <p:sldId id="268" r:id="rId18"/>
    <p:sldId id="280" r:id="rId19"/>
    <p:sldId id="270" r:id="rId20"/>
    <p:sldId id="269" r:id="rId21"/>
    <p:sldId id="271" r:id="rId22"/>
    <p:sldId id="281" r:id="rId23"/>
    <p:sldId id="272" r:id="rId24"/>
    <p:sldId id="273" r:id="rId25"/>
    <p:sldId id="274" r:id="rId26"/>
    <p:sldId id="275" r:id="rId27"/>
  </p:sldIdLst>
  <p:sldSz cx="9144000" cy="6858000" type="screen4x3"/>
  <p:notesSz cx="6858000" cy="9144000"/>
  <p:custDataLst>
    <p:tags r:id="rId28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105" d="100"/>
          <a:sy n="105" d="100"/>
        </p:scale>
        <p:origin x="1188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6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6"/>
          <a:lstStyle>
            <a:lvl1pPr marL="0" marR="45715" indent="0" algn="r">
              <a:buNone/>
              <a:defRPr>
                <a:solidFill>
                  <a:schemeClr val="tx1"/>
                </a:solidFill>
              </a:defRPr>
            </a:lvl1pPr>
            <a:lvl2pPr marL="457153" indent="0" algn="ctr">
              <a:buNone/>
            </a:lvl2pPr>
            <a:lvl3pPr marL="914305" indent="0" algn="ctr">
              <a:buNone/>
            </a:lvl3pPr>
            <a:lvl4pPr marL="1371458" indent="0" algn="ctr">
              <a:buNone/>
            </a:lvl4pPr>
            <a:lvl5pPr marL="1828610" indent="0" algn="ctr">
              <a:buNone/>
            </a:lvl5pPr>
            <a:lvl6pPr marL="2285763" indent="0" algn="ctr">
              <a:buNone/>
            </a:lvl6pPr>
            <a:lvl7pPr marL="2742915" indent="0" algn="ctr">
              <a:buNone/>
            </a:lvl7pPr>
            <a:lvl8pPr marL="3200068" indent="0" algn="ctr">
              <a:buNone/>
            </a:lvl8pPr>
            <a:lvl9pPr marL="365722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7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15" rIns="45715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15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9"/>
            <a:ext cx="4040188" cy="659352"/>
          </a:xfrm>
        </p:spPr>
        <p:txBody>
          <a:bodyPr lIns="45715" tIns="0" rIns="45715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8"/>
            <a:ext cx="4041775" cy="654843"/>
          </a:xfrm>
        </p:spPr>
        <p:txBody>
          <a:bodyPr lIns="45715" tIns="0" rIns="45715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15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3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1"/>
            <a:ext cx="2743200" cy="4572000"/>
          </a:xfrm>
        </p:spPr>
        <p:txBody>
          <a:bodyPr lIns="18286" rIns="18286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1" y="1676401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8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70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176997"/>
            <a:ext cx="2212848" cy="1582621"/>
          </a:xfrm>
        </p:spPr>
        <p:txBody>
          <a:bodyPr vert="horz" lIns="45715" tIns="45715" rIns="45715" bIns="45715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828785"/>
            <a:ext cx="2209800" cy="2179320"/>
          </a:xfrm>
        </p:spPr>
        <p:txBody>
          <a:bodyPr lIns="64001" rIns="45715" bIns="45715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0" tIns="45715" rIns="91430" bIns="45715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0" tIns="45715" rIns="91430" bIns="45715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3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0" tIns="45715" rIns="91430" bIns="45715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0" tIns="45715" rIns="91430" bIns="45715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tIns="45715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 lIns="91430" tIns="45715" rIns="91430" bIns="45715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33C5D5-53D3-4B56-8C2A-99E1E7C2F947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6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292" indent="-274292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13" indent="-246863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indent="-246863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597" indent="-210290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888" indent="-210290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180" indent="-210290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041" indent="-182861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332" indent="-182861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624" indent="-182861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Relationship Id="rId4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4.xml"/><Relationship Id="rId4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86omOwx0Hk" TargetMode="Externa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856" y="0"/>
            <a:ext cx="9158856" cy="465313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6080" y="4653136"/>
            <a:ext cx="8856983" cy="1828800"/>
          </a:xfrm>
        </p:spPr>
        <p:txBody>
          <a:bodyPr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r>
              <a:rPr lang="cs-CZ" sz="4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Special</a:t>
            </a:r>
            <a:r>
              <a:rPr lang="cs-CZ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Chapters</a:t>
            </a:r>
            <a:r>
              <a:rPr lang="cs-CZ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from</a:t>
            </a:r>
            <a:r>
              <a:rPr lang="cs-CZ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Neurologic</a:t>
            </a:r>
            <a:r>
              <a:rPr lang="cs-CZ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Pharmacotherapy</a:t>
            </a:r>
            <a:endParaRPr lang="cs-CZ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197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0" y="116632"/>
            <a:ext cx="9144000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fontScale="92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Drug-induced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Extrapyramidal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Reactions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251520" y="980728"/>
            <a:ext cx="8784976" cy="5877272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Pharmacotherapy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Switch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safer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drug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safer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antipsychotic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Dystonia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akathisia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i.v., p.o.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anticholinergics</a:t>
            </a:r>
            <a:endParaRPr lang="cs-CZ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Tardive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dyskinesia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sometimes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i.m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botulinum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toxin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Parkinsonism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antiparkinson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agents</a:t>
            </a:r>
            <a:endParaRPr lang="cs-CZ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Benzodiazepines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p.o., i.v.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sedation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relaxation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13" lvl="1" indent="-4572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Enhace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GABAergic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transmission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556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8061520" cy="1656184"/>
          </a:xfrm>
        </p:spPr>
        <p:txBody>
          <a:bodyPr>
            <a:noAutofit/>
          </a:bodyPr>
          <a:lstStyle/>
          <a:p>
            <a:r>
              <a:rPr lang="cs-CZ" sz="6000" dirty="0" err="1" smtClean="0"/>
              <a:t>Choreatic</a:t>
            </a:r>
            <a:r>
              <a:rPr lang="cs-CZ" sz="6000" dirty="0" smtClean="0"/>
              <a:t> </a:t>
            </a:r>
            <a:r>
              <a:rPr lang="cs-CZ" sz="6000" dirty="0" err="1" smtClean="0"/>
              <a:t>dyskinesia</a:t>
            </a:r>
            <a:endParaRPr lang="cs-CZ" sz="6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166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337855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Choreatic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yskinesia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980728"/>
            <a:ext cx="9036496" cy="5877272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unintentional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involuntary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irregular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movements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Causes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Huntington‘s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chorea 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hereditary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neurodegenerative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vascular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chorea 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ischemia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basal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ganglia)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chorea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minor 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autoimmune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Pharmacotherapy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Antipsychotics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typical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haloperidol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atypical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risperidone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82800" lvl="1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Risk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additional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extrapyramidal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reactions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Reserpine,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tetrabenazine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DA in CNS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Risk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additional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extrapyramidal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reactions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depression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hypotension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Benzodiazepines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clonazepam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Amantadine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18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267744" y="2132856"/>
            <a:ext cx="6549352" cy="1067544"/>
          </a:xfrm>
        </p:spPr>
        <p:txBody>
          <a:bodyPr>
            <a:normAutofit/>
          </a:bodyPr>
          <a:lstStyle/>
          <a:p>
            <a:r>
              <a:rPr lang="cs-CZ" sz="6000" dirty="0" err="1" smtClean="0"/>
              <a:t>Spastic</a:t>
            </a:r>
            <a:r>
              <a:rPr lang="cs-CZ" sz="6000" dirty="0" smtClean="0"/>
              <a:t> </a:t>
            </a:r>
            <a:r>
              <a:rPr lang="cs-CZ" sz="6000" dirty="0" err="1" smtClean="0"/>
              <a:t>disorders</a:t>
            </a:r>
            <a:endParaRPr lang="cs-CZ" sz="6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166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337855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Spastic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Disorders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908720"/>
            <a:ext cx="8928992" cy="5949280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Caused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damages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motor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neurons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cs-CZ" sz="2400" i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peripheral</a:t>
            </a:r>
            <a:r>
              <a:rPr lang="cs-CZ" sz="2400" i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motor </a:t>
            </a:r>
            <a:r>
              <a:rPr lang="cs-CZ" sz="2400" i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neurons</a:t>
            </a:r>
            <a:r>
              <a:rPr lang="cs-CZ" sz="2400" i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tone,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strenght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progressive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atrophy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skeletal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long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bones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skin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poliomyelitis 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anterior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acuta</a:t>
            </a:r>
            <a:endParaRPr lang="cs-CZ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Charcot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-Marie-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Tooth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myasthenia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gravis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endParaRPr lang="cs-CZ" sz="1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cs-CZ" sz="2400" i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central</a:t>
            </a:r>
            <a:r>
              <a:rPr lang="cs-CZ" sz="2400" i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motor </a:t>
            </a:r>
            <a:r>
              <a:rPr lang="cs-CZ" sz="2400" i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neurons</a:t>
            </a:r>
            <a:r>
              <a:rPr lang="cs-CZ" sz="2400" i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 ↑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tone,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contractures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limited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ability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joints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joint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dislocations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hypertrophy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atrophy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deformities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long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bones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Cerebral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palsy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(CP)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endParaRPr lang="cs-CZ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Pharmacotherapy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adjuvant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improves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physiotherapy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enables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carried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768" y="1340768"/>
            <a:ext cx="1490657" cy="229135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6426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9" y="116632"/>
            <a:ext cx="6144468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Local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Therapy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908720"/>
            <a:ext cx="8928992" cy="5949280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Botulinum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toxin 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Polypeptide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Clostridium </a:t>
            </a:r>
            <a:r>
              <a:rPr lang="cs-CZ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botulinum</a:t>
            </a:r>
            <a:endParaRPr lang="cs-CZ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Injected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i.m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spastic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Causes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irreversible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inhibition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ACh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release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NJs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peripherally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relaxant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presynaptically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Alleviate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associated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spasms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Enables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growth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benefit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CP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Administered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repeatedly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but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sometimes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inj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Reinnervation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NJs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created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spasms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reoccur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Improves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physiotherapy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7996" y="116632"/>
            <a:ext cx="2568500" cy="203138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921" y="4293096"/>
            <a:ext cx="2314575" cy="24669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6654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Systemic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Therapy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Spasticity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larger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areas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centrally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relaxants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BACLOFEN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GABA</a:t>
            </a:r>
            <a:r>
              <a:rPr lang="cs-CZ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agonist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enhances</a:t>
            </a:r>
            <a:r>
              <a:rPr lang="cs-CZ" sz="2400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GABAergic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transmission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inhibits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release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excitatory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AA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glutamate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aspartate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drowsiness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confusion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hypotension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weakness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Progressive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tolerance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doses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Intrathecal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administration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s.c. pump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catheter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inserted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subarachnoideal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space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lower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doses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l-GR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l-GR" sz="2400" b="1" baseline="-25000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400" b="1" baseline="-25000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RECEPTOR AGONISTS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Activation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lead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decrease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neurotransmitter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CNS – in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spinal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cord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activation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inhibits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release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excitatory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AA 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sedation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xerostomia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bradycardia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hypotension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tizanidine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clonidine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cs-CZ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BENZODIAZEPINES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clonazepam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tetrazepam, diazepam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868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Systemic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Therapy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drugs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spastic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disorders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sz="2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antrolene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gabapentin</a:t>
            </a:r>
            <a:r>
              <a:rPr lang="cs-CZ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lamotrigine</a:t>
            </a:r>
            <a:r>
              <a:rPr lang="cs-CZ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antiepileptics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GABAergic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riluzole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amyotrophic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lateral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sclerosis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Cannabinoids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Mixture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cannabidiol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(oral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spray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Agonists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CB</a:t>
            </a:r>
            <a:r>
              <a:rPr lang="cs-CZ" sz="2400" b="1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CB</a:t>
            </a:r>
            <a:r>
              <a:rPr lang="cs-CZ" sz="2400" b="1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receptors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decrease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releasing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excitatory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AA 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therapeutical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outcome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30‒40%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psychiatric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mood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depression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cognitive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impairment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appetite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.), GIT AE,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-balance,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drowsiness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Young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increased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risk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schizophrenia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psychosis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!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2492896"/>
            <a:ext cx="1687996" cy="16879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529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267744" y="2132856"/>
            <a:ext cx="6549352" cy="1067544"/>
          </a:xfrm>
        </p:spPr>
        <p:txBody>
          <a:bodyPr>
            <a:normAutofit/>
          </a:bodyPr>
          <a:lstStyle/>
          <a:p>
            <a:r>
              <a:rPr lang="cs-CZ" sz="6000" i="1" dirty="0" err="1" smtClean="0"/>
              <a:t>Myasthenia</a:t>
            </a:r>
            <a:r>
              <a:rPr lang="cs-CZ" sz="6000" i="1" dirty="0" smtClean="0"/>
              <a:t> gravis</a:t>
            </a:r>
            <a:endParaRPr lang="cs-CZ" sz="60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166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Myasthenia</a:t>
            </a:r>
            <a:r>
              <a:rPr lang="cs-CZ" sz="4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gravis</a:t>
            </a:r>
            <a:endParaRPr lang="cs-CZ" sz="40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Autoimmune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autoantibodies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aganist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N</a:t>
            </a:r>
            <a:r>
              <a:rPr lang="cs-CZ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receptors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NJs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women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&gt;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Fluctuating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weakness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patient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tired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easily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worsening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afternoon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evening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strain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ocular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ptosis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Progression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facial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facial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weakness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head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neck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difficulties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chewing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swallowing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.)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Severe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progression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myasthenic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crisis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respiratory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Drugs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inducing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MG: interferon </a:t>
            </a: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Drugs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worsening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MG: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aminoglycosides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quinidine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quinine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chloroquine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i.v. Mg</a:t>
            </a:r>
            <a:r>
              <a:rPr lang="cs-CZ" sz="2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492896"/>
            <a:ext cx="3048000" cy="18097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3688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2"/>
          <p:cNvSpPr txBox="1">
            <a:spLocks/>
          </p:cNvSpPr>
          <p:nvPr/>
        </p:nvSpPr>
        <p:spPr>
          <a:xfrm>
            <a:off x="467544" y="1124744"/>
            <a:ext cx="7704856" cy="4176464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  <a:r>
              <a:rPr lang="cs-CZ" sz="26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6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pharmacotherapy</a:t>
            </a:r>
            <a:r>
              <a:rPr lang="cs-CZ" sz="26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6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342900" indent="-3429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endParaRPr lang="cs-CZ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Parkinson‘s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parkinsonism</a:t>
            </a:r>
            <a:endParaRPr lang="cs-CZ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choreatic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dyskinesias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spastic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disorders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myasthenia</a:t>
            </a: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gravis </a:t>
            </a:r>
          </a:p>
          <a:p>
            <a:pPr marL="342900" indent="-3429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Ménière‘s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781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Symptomatic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Therapy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of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MG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Cholinomimetics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acetylcholine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esterase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inhibitors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↑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ACh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synaptic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clefts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NJs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913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pyridostigmine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p.o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several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times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913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neostigmine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short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-term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strain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913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ambedonium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N</a:t>
            </a:r>
            <a:r>
              <a:rPr lang="cs-CZ" sz="2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no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central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activation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ACh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receptors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cholinergic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spcBef>
                <a:spcPts val="0"/>
              </a:spcBef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cs-CZ" sz="2400" b="1" i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muscarinic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salivation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sweating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streaming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eyes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miosis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blurred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vision,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nausea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diarrhea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abdominal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cramps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bronchospasmus,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confusion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restlessness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…) </a:t>
            </a:r>
          </a:p>
          <a:p>
            <a:pPr>
              <a:spcBef>
                <a:spcPts val="0"/>
              </a:spcBef>
            </a:pPr>
            <a:endParaRPr lang="cs-CZ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cs-CZ" sz="2400" b="1" i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nicotinic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fasciculations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0"/>
              </a:spcBef>
            </a:pPr>
            <a:endParaRPr lang="cs-CZ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accumulation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sz="2400" b="1" i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cholinergic</a:t>
            </a:r>
            <a:r>
              <a:rPr lang="cs-CZ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i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crisis</a:t>
            </a:r>
            <a:r>
              <a:rPr lang="cs-CZ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depolarization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blockade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						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ANS ganglia and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NJs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weakness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potentially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life-threatening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therapy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mechanical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ventilation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+ i.v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atropine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567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Causal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Therapy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of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MG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cause is autoimmunity → </a:t>
            </a:r>
            <a:r>
              <a:rPr lang="en-US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immunosu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press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ives</a:t>
            </a:r>
            <a:endParaRPr lang="en-US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Decrease number of B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cells, which produce antibodies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non-specific effect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pression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of overall immune reactions –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↑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infections, risk of sepsis, risk of cancer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Glucocorticoids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(prednisone, prednisolone, methylprednisolone)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Titration dose, the 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lowest efficient dose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 used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Long-term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oral therapy with 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typical AE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(stomach, adipose tissue, diabetes, bone structure…)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Azathioprine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stops proliferation of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lym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ocytes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Combination with corticoids – enables lower doses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Other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immunosupress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ives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cyclosporin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mycophenolate, methotrexate, tacrolimus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151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267744" y="2132856"/>
            <a:ext cx="6549352" cy="1067544"/>
          </a:xfrm>
        </p:spPr>
        <p:txBody>
          <a:bodyPr>
            <a:normAutofit/>
          </a:bodyPr>
          <a:lstStyle/>
          <a:p>
            <a:r>
              <a:rPr lang="cs-CZ" sz="6000" dirty="0" err="1" smtClean="0"/>
              <a:t>Ménière‘s</a:t>
            </a:r>
            <a:r>
              <a:rPr lang="cs-CZ" sz="6000" dirty="0" smtClean="0"/>
              <a:t> </a:t>
            </a:r>
            <a:r>
              <a:rPr lang="cs-CZ" sz="6000" dirty="0" err="1" smtClean="0"/>
              <a:t>disease</a:t>
            </a:r>
            <a:endParaRPr lang="cs-CZ" sz="6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166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Ménière‘s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Disease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59904" y="836712"/>
            <a:ext cx="8928992" cy="2137741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inner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ear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endolymphatic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hydrops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Accumulation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endolymph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distended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endolymphatic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space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Acute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attack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microrupture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vestibular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membrane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endolymphatic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perilymphatic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space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1" indent="-342900">
              <a:buFont typeface="Arial" panose="020B0604020202020204" pitchFamily="34" charset="0"/>
              <a:buChar char="•"/>
            </a:pP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Dizziness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vertigo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), nystagmus, </a:t>
            </a: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tinnitus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hearing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2974454"/>
            <a:ext cx="8556358" cy="3861048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974455"/>
            <a:ext cx="4358221" cy="386104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9196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Prophylactic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Pharmacotherapy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59904" y="836712"/>
            <a:ext cx="8928992" cy="590465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BETAHISTINE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2400" baseline="-25000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2400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receptor </a:t>
            </a:r>
            <a:r>
              <a:rPr lang="cs-CZ" sz="2400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antagonist</a:t>
            </a:r>
            <a:endParaRPr lang="cs-CZ" sz="240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6050" lvl="1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CNS,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receptors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negative feedback </a:t>
            </a:r>
          </a:p>
          <a:p>
            <a:pPr marL="736050" lvl="1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Regulate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histaminergic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transmission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36050" lvl="1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Antagonism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↑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release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histamine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Vasodilation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inner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ear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microcirculation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Long-term use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lifelong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orally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cs-CZ" sz="240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cap="all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CinnarizinE</a:t>
            </a:r>
            <a:r>
              <a:rPr lang="cs-CZ" sz="2400" b="1" cap="all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receptor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antagonist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+ T-type 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cs-CZ" sz="2400" b="1" baseline="30000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channel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blockator</a:t>
            </a:r>
            <a:endParaRPr lang="cs-CZ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Antivertigo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prophylactic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orally</a:t>
            </a:r>
            <a:endParaRPr lang="cs-CZ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543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Prophylactic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Pharmacotherapy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59904" y="836712"/>
            <a:ext cx="8928992" cy="590465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Cerebral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vasodilators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hemorheologics</a:t>
            </a:r>
            <a:endParaRPr lang="cs-CZ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Improve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circulation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CNS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erythrocytes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deformability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reduce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blood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viscosity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Mild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antitrombotic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antiinflammatory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antioxidative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orally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i.v. in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acute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cases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Standardized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extract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Ginkgo </a:t>
            </a:r>
            <a:r>
              <a:rPr lang="cs-CZ" sz="2400" b="1" i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biloba</a:t>
            </a:r>
            <a:endParaRPr lang="cs-CZ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Vinpocetine</a:t>
            </a:r>
            <a:endParaRPr lang="cs-CZ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Pentoxifylline</a:t>
            </a:r>
            <a:endParaRPr lang="cs-CZ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drugs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prophylaxis</a:t>
            </a:r>
            <a:endParaRPr lang="cs-CZ" sz="24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Glucocorticoids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diuretics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antiedema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645024"/>
            <a:ext cx="3209528" cy="196423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6738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Antivertigo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Drugs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59904" y="836712"/>
            <a:ext cx="8928992" cy="590465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Acute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attack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Ménière‘s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nausea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vomiting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dizziness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hearing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tinnitus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feeling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pressure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ear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Antiemetic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antivertigo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drugs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2400" b="1" baseline="-25000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ntihistamines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cs-CZ" sz="2400" b="1" baseline="30000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generation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cross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BBB,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central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endParaRPr lang="cs-CZ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motion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sickness</a:t>
            </a:r>
            <a:endParaRPr lang="cs-CZ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mbramine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moxastine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dimenhydrinate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drowsiness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attention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vigilance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deficit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thiethylperazine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D</a:t>
            </a:r>
            <a:r>
              <a:rPr lang="cs-CZ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receptor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antagonist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suppositories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innarizine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H</a:t>
            </a:r>
            <a:r>
              <a:rPr lang="cs-CZ" sz="2400" b="1" baseline="-25000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antihistamines</a:t>
            </a:r>
            <a:endParaRPr lang="cs-CZ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78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39552" y="2420888"/>
            <a:ext cx="8277544" cy="1067544"/>
          </a:xfrm>
        </p:spPr>
        <p:txBody>
          <a:bodyPr>
            <a:noAutofit/>
          </a:bodyPr>
          <a:lstStyle/>
          <a:p>
            <a:r>
              <a:rPr lang="cs-CZ" sz="6000" dirty="0" err="1" smtClean="0"/>
              <a:t>Parkinson‘s</a:t>
            </a:r>
            <a:r>
              <a:rPr lang="cs-CZ" sz="6000" dirty="0" smtClean="0"/>
              <a:t> </a:t>
            </a:r>
            <a:r>
              <a:rPr lang="cs-CZ" sz="6000" dirty="0" err="1" smtClean="0"/>
              <a:t>disease</a:t>
            </a:r>
            <a:endParaRPr lang="cs-CZ" sz="6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058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5497" y="116632"/>
            <a:ext cx="6480719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Parkinson‘s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Disease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79512" y="980728"/>
            <a:ext cx="8856984" cy="5688632"/>
          </a:xfrm>
          <a:prstGeom prst="rect">
            <a:avLst/>
          </a:prstGeom>
        </p:spPr>
        <p:txBody>
          <a:bodyPr vert="horz" lIns="45715" tIns="45715" rIns="45715" bIns="45715" anchor="t">
            <a:normAutofit fontScale="92500" lnSpcReduction="10000"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3600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Degenerative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CNS: </a:t>
            </a:r>
            <a:b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dopaminergic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neurons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dopamine deficit</a:t>
            </a:r>
          </a:p>
          <a:p>
            <a:pPr marL="360000" indent="-3600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fatigue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depression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720000" lvl="1" indent="-3600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Resting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tremor,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stiffness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(rigidity) and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increased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tone,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postural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impairments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1" indent="-3600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Extent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movements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limited,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ability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slown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down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1" indent="-3600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Impairment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movement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initiation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akinesia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sudden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inability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20000" lvl="1" indent="-3600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Typical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walking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graphomotor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facial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mimics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Psychiatric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cognitive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impairment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Late-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onset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dyskinesia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(night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akinesia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morning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stiffness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cramps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https://www.youtube.com/watch?v=j86omOwx0Hk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16631"/>
            <a:ext cx="2520280" cy="280031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7991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337855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Pharmacotherapy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of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PD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79512" y="1124744"/>
            <a:ext cx="8856984" cy="554461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Dopamine (DA) deficit → DA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precursor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LEVODOPA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Metabolised</a:t>
            </a:r>
            <a:r>
              <a:rPr lang="cs-CZ" sz="2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by DOPA </a:t>
            </a:r>
            <a:r>
              <a:rPr lang="cs-CZ" sz="2400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decarboxylase</a:t>
            </a:r>
            <a:r>
              <a:rPr lang="cs-CZ" sz="2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DA in CNS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orally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several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times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</a:p>
          <a:p>
            <a:pPr>
              <a:spcBef>
                <a:spcPts val="0"/>
              </a:spcBef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a) </a:t>
            </a: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Metabolism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DA in </a:t>
            </a: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periphery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vomiting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diarrhea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	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gastric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ulcers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hypertension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tachycardia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b) 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excess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hallucinations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agression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psychosis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	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rarely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COMT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inhibitors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catechol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-O-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methyl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transferase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097213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entacapone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tolcapone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Peripheral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DOPA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decarboxylase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inhibitors</a:t>
            </a:r>
            <a:endParaRPr lang="cs-CZ" sz="2400" b="1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13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arbidopa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benserazide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Wearing-off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subsiding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713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337855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Pharmacotherapy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of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PD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79512" y="1124744"/>
            <a:ext cx="8856984" cy="5544616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Dopamine (DA) deficit → 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receptors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agonists</a:t>
            </a:r>
            <a:endParaRPr lang="cs-CZ" sz="2400" b="1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orally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by TTS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drowsiness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irresistible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falling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asleep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(„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sleep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attacks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“)</a:t>
            </a:r>
          </a:p>
          <a:p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Ergoline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derivatives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bromocriptine</a:t>
            </a:r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pergolide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dihydroergocriptine</a:t>
            </a:r>
            <a:endParaRPr lang="cs-CZ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Ergot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alkaloids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derivatives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fibrotic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lungs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heart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valves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increased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risk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psychiatric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AE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psychotic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ergoline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drugs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ropinirole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pramipexole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rotigotine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Lower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risk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psychiatric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AE, no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fibrotic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76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337855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Pharmacotherapy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of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PD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79512" y="1124744"/>
            <a:ext cx="8856984" cy="5544616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Adjuvant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therapy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Parkinson‘s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Selegiline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MAO B inhibitor (DA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degradation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enzyme)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Anticholinergics</a:t>
            </a: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20000" lvl="1" indent="-4320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Relative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excess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ACh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worsening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dyskinesia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1" indent="-4320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short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-term use</a:t>
            </a:r>
          </a:p>
          <a:p>
            <a:pPr marL="720000" lvl="1" indent="-4320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Contraindication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elderly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cognitive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deficit</a:t>
            </a:r>
          </a:p>
          <a:p>
            <a:pPr marL="720000" lvl="1" indent="-432000">
              <a:buFont typeface="Arial" panose="020B0604020202020204" pitchFamily="34" charset="0"/>
              <a:buChar char="•"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anticholinergic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3</a:t>
            </a:r>
            <a:r>
              <a:rPr lang="cs-CZ" sz="2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lecture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1" indent="-4320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Amantadine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i.v.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infusion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severe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acute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dyskinesia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1" indent="-4320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Biperiden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procyclidine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orally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1" indent="-4320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173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79512" y="2132856"/>
            <a:ext cx="8637584" cy="2808312"/>
          </a:xfrm>
        </p:spPr>
        <p:txBody>
          <a:bodyPr>
            <a:normAutofit/>
          </a:bodyPr>
          <a:lstStyle/>
          <a:p>
            <a:r>
              <a:rPr lang="cs-CZ" sz="6000" dirty="0" err="1" smtClean="0"/>
              <a:t>Drug-induced</a:t>
            </a:r>
            <a:r>
              <a:rPr lang="cs-CZ" sz="6000" dirty="0" smtClean="0"/>
              <a:t> </a:t>
            </a:r>
            <a:br>
              <a:rPr lang="cs-CZ" sz="6000" dirty="0" smtClean="0"/>
            </a:br>
            <a:r>
              <a:rPr lang="cs-CZ" sz="6000" dirty="0" err="1" smtClean="0"/>
              <a:t>extrapyramidal</a:t>
            </a:r>
            <a:r>
              <a:rPr lang="cs-CZ" sz="6000" dirty="0" smtClean="0"/>
              <a:t> </a:t>
            </a:r>
            <a:br>
              <a:rPr lang="cs-CZ" sz="6000" dirty="0" smtClean="0"/>
            </a:br>
            <a:r>
              <a:rPr lang="cs-CZ" sz="6000" dirty="0" err="1" smtClean="0"/>
              <a:t>reactions</a:t>
            </a:r>
            <a:endParaRPr lang="cs-CZ" sz="6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166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0" y="44624"/>
            <a:ext cx="9144000" cy="676672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fontScale="92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Drug-induced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xtrapyramidal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Reactions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79512" y="980728"/>
            <a:ext cx="8856984" cy="5877272"/>
          </a:xfrm>
          <a:prstGeom prst="rect">
            <a:avLst/>
          </a:prstGeom>
        </p:spPr>
        <p:txBody>
          <a:bodyPr vert="horz" lIns="45715" tIns="45715" rIns="45715" bIns="45715" anchor="t">
            <a:normAutofit fontScale="92500" lnSpcReduction="10000"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Abnormal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reaction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dopaminergic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13" lvl="1" indent="-4572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Imbalance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DA and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ACh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CNS </a:t>
            </a:r>
          </a:p>
          <a:p>
            <a:pPr marL="1097213" lvl="1" indent="-457200"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Up-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regulation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receptors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basal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ganglia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Dystonia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akathisia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facial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choreatic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movements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Tardive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dyskinesia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parkinsonism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Typical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classical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antipsychotics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chlorpromazine,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levopromazine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prochlorperazine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perfenazine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haloperidol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1097213" lvl="1" indent="-4572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Approx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20%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pacients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!</a:t>
            </a:r>
          </a:p>
          <a:p>
            <a:pPr marL="1097213" lvl="1" indent="-457200">
              <a:buFont typeface="Arial" panose="020B0604020202020204" pitchFamily="34" charset="0"/>
              <a:buChar char="•"/>
            </a:pPr>
            <a:endParaRPr lang="cs-CZ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 startAt="2"/>
            </a:pP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20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antihistamines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cs-CZ" sz="20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generation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thiethylperazine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prometazine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 startAt="2"/>
            </a:pP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Prokinetic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agents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metoklopramid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 startAt="2"/>
            </a:pP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Older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antihypertensive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reserpine, </a:t>
            </a:r>
            <a:r>
              <a:rPr lang="el-G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α-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methyldopa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 startAt="2"/>
            </a:pP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Antivertigo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agents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cinnarizine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flunarizine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 startAt="2"/>
            </a:pP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Antiepileptics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phenytoin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carbamazepine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 startAt="2"/>
            </a:pP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Antidepressants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tricyclic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AD,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trazodone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 startAt="2"/>
            </a:pP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Centrally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relaxant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baclofen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07504" y="2924944"/>
            <a:ext cx="8136904" cy="12241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43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0df870d9-09cc-48e8-b805-3f81edcd54b1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VNS I_NUT,VS</Template>
  <TotalTime>1368</TotalTime>
  <Words>941</Words>
  <Application>Microsoft Office PowerPoint</Application>
  <PresentationFormat>Předvádění na obrazovce (4:3)</PresentationFormat>
  <Paragraphs>226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Century Gothic</vt:lpstr>
      <vt:lpstr>Constantia</vt:lpstr>
      <vt:lpstr>Wingdings 2</vt:lpstr>
      <vt:lpstr>Tok</vt:lpstr>
      <vt:lpstr>Special Chapters from Neurologic Pharmacotherapy</vt:lpstr>
      <vt:lpstr>Prezentace aplikace PowerPoint</vt:lpstr>
      <vt:lpstr>Parkinson‘s disease</vt:lpstr>
      <vt:lpstr>Prezentace aplikace PowerPoint</vt:lpstr>
      <vt:lpstr>Prezentace aplikace PowerPoint</vt:lpstr>
      <vt:lpstr>Prezentace aplikace PowerPoint</vt:lpstr>
      <vt:lpstr>Prezentace aplikace PowerPoint</vt:lpstr>
      <vt:lpstr>Drug-induced  extrapyramidal  reactions</vt:lpstr>
      <vt:lpstr>Prezentace aplikace PowerPoint</vt:lpstr>
      <vt:lpstr>Prezentace aplikace PowerPoint</vt:lpstr>
      <vt:lpstr>Choreatic dyskinesia</vt:lpstr>
      <vt:lpstr>Prezentace aplikace PowerPoint</vt:lpstr>
      <vt:lpstr>Spastic disorders</vt:lpstr>
      <vt:lpstr>Prezentace aplikace PowerPoint</vt:lpstr>
      <vt:lpstr>Prezentace aplikace PowerPoint</vt:lpstr>
      <vt:lpstr>Prezentace aplikace PowerPoint</vt:lpstr>
      <vt:lpstr>Prezentace aplikace PowerPoint</vt:lpstr>
      <vt:lpstr>Myasthenia gravis</vt:lpstr>
      <vt:lpstr>Prezentace aplikace PowerPoint</vt:lpstr>
      <vt:lpstr>Prezentace aplikace PowerPoint</vt:lpstr>
      <vt:lpstr>Prezentace aplikace PowerPoint</vt:lpstr>
      <vt:lpstr>Ménière‘s disease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Speciální farmakologie pro fyzioterapeuty</dc:title>
  <dc:creator>janam</dc:creator>
  <cp:lastModifiedBy>Leoš Landa</cp:lastModifiedBy>
  <cp:revision>78</cp:revision>
  <dcterms:created xsi:type="dcterms:W3CDTF">2014-10-22T07:39:06Z</dcterms:created>
  <dcterms:modified xsi:type="dcterms:W3CDTF">2018-10-16T08:42:21Z</dcterms:modified>
</cp:coreProperties>
</file>