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C3559-3307-43CB-A2FF-F198698D0B47}"/>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AA45F09D-E56B-4BAF-9859-3FF77B5E0B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BBC95013-2E85-48B8-A025-152AD8D49EF5}"/>
              </a:ext>
            </a:extLst>
          </p:cNvPr>
          <p:cNvSpPr>
            <a:spLocks noGrp="1"/>
          </p:cNvSpPr>
          <p:nvPr>
            <p:ph type="dt" sz="half" idx="10"/>
          </p:nvPr>
        </p:nvSpPr>
        <p:spPr/>
        <p:txBody>
          <a:bodyPr/>
          <a:lstStyle/>
          <a:p>
            <a:fld id="{34CA8DE0-B0A1-459F-AFA4-B8B2F401C2CB}" type="datetimeFigureOut">
              <a:rPr lang="sk-SK" smtClean="0"/>
              <a:t>19.10.2017</a:t>
            </a:fld>
            <a:endParaRPr lang="sk-SK"/>
          </a:p>
        </p:txBody>
      </p:sp>
      <p:sp>
        <p:nvSpPr>
          <p:cNvPr id="5" name="Zástupný objekt pre pätu 4">
            <a:extLst>
              <a:ext uri="{FF2B5EF4-FFF2-40B4-BE49-F238E27FC236}">
                <a16:creationId xmlns:a16="http://schemas.microsoft.com/office/drawing/2014/main" id="{246B8CC1-E9F9-4883-B8E5-3BEAC14276F5}"/>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5C3C3CE8-7CD4-47C0-BD33-1886EB26D089}"/>
              </a:ext>
            </a:extLst>
          </p:cNvPr>
          <p:cNvSpPr>
            <a:spLocks noGrp="1"/>
          </p:cNvSpPr>
          <p:nvPr>
            <p:ph type="sldNum" sz="quarter" idx="12"/>
          </p:nvPr>
        </p:nvSpPr>
        <p:spPr/>
        <p:txBody>
          <a:bodyPr/>
          <a:lstStyle/>
          <a:p>
            <a:fld id="{44E26C52-4078-49A5-AFAF-F0B697510993}" type="slidenum">
              <a:rPr lang="sk-SK" smtClean="0"/>
              <a:t>‹#›</a:t>
            </a:fld>
            <a:endParaRPr lang="sk-SK"/>
          </a:p>
        </p:txBody>
      </p:sp>
    </p:spTree>
    <p:extLst>
      <p:ext uri="{BB962C8B-B14F-4D97-AF65-F5344CB8AC3E}">
        <p14:creationId xmlns:p14="http://schemas.microsoft.com/office/powerpoint/2010/main" val="216220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27D1FD-99BD-41F3-8F1C-7B1A6E276570}"/>
              </a:ext>
            </a:extLst>
          </p:cNvPr>
          <p:cNvSpPr>
            <a:spLocks noGrp="1"/>
          </p:cNvSpPr>
          <p:nvPr>
            <p:ph type="title"/>
          </p:nvPr>
        </p:nvSpPr>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AF7E2E0E-A0B5-4186-81D0-3C070FE05CCD}"/>
              </a:ext>
            </a:extLst>
          </p:cNvPr>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CA78EE48-6C9C-41F4-814D-D9BCBBF0162D}"/>
              </a:ext>
            </a:extLst>
          </p:cNvPr>
          <p:cNvSpPr>
            <a:spLocks noGrp="1"/>
          </p:cNvSpPr>
          <p:nvPr>
            <p:ph type="dt" sz="half" idx="10"/>
          </p:nvPr>
        </p:nvSpPr>
        <p:spPr/>
        <p:txBody>
          <a:bodyPr/>
          <a:lstStyle/>
          <a:p>
            <a:fld id="{34CA8DE0-B0A1-459F-AFA4-B8B2F401C2CB}" type="datetimeFigureOut">
              <a:rPr lang="sk-SK" smtClean="0"/>
              <a:t>19.10.2017</a:t>
            </a:fld>
            <a:endParaRPr lang="sk-SK"/>
          </a:p>
        </p:txBody>
      </p:sp>
      <p:sp>
        <p:nvSpPr>
          <p:cNvPr id="5" name="Zástupný objekt pre pätu 4">
            <a:extLst>
              <a:ext uri="{FF2B5EF4-FFF2-40B4-BE49-F238E27FC236}">
                <a16:creationId xmlns:a16="http://schemas.microsoft.com/office/drawing/2014/main" id="{9E622E7A-B3A7-4BED-B7EF-6AA2E3BD0411}"/>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CD77F600-564F-41BB-B519-E97D3B299CC2}"/>
              </a:ext>
            </a:extLst>
          </p:cNvPr>
          <p:cNvSpPr>
            <a:spLocks noGrp="1"/>
          </p:cNvSpPr>
          <p:nvPr>
            <p:ph type="sldNum" sz="quarter" idx="12"/>
          </p:nvPr>
        </p:nvSpPr>
        <p:spPr/>
        <p:txBody>
          <a:bodyPr/>
          <a:lstStyle/>
          <a:p>
            <a:fld id="{44E26C52-4078-49A5-AFAF-F0B697510993}" type="slidenum">
              <a:rPr lang="sk-SK" smtClean="0"/>
              <a:t>‹#›</a:t>
            </a:fld>
            <a:endParaRPr lang="sk-SK"/>
          </a:p>
        </p:txBody>
      </p:sp>
    </p:spTree>
    <p:extLst>
      <p:ext uri="{BB962C8B-B14F-4D97-AF65-F5344CB8AC3E}">
        <p14:creationId xmlns:p14="http://schemas.microsoft.com/office/powerpoint/2010/main" val="134888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C2F761B2-A8AD-4239-9E34-DFCAAE4F628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8145D1AE-C8C1-4ED0-B5C0-9EE6049143C5}"/>
              </a:ext>
            </a:extLst>
          </p:cNvPr>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642761B-6814-448F-B24F-7297B55A712C}"/>
              </a:ext>
            </a:extLst>
          </p:cNvPr>
          <p:cNvSpPr>
            <a:spLocks noGrp="1"/>
          </p:cNvSpPr>
          <p:nvPr>
            <p:ph type="dt" sz="half" idx="10"/>
          </p:nvPr>
        </p:nvSpPr>
        <p:spPr/>
        <p:txBody>
          <a:bodyPr/>
          <a:lstStyle/>
          <a:p>
            <a:fld id="{34CA8DE0-B0A1-459F-AFA4-B8B2F401C2CB}" type="datetimeFigureOut">
              <a:rPr lang="sk-SK" smtClean="0"/>
              <a:t>19.10.2017</a:t>
            </a:fld>
            <a:endParaRPr lang="sk-SK"/>
          </a:p>
        </p:txBody>
      </p:sp>
      <p:sp>
        <p:nvSpPr>
          <p:cNvPr id="5" name="Zástupný objekt pre pätu 4">
            <a:extLst>
              <a:ext uri="{FF2B5EF4-FFF2-40B4-BE49-F238E27FC236}">
                <a16:creationId xmlns:a16="http://schemas.microsoft.com/office/drawing/2014/main" id="{53A9B34E-9328-4310-97B4-A5F41CA0AE69}"/>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14728AD1-8FB3-4556-A6F0-A68D629D2B22}"/>
              </a:ext>
            </a:extLst>
          </p:cNvPr>
          <p:cNvSpPr>
            <a:spLocks noGrp="1"/>
          </p:cNvSpPr>
          <p:nvPr>
            <p:ph type="sldNum" sz="quarter" idx="12"/>
          </p:nvPr>
        </p:nvSpPr>
        <p:spPr/>
        <p:txBody>
          <a:bodyPr/>
          <a:lstStyle/>
          <a:p>
            <a:fld id="{44E26C52-4078-49A5-AFAF-F0B697510993}" type="slidenum">
              <a:rPr lang="sk-SK" smtClean="0"/>
              <a:t>‹#›</a:t>
            </a:fld>
            <a:endParaRPr lang="sk-SK"/>
          </a:p>
        </p:txBody>
      </p:sp>
    </p:spTree>
    <p:extLst>
      <p:ext uri="{BB962C8B-B14F-4D97-AF65-F5344CB8AC3E}">
        <p14:creationId xmlns:p14="http://schemas.microsoft.com/office/powerpoint/2010/main" val="310057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14AC5E-D48E-482D-80BC-9C483E4054C5}"/>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B9FD6423-39C6-4D60-BCA3-054FA65D100C}"/>
              </a:ext>
            </a:extLst>
          </p:cNvPr>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7479DD9-78D0-49B0-8D4F-8CA731CAA4C0}"/>
              </a:ext>
            </a:extLst>
          </p:cNvPr>
          <p:cNvSpPr>
            <a:spLocks noGrp="1"/>
          </p:cNvSpPr>
          <p:nvPr>
            <p:ph type="dt" sz="half" idx="10"/>
          </p:nvPr>
        </p:nvSpPr>
        <p:spPr/>
        <p:txBody>
          <a:bodyPr/>
          <a:lstStyle/>
          <a:p>
            <a:fld id="{34CA8DE0-B0A1-459F-AFA4-B8B2F401C2CB}" type="datetimeFigureOut">
              <a:rPr lang="sk-SK" smtClean="0"/>
              <a:t>19.10.2017</a:t>
            </a:fld>
            <a:endParaRPr lang="sk-SK"/>
          </a:p>
        </p:txBody>
      </p:sp>
      <p:sp>
        <p:nvSpPr>
          <p:cNvPr id="5" name="Zástupný objekt pre pätu 4">
            <a:extLst>
              <a:ext uri="{FF2B5EF4-FFF2-40B4-BE49-F238E27FC236}">
                <a16:creationId xmlns:a16="http://schemas.microsoft.com/office/drawing/2014/main" id="{0CAFC71B-9EFF-4102-A18B-9EF1D42344A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F2062DF5-D060-4DFF-A8E6-B33325784141}"/>
              </a:ext>
            </a:extLst>
          </p:cNvPr>
          <p:cNvSpPr>
            <a:spLocks noGrp="1"/>
          </p:cNvSpPr>
          <p:nvPr>
            <p:ph type="sldNum" sz="quarter" idx="12"/>
          </p:nvPr>
        </p:nvSpPr>
        <p:spPr/>
        <p:txBody>
          <a:bodyPr/>
          <a:lstStyle/>
          <a:p>
            <a:fld id="{44E26C52-4078-49A5-AFAF-F0B697510993}" type="slidenum">
              <a:rPr lang="sk-SK" smtClean="0"/>
              <a:t>‹#›</a:t>
            </a:fld>
            <a:endParaRPr lang="sk-SK"/>
          </a:p>
        </p:txBody>
      </p:sp>
    </p:spTree>
    <p:extLst>
      <p:ext uri="{BB962C8B-B14F-4D97-AF65-F5344CB8AC3E}">
        <p14:creationId xmlns:p14="http://schemas.microsoft.com/office/powerpoint/2010/main" val="376734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ADB340-B521-48EF-936F-02AD7C7DB990}"/>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objekt pre text 2">
            <a:extLst>
              <a:ext uri="{FF2B5EF4-FFF2-40B4-BE49-F238E27FC236}">
                <a16:creationId xmlns:a16="http://schemas.microsoft.com/office/drawing/2014/main" id="{0C6A93D7-76AF-4522-896B-56E5CAA2A7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a:extLst>
              <a:ext uri="{FF2B5EF4-FFF2-40B4-BE49-F238E27FC236}">
                <a16:creationId xmlns:a16="http://schemas.microsoft.com/office/drawing/2014/main" id="{89F35B0F-B602-4632-B120-C85372B9208E}"/>
              </a:ext>
            </a:extLst>
          </p:cNvPr>
          <p:cNvSpPr>
            <a:spLocks noGrp="1"/>
          </p:cNvSpPr>
          <p:nvPr>
            <p:ph type="dt" sz="half" idx="10"/>
          </p:nvPr>
        </p:nvSpPr>
        <p:spPr/>
        <p:txBody>
          <a:bodyPr/>
          <a:lstStyle/>
          <a:p>
            <a:fld id="{34CA8DE0-B0A1-459F-AFA4-B8B2F401C2CB}" type="datetimeFigureOut">
              <a:rPr lang="sk-SK" smtClean="0"/>
              <a:t>19.10.2017</a:t>
            </a:fld>
            <a:endParaRPr lang="sk-SK"/>
          </a:p>
        </p:txBody>
      </p:sp>
      <p:sp>
        <p:nvSpPr>
          <p:cNvPr id="5" name="Zástupný objekt pre pätu 4">
            <a:extLst>
              <a:ext uri="{FF2B5EF4-FFF2-40B4-BE49-F238E27FC236}">
                <a16:creationId xmlns:a16="http://schemas.microsoft.com/office/drawing/2014/main" id="{80C752C8-ED06-4E70-AF67-C6F6FAF7A257}"/>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5A279D49-7603-49A3-A048-075D8963F979}"/>
              </a:ext>
            </a:extLst>
          </p:cNvPr>
          <p:cNvSpPr>
            <a:spLocks noGrp="1"/>
          </p:cNvSpPr>
          <p:nvPr>
            <p:ph type="sldNum" sz="quarter" idx="12"/>
          </p:nvPr>
        </p:nvSpPr>
        <p:spPr/>
        <p:txBody>
          <a:bodyPr/>
          <a:lstStyle/>
          <a:p>
            <a:fld id="{44E26C52-4078-49A5-AFAF-F0B697510993}" type="slidenum">
              <a:rPr lang="sk-SK" smtClean="0"/>
              <a:t>‹#›</a:t>
            </a:fld>
            <a:endParaRPr lang="sk-SK"/>
          </a:p>
        </p:txBody>
      </p:sp>
    </p:spTree>
    <p:extLst>
      <p:ext uri="{BB962C8B-B14F-4D97-AF65-F5344CB8AC3E}">
        <p14:creationId xmlns:p14="http://schemas.microsoft.com/office/powerpoint/2010/main" val="420183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6C1DAF-C0AC-45E9-835C-097E70A5BF55}"/>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F01A2496-1396-4124-93DA-827711AAE450}"/>
              </a:ext>
            </a:extLst>
          </p:cNvPr>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F4BEDD42-07BB-464B-A269-1FEF0FCBFAAE}"/>
              </a:ext>
            </a:extLst>
          </p:cNvPr>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C98D7D79-04AA-4E6D-A014-37FD9027F0F5}"/>
              </a:ext>
            </a:extLst>
          </p:cNvPr>
          <p:cNvSpPr>
            <a:spLocks noGrp="1"/>
          </p:cNvSpPr>
          <p:nvPr>
            <p:ph type="dt" sz="half" idx="10"/>
          </p:nvPr>
        </p:nvSpPr>
        <p:spPr/>
        <p:txBody>
          <a:bodyPr/>
          <a:lstStyle/>
          <a:p>
            <a:fld id="{34CA8DE0-B0A1-459F-AFA4-B8B2F401C2CB}" type="datetimeFigureOut">
              <a:rPr lang="sk-SK" smtClean="0"/>
              <a:t>19.10.2017</a:t>
            </a:fld>
            <a:endParaRPr lang="sk-SK"/>
          </a:p>
        </p:txBody>
      </p:sp>
      <p:sp>
        <p:nvSpPr>
          <p:cNvPr id="6" name="Zástupný objekt pre pätu 5">
            <a:extLst>
              <a:ext uri="{FF2B5EF4-FFF2-40B4-BE49-F238E27FC236}">
                <a16:creationId xmlns:a16="http://schemas.microsoft.com/office/drawing/2014/main" id="{45DEA202-84AB-42C0-A0F2-B165EE0BA968}"/>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4B7F8F86-FABC-460F-A35B-12E622B4FAB5}"/>
              </a:ext>
            </a:extLst>
          </p:cNvPr>
          <p:cNvSpPr>
            <a:spLocks noGrp="1"/>
          </p:cNvSpPr>
          <p:nvPr>
            <p:ph type="sldNum" sz="quarter" idx="12"/>
          </p:nvPr>
        </p:nvSpPr>
        <p:spPr/>
        <p:txBody>
          <a:bodyPr/>
          <a:lstStyle/>
          <a:p>
            <a:fld id="{44E26C52-4078-49A5-AFAF-F0B697510993}" type="slidenum">
              <a:rPr lang="sk-SK" smtClean="0"/>
              <a:t>‹#›</a:t>
            </a:fld>
            <a:endParaRPr lang="sk-SK"/>
          </a:p>
        </p:txBody>
      </p:sp>
    </p:spTree>
    <p:extLst>
      <p:ext uri="{BB962C8B-B14F-4D97-AF65-F5344CB8AC3E}">
        <p14:creationId xmlns:p14="http://schemas.microsoft.com/office/powerpoint/2010/main" val="202035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F2AF95-7545-437A-96A2-EF954D4ACF96}"/>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A49FD23F-6D09-49DF-8269-45F4078C2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661E7D36-BF6B-42E1-900D-667562105C31}"/>
              </a:ext>
            </a:extLst>
          </p:cNvPr>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C4B1451-1F1A-462F-952A-E6E8D93A1F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BE2F3F14-8854-4607-A80E-1719822879B1}"/>
              </a:ext>
            </a:extLst>
          </p:cNvPr>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FFDC8BC9-D325-4552-A9EF-807C781AE1E0}"/>
              </a:ext>
            </a:extLst>
          </p:cNvPr>
          <p:cNvSpPr>
            <a:spLocks noGrp="1"/>
          </p:cNvSpPr>
          <p:nvPr>
            <p:ph type="dt" sz="half" idx="10"/>
          </p:nvPr>
        </p:nvSpPr>
        <p:spPr/>
        <p:txBody>
          <a:bodyPr/>
          <a:lstStyle/>
          <a:p>
            <a:fld id="{34CA8DE0-B0A1-459F-AFA4-B8B2F401C2CB}" type="datetimeFigureOut">
              <a:rPr lang="sk-SK" smtClean="0"/>
              <a:t>19.10.2017</a:t>
            </a:fld>
            <a:endParaRPr lang="sk-SK"/>
          </a:p>
        </p:txBody>
      </p:sp>
      <p:sp>
        <p:nvSpPr>
          <p:cNvPr id="8" name="Zástupný objekt pre pätu 7">
            <a:extLst>
              <a:ext uri="{FF2B5EF4-FFF2-40B4-BE49-F238E27FC236}">
                <a16:creationId xmlns:a16="http://schemas.microsoft.com/office/drawing/2014/main" id="{AA2FC51D-C5B7-4C07-B899-378CDE5DE7D7}"/>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7FE486EA-5F1C-4B42-9221-9C0309A6EAA0}"/>
              </a:ext>
            </a:extLst>
          </p:cNvPr>
          <p:cNvSpPr>
            <a:spLocks noGrp="1"/>
          </p:cNvSpPr>
          <p:nvPr>
            <p:ph type="sldNum" sz="quarter" idx="12"/>
          </p:nvPr>
        </p:nvSpPr>
        <p:spPr/>
        <p:txBody>
          <a:bodyPr/>
          <a:lstStyle/>
          <a:p>
            <a:fld id="{44E26C52-4078-49A5-AFAF-F0B697510993}" type="slidenum">
              <a:rPr lang="sk-SK" smtClean="0"/>
              <a:t>‹#›</a:t>
            </a:fld>
            <a:endParaRPr lang="sk-SK"/>
          </a:p>
        </p:txBody>
      </p:sp>
    </p:spTree>
    <p:extLst>
      <p:ext uri="{BB962C8B-B14F-4D97-AF65-F5344CB8AC3E}">
        <p14:creationId xmlns:p14="http://schemas.microsoft.com/office/powerpoint/2010/main" val="134921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7689A2-DA04-4882-A144-5990D95310CD}"/>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BABCE9FA-BA0B-4D8D-AB18-53A507AF46B2}"/>
              </a:ext>
            </a:extLst>
          </p:cNvPr>
          <p:cNvSpPr>
            <a:spLocks noGrp="1"/>
          </p:cNvSpPr>
          <p:nvPr>
            <p:ph type="dt" sz="half" idx="10"/>
          </p:nvPr>
        </p:nvSpPr>
        <p:spPr/>
        <p:txBody>
          <a:bodyPr/>
          <a:lstStyle/>
          <a:p>
            <a:fld id="{34CA8DE0-B0A1-459F-AFA4-B8B2F401C2CB}" type="datetimeFigureOut">
              <a:rPr lang="sk-SK" smtClean="0"/>
              <a:t>19.10.2017</a:t>
            </a:fld>
            <a:endParaRPr lang="sk-SK"/>
          </a:p>
        </p:txBody>
      </p:sp>
      <p:sp>
        <p:nvSpPr>
          <p:cNvPr id="4" name="Zástupný objekt pre pätu 3">
            <a:extLst>
              <a:ext uri="{FF2B5EF4-FFF2-40B4-BE49-F238E27FC236}">
                <a16:creationId xmlns:a16="http://schemas.microsoft.com/office/drawing/2014/main" id="{F914CD7E-5A81-4975-B4BA-59B9B71695F6}"/>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1F6B8301-1048-463B-B554-35E1B169DBD4}"/>
              </a:ext>
            </a:extLst>
          </p:cNvPr>
          <p:cNvSpPr>
            <a:spLocks noGrp="1"/>
          </p:cNvSpPr>
          <p:nvPr>
            <p:ph type="sldNum" sz="quarter" idx="12"/>
          </p:nvPr>
        </p:nvSpPr>
        <p:spPr/>
        <p:txBody>
          <a:bodyPr/>
          <a:lstStyle/>
          <a:p>
            <a:fld id="{44E26C52-4078-49A5-AFAF-F0B697510993}" type="slidenum">
              <a:rPr lang="sk-SK" smtClean="0"/>
              <a:t>‹#›</a:t>
            </a:fld>
            <a:endParaRPr lang="sk-SK"/>
          </a:p>
        </p:txBody>
      </p:sp>
    </p:spTree>
    <p:extLst>
      <p:ext uri="{BB962C8B-B14F-4D97-AF65-F5344CB8AC3E}">
        <p14:creationId xmlns:p14="http://schemas.microsoft.com/office/powerpoint/2010/main" val="177647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424B66E0-5FAF-499C-9D24-1D901DF56D10}"/>
              </a:ext>
            </a:extLst>
          </p:cNvPr>
          <p:cNvSpPr>
            <a:spLocks noGrp="1"/>
          </p:cNvSpPr>
          <p:nvPr>
            <p:ph type="dt" sz="half" idx="10"/>
          </p:nvPr>
        </p:nvSpPr>
        <p:spPr/>
        <p:txBody>
          <a:bodyPr/>
          <a:lstStyle/>
          <a:p>
            <a:fld id="{34CA8DE0-B0A1-459F-AFA4-B8B2F401C2CB}" type="datetimeFigureOut">
              <a:rPr lang="sk-SK" smtClean="0"/>
              <a:t>19.10.2017</a:t>
            </a:fld>
            <a:endParaRPr lang="sk-SK"/>
          </a:p>
        </p:txBody>
      </p:sp>
      <p:sp>
        <p:nvSpPr>
          <p:cNvPr id="3" name="Zástupný objekt pre pätu 2">
            <a:extLst>
              <a:ext uri="{FF2B5EF4-FFF2-40B4-BE49-F238E27FC236}">
                <a16:creationId xmlns:a16="http://schemas.microsoft.com/office/drawing/2014/main" id="{645C8D29-3570-4483-B0F9-2DC69AE87480}"/>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A7BE73CB-9B61-4480-8875-DCB1AE18EEBB}"/>
              </a:ext>
            </a:extLst>
          </p:cNvPr>
          <p:cNvSpPr>
            <a:spLocks noGrp="1"/>
          </p:cNvSpPr>
          <p:nvPr>
            <p:ph type="sldNum" sz="quarter" idx="12"/>
          </p:nvPr>
        </p:nvSpPr>
        <p:spPr/>
        <p:txBody>
          <a:bodyPr/>
          <a:lstStyle/>
          <a:p>
            <a:fld id="{44E26C52-4078-49A5-AFAF-F0B697510993}" type="slidenum">
              <a:rPr lang="sk-SK" smtClean="0"/>
              <a:t>‹#›</a:t>
            </a:fld>
            <a:endParaRPr lang="sk-SK"/>
          </a:p>
        </p:txBody>
      </p:sp>
    </p:spTree>
    <p:extLst>
      <p:ext uri="{BB962C8B-B14F-4D97-AF65-F5344CB8AC3E}">
        <p14:creationId xmlns:p14="http://schemas.microsoft.com/office/powerpoint/2010/main" val="195077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8ECDE9-8974-449B-A13B-3E80FEF3314F}"/>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2CB5A389-885F-4841-A147-91EE50E0A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E3F77912-990A-4214-9BC1-E38E2FDB6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4B9EDC69-1E7B-470A-A3A3-0F471F095B4E}"/>
              </a:ext>
            </a:extLst>
          </p:cNvPr>
          <p:cNvSpPr>
            <a:spLocks noGrp="1"/>
          </p:cNvSpPr>
          <p:nvPr>
            <p:ph type="dt" sz="half" idx="10"/>
          </p:nvPr>
        </p:nvSpPr>
        <p:spPr/>
        <p:txBody>
          <a:bodyPr/>
          <a:lstStyle/>
          <a:p>
            <a:fld id="{34CA8DE0-B0A1-459F-AFA4-B8B2F401C2CB}" type="datetimeFigureOut">
              <a:rPr lang="sk-SK" smtClean="0"/>
              <a:t>19.10.2017</a:t>
            </a:fld>
            <a:endParaRPr lang="sk-SK"/>
          </a:p>
        </p:txBody>
      </p:sp>
      <p:sp>
        <p:nvSpPr>
          <p:cNvPr id="6" name="Zástupný objekt pre pätu 5">
            <a:extLst>
              <a:ext uri="{FF2B5EF4-FFF2-40B4-BE49-F238E27FC236}">
                <a16:creationId xmlns:a16="http://schemas.microsoft.com/office/drawing/2014/main" id="{3C422529-8327-4B69-9744-C1A8F3F298C4}"/>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A3E3D9B4-C11C-42CC-9551-03C194D67A1F}"/>
              </a:ext>
            </a:extLst>
          </p:cNvPr>
          <p:cNvSpPr>
            <a:spLocks noGrp="1"/>
          </p:cNvSpPr>
          <p:nvPr>
            <p:ph type="sldNum" sz="quarter" idx="12"/>
          </p:nvPr>
        </p:nvSpPr>
        <p:spPr/>
        <p:txBody>
          <a:bodyPr/>
          <a:lstStyle/>
          <a:p>
            <a:fld id="{44E26C52-4078-49A5-AFAF-F0B697510993}" type="slidenum">
              <a:rPr lang="sk-SK" smtClean="0"/>
              <a:t>‹#›</a:t>
            </a:fld>
            <a:endParaRPr lang="sk-SK"/>
          </a:p>
        </p:txBody>
      </p:sp>
    </p:spTree>
    <p:extLst>
      <p:ext uri="{BB962C8B-B14F-4D97-AF65-F5344CB8AC3E}">
        <p14:creationId xmlns:p14="http://schemas.microsoft.com/office/powerpoint/2010/main" val="386289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95AF3C-AC0F-4E95-992C-ED87D7263DC9}"/>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4E766B10-0B60-4B7F-85C9-3956F4974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AE0AAAD8-0940-4B45-97B5-5196B0406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18C82324-990E-4470-83B7-80B206B04304}"/>
              </a:ext>
            </a:extLst>
          </p:cNvPr>
          <p:cNvSpPr>
            <a:spLocks noGrp="1"/>
          </p:cNvSpPr>
          <p:nvPr>
            <p:ph type="dt" sz="half" idx="10"/>
          </p:nvPr>
        </p:nvSpPr>
        <p:spPr/>
        <p:txBody>
          <a:bodyPr/>
          <a:lstStyle/>
          <a:p>
            <a:fld id="{34CA8DE0-B0A1-459F-AFA4-B8B2F401C2CB}" type="datetimeFigureOut">
              <a:rPr lang="sk-SK" smtClean="0"/>
              <a:t>19.10.2017</a:t>
            </a:fld>
            <a:endParaRPr lang="sk-SK"/>
          </a:p>
        </p:txBody>
      </p:sp>
      <p:sp>
        <p:nvSpPr>
          <p:cNvPr id="6" name="Zástupný objekt pre pätu 5">
            <a:extLst>
              <a:ext uri="{FF2B5EF4-FFF2-40B4-BE49-F238E27FC236}">
                <a16:creationId xmlns:a16="http://schemas.microsoft.com/office/drawing/2014/main" id="{2AB6C77E-4C98-4FA6-9A08-CFE9F4802FA6}"/>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EE1CCB50-4DFD-4E79-9CF1-065027F4DB01}"/>
              </a:ext>
            </a:extLst>
          </p:cNvPr>
          <p:cNvSpPr>
            <a:spLocks noGrp="1"/>
          </p:cNvSpPr>
          <p:nvPr>
            <p:ph type="sldNum" sz="quarter" idx="12"/>
          </p:nvPr>
        </p:nvSpPr>
        <p:spPr/>
        <p:txBody>
          <a:bodyPr/>
          <a:lstStyle/>
          <a:p>
            <a:fld id="{44E26C52-4078-49A5-AFAF-F0B697510993}" type="slidenum">
              <a:rPr lang="sk-SK" smtClean="0"/>
              <a:t>‹#›</a:t>
            </a:fld>
            <a:endParaRPr lang="sk-SK"/>
          </a:p>
        </p:txBody>
      </p:sp>
    </p:spTree>
    <p:extLst>
      <p:ext uri="{BB962C8B-B14F-4D97-AF65-F5344CB8AC3E}">
        <p14:creationId xmlns:p14="http://schemas.microsoft.com/office/powerpoint/2010/main" val="237491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696E2A87-8ABC-43A3-8F17-6726B18E2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objekt pre text 2">
            <a:extLst>
              <a:ext uri="{FF2B5EF4-FFF2-40B4-BE49-F238E27FC236}">
                <a16:creationId xmlns:a16="http://schemas.microsoft.com/office/drawing/2014/main" id="{5169F625-388F-48DC-AB23-DEA0227B67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881A4B2D-4F15-4800-BF98-8BD016C14B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A8DE0-B0A1-459F-AFA4-B8B2F401C2CB}" type="datetimeFigureOut">
              <a:rPr lang="sk-SK" smtClean="0"/>
              <a:t>19.10.2017</a:t>
            </a:fld>
            <a:endParaRPr lang="sk-SK"/>
          </a:p>
        </p:txBody>
      </p:sp>
      <p:sp>
        <p:nvSpPr>
          <p:cNvPr id="5" name="Zástupný objekt pre pätu 4">
            <a:extLst>
              <a:ext uri="{FF2B5EF4-FFF2-40B4-BE49-F238E27FC236}">
                <a16:creationId xmlns:a16="http://schemas.microsoft.com/office/drawing/2014/main" id="{38114447-7F1C-475C-8B9A-AC6753CCF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4DBE3837-D68D-48C1-AC20-FF0DAC91B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26C52-4078-49A5-AFAF-F0B697510993}" type="slidenum">
              <a:rPr lang="sk-SK" smtClean="0"/>
              <a:t>‹#›</a:t>
            </a:fld>
            <a:endParaRPr lang="sk-SK"/>
          </a:p>
        </p:txBody>
      </p:sp>
    </p:spTree>
    <p:extLst>
      <p:ext uri="{BB962C8B-B14F-4D97-AF65-F5344CB8AC3E}">
        <p14:creationId xmlns:p14="http://schemas.microsoft.com/office/powerpoint/2010/main" val="303990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2B319E-1472-4F3D-B66C-1B9683DE7342}"/>
              </a:ext>
            </a:extLst>
          </p:cNvPr>
          <p:cNvSpPr>
            <a:spLocks noGrp="1"/>
          </p:cNvSpPr>
          <p:nvPr>
            <p:ph type="ctrTitle"/>
          </p:nvPr>
        </p:nvSpPr>
        <p:spPr/>
        <p:txBody>
          <a:bodyPr/>
          <a:lstStyle/>
          <a:p>
            <a:r>
              <a:rPr lang="sk-SK" dirty="0" err="1"/>
              <a:t>Jack</a:t>
            </a:r>
            <a:r>
              <a:rPr lang="sk-SK" dirty="0"/>
              <a:t> </a:t>
            </a:r>
            <a:r>
              <a:rPr lang="sk-SK" dirty="0" err="1"/>
              <a:t>the</a:t>
            </a:r>
            <a:r>
              <a:rPr lang="sk-SK" dirty="0"/>
              <a:t> </a:t>
            </a:r>
            <a:r>
              <a:rPr lang="sk-SK" dirty="0" err="1"/>
              <a:t>Ripper</a:t>
            </a:r>
            <a:endParaRPr lang="sk-SK" dirty="0"/>
          </a:p>
        </p:txBody>
      </p:sp>
      <p:sp>
        <p:nvSpPr>
          <p:cNvPr id="3" name="Podnadpis 2">
            <a:extLst>
              <a:ext uri="{FF2B5EF4-FFF2-40B4-BE49-F238E27FC236}">
                <a16:creationId xmlns:a16="http://schemas.microsoft.com/office/drawing/2014/main" id="{8126B50B-7A00-41B5-8DAD-FDDEC4B900FB}"/>
              </a:ext>
            </a:extLst>
          </p:cNvPr>
          <p:cNvSpPr>
            <a:spLocks noGrp="1"/>
          </p:cNvSpPr>
          <p:nvPr>
            <p:ph type="subTitle" idx="1"/>
          </p:nvPr>
        </p:nvSpPr>
        <p:spPr/>
        <p:txBody>
          <a:bodyPr/>
          <a:lstStyle/>
          <a:p>
            <a:r>
              <a:rPr lang="sk-SK" dirty="0" err="1"/>
              <a:t>Victim´s</a:t>
            </a:r>
            <a:r>
              <a:rPr lang="sk-SK" dirty="0"/>
              <a:t> </a:t>
            </a:r>
            <a:r>
              <a:rPr lang="sk-SK" dirty="0" err="1"/>
              <a:t>wounds</a:t>
            </a:r>
            <a:endParaRPr lang="sk-SK" dirty="0"/>
          </a:p>
        </p:txBody>
      </p:sp>
      <p:pic>
        <p:nvPicPr>
          <p:cNvPr id="6" name="Obrázok 5">
            <a:extLst>
              <a:ext uri="{FF2B5EF4-FFF2-40B4-BE49-F238E27FC236}">
                <a16:creationId xmlns:a16="http://schemas.microsoft.com/office/drawing/2014/main" id="{045ADE73-D365-4DFB-B2A2-33C548279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9" y="319088"/>
            <a:ext cx="3190875" cy="3190875"/>
          </a:xfrm>
          <a:prstGeom prst="rect">
            <a:avLst/>
          </a:prstGeom>
        </p:spPr>
      </p:pic>
      <p:pic>
        <p:nvPicPr>
          <p:cNvPr id="8" name="Obrázok 7">
            <a:extLst>
              <a:ext uri="{FF2B5EF4-FFF2-40B4-BE49-F238E27FC236}">
                <a16:creationId xmlns:a16="http://schemas.microsoft.com/office/drawing/2014/main" id="{C383C103-2E0B-471B-91D1-E3797A2A3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212" y="3396623"/>
            <a:ext cx="3379755" cy="3187845"/>
          </a:xfrm>
          <a:prstGeom prst="rect">
            <a:avLst/>
          </a:prstGeom>
        </p:spPr>
      </p:pic>
    </p:spTree>
    <p:extLst>
      <p:ext uri="{BB962C8B-B14F-4D97-AF65-F5344CB8AC3E}">
        <p14:creationId xmlns:p14="http://schemas.microsoft.com/office/powerpoint/2010/main" val="311640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95C71-21BB-4581-A9A4-C3F520A7E4CE}"/>
              </a:ext>
            </a:extLst>
          </p:cNvPr>
          <p:cNvSpPr>
            <a:spLocks noGrp="1"/>
          </p:cNvSpPr>
          <p:nvPr>
            <p:ph type="title"/>
          </p:nvPr>
        </p:nvSpPr>
        <p:spPr/>
        <p:txBody>
          <a:bodyPr/>
          <a:lstStyle/>
          <a:p>
            <a:r>
              <a:rPr lang="sk-SK" dirty="0"/>
              <a:t>4. </a:t>
            </a:r>
            <a:r>
              <a:rPr lang="sk-SK" dirty="0" err="1"/>
              <a:t>Victim</a:t>
            </a:r>
            <a:r>
              <a:rPr lang="sk-SK" dirty="0"/>
              <a:t> - </a:t>
            </a:r>
            <a:r>
              <a:rPr lang="sk-SK" dirty="0" err="1"/>
              <a:t>Catherine</a:t>
            </a:r>
            <a:r>
              <a:rPr lang="sk-SK" dirty="0"/>
              <a:t> </a:t>
            </a:r>
            <a:r>
              <a:rPr lang="sk-SK" dirty="0" err="1"/>
              <a:t>Eddowes</a:t>
            </a:r>
            <a:endParaRPr lang="sk-SK" dirty="0"/>
          </a:p>
        </p:txBody>
      </p:sp>
      <p:sp>
        <p:nvSpPr>
          <p:cNvPr id="3" name="Zástupný objekt pre obsah 2">
            <a:extLst>
              <a:ext uri="{FF2B5EF4-FFF2-40B4-BE49-F238E27FC236}">
                <a16:creationId xmlns:a16="http://schemas.microsoft.com/office/drawing/2014/main" id="{6CDC21C4-5D9A-4733-98A7-889E82543C05}"/>
              </a:ext>
            </a:extLst>
          </p:cNvPr>
          <p:cNvSpPr>
            <a:spLocks noGrp="1"/>
          </p:cNvSpPr>
          <p:nvPr>
            <p:ph idx="1"/>
          </p:nvPr>
        </p:nvSpPr>
        <p:spPr/>
        <p:txBody>
          <a:bodyPr>
            <a:normAutofit/>
          </a:bodyPr>
          <a:lstStyle/>
          <a:p>
            <a:pPr algn="just"/>
            <a:r>
              <a:rPr lang="en-US" dirty="0"/>
              <a:t>Eddowes' body was found in </a:t>
            </a:r>
            <a:r>
              <a:rPr lang="en-US" dirty="0" err="1"/>
              <a:t>Mitre</a:t>
            </a:r>
            <a:r>
              <a:rPr lang="en-US" dirty="0"/>
              <a:t> Square in the City of London, three-quarters of an hour after Stride's. The throat was severed and the abdomen was ripped open by a long, deep, jagged wound. </a:t>
            </a:r>
            <a:r>
              <a:rPr lang="en-US" dirty="0">
                <a:solidFill>
                  <a:srgbClr val="FF0000"/>
                </a:solidFill>
              </a:rPr>
              <a:t>The left kidney and the major part of the uterus</a:t>
            </a:r>
            <a:r>
              <a:rPr lang="en-US" dirty="0"/>
              <a:t> had been removed. A local man named Joseph </a:t>
            </a:r>
            <a:r>
              <a:rPr lang="en-US" dirty="0" err="1"/>
              <a:t>Lawende</a:t>
            </a:r>
            <a:r>
              <a:rPr lang="en-US" dirty="0"/>
              <a:t> had passed through the square with two friends shortly before the murder, and he described seeing a fair-haired man of shabby appearance with a woman who may have been Eddowes. His companions were unable to confirm his </a:t>
            </a:r>
            <a:r>
              <a:rPr lang="en-US" dirty="0" err="1"/>
              <a:t>description.Eddowes</a:t>
            </a:r>
            <a:r>
              <a:rPr lang="en-US" dirty="0"/>
              <a:t>' and Stride's murders were later called the "double event". </a:t>
            </a:r>
            <a:endParaRPr lang="sk-SK" dirty="0"/>
          </a:p>
        </p:txBody>
      </p:sp>
    </p:spTree>
    <p:extLst>
      <p:ext uri="{BB962C8B-B14F-4D97-AF65-F5344CB8AC3E}">
        <p14:creationId xmlns:p14="http://schemas.microsoft.com/office/powerpoint/2010/main" val="184025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5E4EDB-92F8-4FC8-B6C1-BA9FC18EC7CE}"/>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AEC42441-D48C-43FB-BE91-649443E2A3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226" y="1690688"/>
            <a:ext cx="2690744" cy="3827678"/>
          </a:xfrm>
        </p:spPr>
      </p:pic>
      <p:pic>
        <p:nvPicPr>
          <p:cNvPr id="7" name="Obrázok 6">
            <a:extLst>
              <a:ext uri="{FF2B5EF4-FFF2-40B4-BE49-F238E27FC236}">
                <a16:creationId xmlns:a16="http://schemas.microsoft.com/office/drawing/2014/main" id="{3DFDF586-88D6-411B-8721-197BB23D4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10" y="1483710"/>
            <a:ext cx="2249350" cy="4241631"/>
          </a:xfrm>
          <a:prstGeom prst="rect">
            <a:avLst/>
          </a:prstGeom>
        </p:spPr>
      </p:pic>
      <p:pic>
        <p:nvPicPr>
          <p:cNvPr id="9" name="Obrázok 8">
            <a:extLst>
              <a:ext uri="{FF2B5EF4-FFF2-40B4-BE49-F238E27FC236}">
                <a16:creationId xmlns:a16="http://schemas.microsoft.com/office/drawing/2014/main" id="{C5C8A773-AE9F-46DA-955B-9709C3BE1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6217" y="3649883"/>
            <a:ext cx="2027583" cy="3010466"/>
          </a:xfrm>
          <a:prstGeom prst="rect">
            <a:avLst/>
          </a:prstGeom>
        </p:spPr>
      </p:pic>
      <p:pic>
        <p:nvPicPr>
          <p:cNvPr id="11" name="Obrázok 10">
            <a:extLst>
              <a:ext uri="{FF2B5EF4-FFF2-40B4-BE49-F238E27FC236}">
                <a16:creationId xmlns:a16="http://schemas.microsoft.com/office/drawing/2014/main" id="{BE843301-EC31-4AEB-A47D-67C1E06021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3671" y="410481"/>
            <a:ext cx="3737713" cy="3194046"/>
          </a:xfrm>
          <a:prstGeom prst="rect">
            <a:avLst/>
          </a:prstGeom>
        </p:spPr>
      </p:pic>
      <p:pic>
        <p:nvPicPr>
          <p:cNvPr id="13" name="Obrázok 12">
            <a:extLst>
              <a:ext uri="{FF2B5EF4-FFF2-40B4-BE49-F238E27FC236}">
                <a16:creationId xmlns:a16="http://schemas.microsoft.com/office/drawing/2014/main" id="{3E886A99-FC5D-4258-AB81-14772C93B3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400" y="580832"/>
            <a:ext cx="3525289" cy="4765256"/>
          </a:xfrm>
          <a:prstGeom prst="rect">
            <a:avLst/>
          </a:prstGeom>
        </p:spPr>
      </p:pic>
    </p:spTree>
    <p:extLst>
      <p:ext uri="{BB962C8B-B14F-4D97-AF65-F5344CB8AC3E}">
        <p14:creationId xmlns:p14="http://schemas.microsoft.com/office/powerpoint/2010/main" val="351790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0D0908-BCC4-438B-A898-0EFD9DFAB57E}"/>
              </a:ext>
            </a:extLst>
          </p:cNvPr>
          <p:cNvSpPr>
            <a:spLocks noGrp="1"/>
          </p:cNvSpPr>
          <p:nvPr>
            <p:ph type="title"/>
          </p:nvPr>
        </p:nvSpPr>
        <p:spPr>
          <a:xfrm>
            <a:off x="838200" y="365125"/>
            <a:ext cx="10515600" cy="376997"/>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33E3BCB6-109E-45DB-9027-9D0C7AD01562}"/>
              </a:ext>
            </a:extLst>
          </p:cNvPr>
          <p:cNvSpPr>
            <a:spLocks noGrp="1"/>
          </p:cNvSpPr>
          <p:nvPr>
            <p:ph idx="1"/>
          </p:nvPr>
        </p:nvSpPr>
        <p:spPr>
          <a:xfrm>
            <a:off x="838200" y="1113183"/>
            <a:ext cx="10515600" cy="5063780"/>
          </a:xfrm>
        </p:spPr>
        <p:txBody>
          <a:bodyPr>
            <a:normAutofit lnSpcReduction="10000"/>
          </a:bodyPr>
          <a:lstStyle/>
          <a:p>
            <a:r>
              <a:rPr lang="en-US" dirty="0"/>
              <a:t>Rigor mortis well marked; </a:t>
            </a:r>
            <a:r>
              <a:rPr lang="en-US" dirty="0">
                <a:solidFill>
                  <a:srgbClr val="FF0000"/>
                </a:solidFill>
              </a:rPr>
              <a:t>green discoloration over abdomen</a:t>
            </a:r>
            <a:r>
              <a:rPr lang="en-US" dirty="0"/>
              <a:t>; body not quite cold; no traces of recent connection; recent bruise, size of a sixpence, on left hand between thumb and first finger; left eyelid cut; </a:t>
            </a:r>
            <a:r>
              <a:rPr lang="en-US" dirty="0">
                <a:solidFill>
                  <a:srgbClr val="FF0000"/>
                </a:solidFill>
              </a:rPr>
              <a:t>deep cut on bridge of nose</a:t>
            </a:r>
            <a:r>
              <a:rPr lang="en-US" dirty="0"/>
              <a:t>; cut on right cheek; tip of nose detached; </a:t>
            </a:r>
            <a:r>
              <a:rPr lang="en-US" dirty="0">
                <a:solidFill>
                  <a:srgbClr val="FF0000"/>
                </a:solidFill>
              </a:rPr>
              <a:t>2 abrasions on left cheek under left ear</a:t>
            </a:r>
            <a:r>
              <a:rPr lang="en-US" dirty="0"/>
              <a:t>; throat cut nearly ear-to-ear, dividing all tissues down to the bone; </a:t>
            </a:r>
            <a:r>
              <a:rPr lang="en-US" dirty="0">
                <a:solidFill>
                  <a:srgbClr val="FF0000"/>
                </a:solidFill>
              </a:rPr>
              <a:t>frontal abdominal walls </a:t>
            </a:r>
            <a:r>
              <a:rPr lang="en-US" dirty="0"/>
              <a:t>cut open from the pubic area to the breast bone; liver was stabbed; left of the groin, a stab wound; </a:t>
            </a:r>
            <a:r>
              <a:rPr lang="en-US" dirty="0">
                <a:solidFill>
                  <a:srgbClr val="FF0000"/>
                </a:solidFill>
              </a:rPr>
              <a:t>cuts made between the thighs and labium on both sides</a:t>
            </a:r>
            <a:r>
              <a:rPr lang="en-US" dirty="0"/>
              <a:t>; stomach contained very little food or fluid; intestines had been detached; </a:t>
            </a:r>
            <a:r>
              <a:rPr lang="en-US" dirty="0">
                <a:solidFill>
                  <a:srgbClr val="FF0000"/>
                </a:solidFill>
              </a:rPr>
              <a:t>right kidney bloodless and pale</a:t>
            </a:r>
            <a:r>
              <a:rPr lang="en-US" dirty="0"/>
              <a:t>; </a:t>
            </a:r>
            <a:r>
              <a:rPr lang="en-US" dirty="0">
                <a:solidFill>
                  <a:srgbClr val="FF0000"/>
                </a:solidFill>
              </a:rPr>
              <a:t>gall bladder had bile</a:t>
            </a:r>
            <a:r>
              <a:rPr lang="en-US" dirty="0"/>
              <a:t>; pancreas was cut; left kidney removed; </a:t>
            </a:r>
            <a:r>
              <a:rPr lang="en-US" dirty="0">
                <a:solidFill>
                  <a:srgbClr val="FF0000"/>
                </a:solidFill>
              </a:rPr>
              <a:t>uterus lining was cut</a:t>
            </a:r>
            <a:r>
              <a:rPr lang="en-US" dirty="0"/>
              <a:t>; womb was cut through leaving 3/4" of a stump; womb was removed; </a:t>
            </a:r>
            <a:r>
              <a:rPr lang="en-US" dirty="0">
                <a:solidFill>
                  <a:srgbClr val="FF0000"/>
                </a:solidFill>
              </a:rPr>
              <a:t>bladder was healthy</a:t>
            </a:r>
            <a:r>
              <a:rPr lang="en-US" dirty="0"/>
              <a:t>.</a:t>
            </a:r>
            <a:endParaRPr lang="sk-SK" dirty="0"/>
          </a:p>
        </p:txBody>
      </p:sp>
    </p:spTree>
    <p:extLst>
      <p:ext uri="{BB962C8B-B14F-4D97-AF65-F5344CB8AC3E}">
        <p14:creationId xmlns:p14="http://schemas.microsoft.com/office/powerpoint/2010/main" val="131040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27C732-83C4-4F74-9E41-AF62C8E4A0F5}"/>
              </a:ext>
            </a:extLst>
          </p:cNvPr>
          <p:cNvSpPr>
            <a:spLocks noGrp="1"/>
          </p:cNvSpPr>
          <p:nvPr>
            <p:ph type="title"/>
          </p:nvPr>
        </p:nvSpPr>
        <p:spPr/>
        <p:txBody>
          <a:bodyPr/>
          <a:lstStyle/>
          <a:p>
            <a:r>
              <a:rPr lang="sk-SK" dirty="0"/>
              <a:t>5.Victim - Mary </a:t>
            </a:r>
            <a:r>
              <a:rPr lang="sk-SK" dirty="0" err="1"/>
              <a:t>Kelly</a:t>
            </a:r>
            <a:endParaRPr lang="sk-SK" dirty="0"/>
          </a:p>
        </p:txBody>
      </p:sp>
      <p:sp>
        <p:nvSpPr>
          <p:cNvPr id="3" name="Zástupný objekt pre obsah 2">
            <a:extLst>
              <a:ext uri="{FF2B5EF4-FFF2-40B4-BE49-F238E27FC236}">
                <a16:creationId xmlns:a16="http://schemas.microsoft.com/office/drawing/2014/main" id="{EA5A40DC-B8E8-4F61-8604-A605BEADDD19}"/>
              </a:ext>
            </a:extLst>
          </p:cNvPr>
          <p:cNvSpPr>
            <a:spLocks noGrp="1"/>
          </p:cNvSpPr>
          <p:nvPr>
            <p:ph idx="1"/>
          </p:nvPr>
        </p:nvSpPr>
        <p:spPr/>
        <p:txBody>
          <a:bodyPr/>
          <a:lstStyle/>
          <a:p>
            <a:pPr algn="just"/>
            <a:r>
              <a:rPr lang="en-US" dirty="0"/>
              <a:t>Kelly's mutilated and </a:t>
            </a:r>
            <a:r>
              <a:rPr lang="en-US" dirty="0" err="1">
                <a:solidFill>
                  <a:srgbClr val="FF0000"/>
                </a:solidFill>
              </a:rPr>
              <a:t>disembowelled</a:t>
            </a:r>
            <a:r>
              <a:rPr lang="en-US" dirty="0">
                <a:solidFill>
                  <a:srgbClr val="FF0000"/>
                </a:solidFill>
              </a:rPr>
              <a:t> body </a:t>
            </a:r>
            <a:r>
              <a:rPr lang="en-US" dirty="0"/>
              <a:t>was discovered lying on the bed in the single room where she lived at 13 Miller's Court, off Dorset Street, Spitalfields, at 10:45 a.m. on Friday 9 November 1888. The throat had been severed down to the spine, and the abdomen almost emptied of its organs. The heart was missing</a:t>
            </a:r>
            <a:r>
              <a:rPr lang="sk-SK" dirty="0"/>
              <a:t>.</a:t>
            </a:r>
          </a:p>
        </p:txBody>
      </p:sp>
    </p:spTree>
    <p:extLst>
      <p:ext uri="{BB962C8B-B14F-4D97-AF65-F5344CB8AC3E}">
        <p14:creationId xmlns:p14="http://schemas.microsoft.com/office/powerpoint/2010/main" val="62328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1161A7-3C61-4347-8EE8-E56907A0A4C0}"/>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A1EF3B11-35BF-45F1-9309-63D1BB8854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572" y="365125"/>
            <a:ext cx="4613290" cy="4351338"/>
          </a:xfrm>
        </p:spPr>
      </p:pic>
      <p:pic>
        <p:nvPicPr>
          <p:cNvPr id="7" name="Obrázok 6">
            <a:extLst>
              <a:ext uri="{FF2B5EF4-FFF2-40B4-BE49-F238E27FC236}">
                <a16:creationId xmlns:a16="http://schemas.microsoft.com/office/drawing/2014/main" id="{05B4CF12-BA5B-49E7-AB46-9BB514598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715" y="0"/>
            <a:ext cx="5878286" cy="6858000"/>
          </a:xfrm>
          <a:prstGeom prst="rect">
            <a:avLst/>
          </a:prstGeom>
        </p:spPr>
      </p:pic>
    </p:spTree>
    <p:extLst>
      <p:ext uri="{BB962C8B-B14F-4D97-AF65-F5344CB8AC3E}">
        <p14:creationId xmlns:p14="http://schemas.microsoft.com/office/powerpoint/2010/main" val="18368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A796AA-F1AC-4997-BE7D-B193CA4FF95B}"/>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E123058F-6E80-438B-ADA5-2070B34DB6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981" y="897973"/>
            <a:ext cx="7735712" cy="4351338"/>
          </a:xfrm>
        </p:spPr>
      </p:pic>
      <p:pic>
        <p:nvPicPr>
          <p:cNvPr id="7" name="Obrázok 6">
            <a:extLst>
              <a:ext uri="{FF2B5EF4-FFF2-40B4-BE49-F238E27FC236}">
                <a16:creationId xmlns:a16="http://schemas.microsoft.com/office/drawing/2014/main" id="{06CAC82B-A2DB-4412-8FCC-856E4E99B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5946" y="507430"/>
            <a:ext cx="2173601" cy="5740143"/>
          </a:xfrm>
          <a:prstGeom prst="rect">
            <a:avLst/>
          </a:prstGeom>
        </p:spPr>
      </p:pic>
    </p:spTree>
    <p:extLst>
      <p:ext uri="{BB962C8B-B14F-4D97-AF65-F5344CB8AC3E}">
        <p14:creationId xmlns:p14="http://schemas.microsoft.com/office/powerpoint/2010/main" val="194012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B968FE-8427-46A2-A4CD-9D1B5BF67010}"/>
              </a:ext>
            </a:extLst>
          </p:cNvPr>
          <p:cNvSpPr>
            <a:spLocks noGrp="1"/>
          </p:cNvSpPr>
          <p:nvPr>
            <p:ph type="title"/>
          </p:nvPr>
        </p:nvSpPr>
        <p:spPr>
          <a:xfrm flipV="1">
            <a:off x="838200" y="319406"/>
            <a:ext cx="10515600" cy="45719"/>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349B7AD4-AD22-4A41-AA5C-BF486CBD8627}"/>
              </a:ext>
            </a:extLst>
          </p:cNvPr>
          <p:cNvSpPr>
            <a:spLocks noGrp="1"/>
          </p:cNvSpPr>
          <p:nvPr>
            <p:ph idx="1"/>
          </p:nvPr>
        </p:nvSpPr>
        <p:spPr>
          <a:xfrm>
            <a:off x="838200" y="530087"/>
            <a:ext cx="10515600" cy="5646876"/>
          </a:xfrm>
        </p:spPr>
        <p:txBody>
          <a:bodyPr>
            <a:normAutofit fontScale="85000" lnSpcReduction="20000"/>
          </a:bodyPr>
          <a:lstStyle/>
          <a:p>
            <a:pPr algn="just"/>
            <a:r>
              <a:rPr lang="en-US" dirty="0"/>
              <a:t>The thighs were stripped; the abdomen was removed, abdominal cavity was empty; the breasts were cut off; arms were mutilated; Facial features were removed; the neck was severed down to the spine; left femur split from the hips </a:t>
            </a:r>
            <a:r>
              <a:rPr lang="en-US" dirty="0" err="1"/>
              <a:t>donward</a:t>
            </a:r>
            <a:r>
              <a:rPr lang="en-US" dirty="0"/>
              <a:t>, exposing the marrow cavity. </a:t>
            </a:r>
            <a:r>
              <a:rPr lang="en-US" dirty="0">
                <a:solidFill>
                  <a:srgbClr val="FF0000"/>
                </a:solidFill>
              </a:rPr>
              <a:t>The uterus, kidneys, and one breast </a:t>
            </a:r>
            <a:r>
              <a:rPr lang="en-US" dirty="0"/>
              <a:t>were placed </a:t>
            </a:r>
            <a:r>
              <a:rPr lang="en-US" dirty="0">
                <a:solidFill>
                  <a:srgbClr val="FF0000"/>
                </a:solidFill>
              </a:rPr>
              <a:t>under the head</a:t>
            </a:r>
            <a:r>
              <a:rPr lang="en-US" dirty="0"/>
              <a:t>; The other </a:t>
            </a:r>
            <a:r>
              <a:rPr lang="en-US" dirty="0">
                <a:solidFill>
                  <a:srgbClr val="FF0000"/>
                </a:solidFill>
              </a:rPr>
              <a:t>breast was by the right foot</a:t>
            </a:r>
            <a:r>
              <a:rPr lang="en-US" dirty="0"/>
              <a:t>; </a:t>
            </a:r>
            <a:r>
              <a:rPr lang="en-US" dirty="0">
                <a:solidFill>
                  <a:srgbClr val="FF0000"/>
                </a:solidFill>
              </a:rPr>
              <a:t>The liver was placed between the feet</a:t>
            </a:r>
            <a:r>
              <a:rPr lang="en-US" dirty="0"/>
              <a:t>; </a:t>
            </a:r>
            <a:r>
              <a:rPr lang="en-US" dirty="0">
                <a:solidFill>
                  <a:srgbClr val="FF0000"/>
                </a:solidFill>
              </a:rPr>
              <a:t>Intestines lay by the right side of the body</a:t>
            </a:r>
            <a:r>
              <a:rPr lang="en-US" dirty="0"/>
              <a:t>; Flesh removed from the abdomen and thighs were placed on the table; The heart was absent from the room. Bed clothing and the right corner of the bed were saturated with blood; About two square feet of blood was below the bed; The wall by the right bedstead had several </a:t>
            </a:r>
            <a:r>
              <a:rPr lang="en-US" dirty="0" err="1"/>
              <a:t>splashings</a:t>
            </a:r>
            <a:r>
              <a:rPr lang="en-US" dirty="0"/>
              <a:t> of blood. The face was cut in all directions; </a:t>
            </a:r>
            <a:r>
              <a:rPr lang="en-US" dirty="0">
                <a:solidFill>
                  <a:srgbClr val="FF0000"/>
                </a:solidFill>
              </a:rPr>
              <a:t>Numerous cuts </a:t>
            </a:r>
            <a:r>
              <a:rPr lang="en-US" dirty="0"/>
              <a:t>across all features; </a:t>
            </a:r>
            <a:r>
              <a:rPr lang="en-US" dirty="0">
                <a:solidFill>
                  <a:srgbClr val="FF0000"/>
                </a:solidFill>
              </a:rPr>
              <a:t>The neck was cut down to the vertebrae</a:t>
            </a:r>
            <a:r>
              <a:rPr lang="en-US" dirty="0"/>
              <a:t>; The cuts showed distinct ecchymosis; The breasts were removed by quasi-circular incisions; Associated muscles attached to the breasts; </a:t>
            </a:r>
            <a:r>
              <a:rPr lang="en-US" dirty="0">
                <a:solidFill>
                  <a:srgbClr val="FF0000"/>
                </a:solidFill>
              </a:rPr>
              <a:t>Thorax visible through the cuts</a:t>
            </a:r>
            <a:r>
              <a:rPr lang="en-US" dirty="0"/>
              <a:t>; </a:t>
            </a:r>
            <a:r>
              <a:rPr lang="en-US" dirty="0">
                <a:solidFill>
                  <a:srgbClr val="FF0000"/>
                </a:solidFill>
              </a:rPr>
              <a:t>Abdomen and costal arch </a:t>
            </a:r>
            <a:r>
              <a:rPr lang="en-US" dirty="0"/>
              <a:t>to pubes removed; </a:t>
            </a:r>
            <a:r>
              <a:rPr lang="en-US" dirty="0">
                <a:solidFill>
                  <a:srgbClr val="FF0000"/>
                </a:solidFill>
              </a:rPr>
              <a:t>Front right thigh skinned down to the bone</a:t>
            </a:r>
            <a:r>
              <a:rPr lang="en-US" dirty="0"/>
              <a:t>; </a:t>
            </a:r>
            <a:r>
              <a:rPr lang="en-US" dirty="0">
                <a:solidFill>
                  <a:srgbClr val="FF0000"/>
                </a:solidFill>
              </a:rPr>
              <a:t>Left thigh stripped of skin and muscle as far as the knee</a:t>
            </a:r>
            <a:r>
              <a:rPr lang="en-US" dirty="0"/>
              <a:t>; </a:t>
            </a:r>
            <a:r>
              <a:rPr lang="en-US" dirty="0">
                <a:solidFill>
                  <a:srgbClr val="FF0000"/>
                </a:solidFill>
              </a:rPr>
              <a:t>The left calf had a long incision </a:t>
            </a:r>
            <a:r>
              <a:rPr lang="en-US" dirty="0"/>
              <a:t>running from the knee to 5" above the ankle; Both arms and forearms had extensive jagged wounds; The right thumb had a 1" superficial cut, extravasation of the blood in the skin and </a:t>
            </a:r>
            <a:r>
              <a:rPr lang="en-US" dirty="0">
                <a:solidFill>
                  <a:srgbClr val="FF0000"/>
                </a:solidFill>
              </a:rPr>
              <a:t>several abrasions on the back of the hand</a:t>
            </a:r>
            <a:r>
              <a:rPr lang="en-US" dirty="0"/>
              <a:t>; </a:t>
            </a:r>
            <a:r>
              <a:rPr lang="en-US" dirty="0">
                <a:solidFill>
                  <a:srgbClr val="FF0000"/>
                </a:solidFill>
              </a:rPr>
              <a:t>Lower part of the right lung was broken </a:t>
            </a:r>
            <a:r>
              <a:rPr lang="en-US" dirty="0"/>
              <a:t>and torn away; </a:t>
            </a:r>
            <a:r>
              <a:rPr lang="en-US" dirty="0">
                <a:solidFill>
                  <a:srgbClr val="FF0000"/>
                </a:solidFill>
              </a:rPr>
              <a:t>Left lung intact</a:t>
            </a:r>
            <a:r>
              <a:rPr lang="en-US" dirty="0"/>
              <a:t>; </a:t>
            </a:r>
            <a:r>
              <a:rPr lang="en-US" dirty="0">
                <a:solidFill>
                  <a:srgbClr val="FF0000"/>
                </a:solidFill>
              </a:rPr>
              <a:t>Pericardium was open </a:t>
            </a:r>
            <a:r>
              <a:rPr lang="en-US" dirty="0"/>
              <a:t>and the heart absent; Partly digested food found </a:t>
            </a:r>
            <a:r>
              <a:rPr lang="en-US" dirty="0">
                <a:solidFill>
                  <a:srgbClr val="FF0000"/>
                </a:solidFill>
              </a:rPr>
              <a:t>in the abdominal cavity </a:t>
            </a:r>
            <a:r>
              <a:rPr lang="en-US" dirty="0"/>
              <a:t>and in the stomach remains.</a:t>
            </a:r>
            <a:endParaRPr lang="sk-SK" dirty="0"/>
          </a:p>
        </p:txBody>
      </p:sp>
    </p:spTree>
    <p:extLst>
      <p:ext uri="{BB962C8B-B14F-4D97-AF65-F5344CB8AC3E}">
        <p14:creationId xmlns:p14="http://schemas.microsoft.com/office/powerpoint/2010/main" val="333193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08F4A1-6F9D-4F25-8B9A-FC2DB8F46AE3}"/>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21458F04-63E5-411F-AA8A-51FD2CA337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36515"/>
            <a:ext cx="5933795" cy="4447449"/>
          </a:xfrm>
        </p:spPr>
      </p:pic>
      <p:pic>
        <p:nvPicPr>
          <p:cNvPr id="7" name="Obrázok 6">
            <a:extLst>
              <a:ext uri="{FF2B5EF4-FFF2-40B4-BE49-F238E27FC236}">
                <a16:creationId xmlns:a16="http://schemas.microsoft.com/office/drawing/2014/main" id="{459EFC08-91EB-4724-BE51-A418382D7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132" y="365125"/>
            <a:ext cx="3958215" cy="6016487"/>
          </a:xfrm>
          <a:prstGeom prst="rect">
            <a:avLst/>
          </a:prstGeom>
        </p:spPr>
      </p:pic>
    </p:spTree>
    <p:extLst>
      <p:ext uri="{BB962C8B-B14F-4D97-AF65-F5344CB8AC3E}">
        <p14:creationId xmlns:p14="http://schemas.microsoft.com/office/powerpoint/2010/main" val="171974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4603A0-37E2-4E3C-9E79-9DDD217BC7B4}"/>
              </a:ext>
            </a:extLst>
          </p:cNvPr>
          <p:cNvSpPr>
            <a:spLocks noGrp="1"/>
          </p:cNvSpPr>
          <p:nvPr>
            <p:ph type="title"/>
          </p:nvPr>
        </p:nvSpPr>
        <p:spPr/>
        <p:txBody>
          <a:bodyPr/>
          <a:lstStyle/>
          <a:p>
            <a:r>
              <a:rPr lang="sk-SK" dirty="0"/>
              <a:t>1. </a:t>
            </a:r>
            <a:r>
              <a:rPr lang="sk-SK" dirty="0" err="1"/>
              <a:t>Victim</a:t>
            </a:r>
            <a:r>
              <a:rPr lang="sk-SK" dirty="0"/>
              <a:t> – Mary </a:t>
            </a:r>
            <a:r>
              <a:rPr lang="sk-SK" dirty="0" err="1"/>
              <a:t>Ann</a:t>
            </a:r>
            <a:r>
              <a:rPr lang="sk-SK" dirty="0"/>
              <a:t> </a:t>
            </a:r>
            <a:r>
              <a:rPr lang="sk-SK" dirty="0" err="1"/>
              <a:t>Nichols</a:t>
            </a:r>
            <a:endParaRPr lang="sk-SK" dirty="0"/>
          </a:p>
        </p:txBody>
      </p:sp>
      <p:sp>
        <p:nvSpPr>
          <p:cNvPr id="3" name="Zástupný objekt pre obsah 2">
            <a:extLst>
              <a:ext uri="{FF2B5EF4-FFF2-40B4-BE49-F238E27FC236}">
                <a16:creationId xmlns:a16="http://schemas.microsoft.com/office/drawing/2014/main" id="{633AD992-6099-44A6-A776-2FDD627587DF}"/>
              </a:ext>
            </a:extLst>
          </p:cNvPr>
          <p:cNvSpPr>
            <a:spLocks noGrp="1"/>
          </p:cNvSpPr>
          <p:nvPr>
            <p:ph idx="1"/>
          </p:nvPr>
        </p:nvSpPr>
        <p:spPr/>
        <p:txBody>
          <a:bodyPr/>
          <a:lstStyle/>
          <a:p>
            <a:r>
              <a:rPr lang="en-US" dirty="0"/>
              <a:t>Nichols' body was discovered at about 3:40 a.m. on Friday 31 August 1888 in Buck's Row (now </a:t>
            </a:r>
            <a:r>
              <a:rPr lang="en-US" dirty="0" err="1"/>
              <a:t>Durward</a:t>
            </a:r>
            <a:r>
              <a:rPr lang="en-US" dirty="0"/>
              <a:t> Street), Whitechapel.</a:t>
            </a:r>
            <a:endParaRPr lang="sk-SK" dirty="0"/>
          </a:p>
        </p:txBody>
      </p:sp>
      <p:pic>
        <p:nvPicPr>
          <p:cNvPr id="5" name="Obrázok 4">
            <a:extLst>
              <a:ext uri="{FF2B5EF4-FFF2-40B4-BE49-F238E27FC236}">
                <a16:creationId xmlns:a16="http://schemas.microsoft.com/office/drawing/2014/main" id="{2FB30993-BE50-4DDF-98D2-49322353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293" y="2939928"/>
            <a:ext cx="2545412" cy="3563577"/>
          </a:xfrm>
          <a:prstGeom prst="rect">
            <a:avLst/>
          </a:prstGeom>
        </p:spPr>
      </p:pic>
      <p:pic>
        <p:nvPicPr>
          <p:cNvPr id="7" name="Obrázok 6">
            <a:extLst>
              <a:ext uri="{FF2B5EF4-FFF2-40B4-BE49-F238E27FC236}">
                <a16:creationId xmlns:a16="http://schemas.microsoft.com/office/drawing/2014/main" id="{7C3A867B-FF0E-4EEC-B923-4AF0683E3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231" y="3116249"/>
            <a:ext cx="2412448" cy="3210934"/>
          </a:xfrm>
          <a:prstGeom prst="rect">
            <a:avLst/>
          </a:prstGeom>
        </p:spPr>
      </p:pic>
      <p:pic>
        <p:nvPicPr>
          <p:cNvPr id="9" name="Obrázok 8">
            <a:extLst>
              <a:ext uri="{FF2B5EF4-FFF2-40B4-BE49-F238E27FC236}">
                <a16:creationId xmlns:a16="http://schemas.microsoft.com/office/drawing/2014/main" id="{0F61CE3A-2362-422F-87BA-1330A1B9C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703" y="3116249"/>
            <a:ext cx="3047072" cy="2794652"/>
          </a:xfrm>
          <a:prstGeom prst="rect">
            <a:avLst/>
          </a:prstGeom>
        </p:spPr>
      </p:pic>
    </p:spTree>
    <p:extLst>
      <p:ext uri="{BB962C8B-B14F-4D97-AF65-F5344CB8AC3E}">
        <p14:creationId xmlns:p14="http://schemas.microsoft.com/office/powerpoint/2010/main" val="363333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B159E4-0673-4D9A-B431-96A0A678ED9F}"/>
              </a:ext>
            </a:extLst>
          </p:cNvPr>
          <p:cNvSpPr>
            <a:spLocks noGrp="1"/>
          </p:cNvSpPr>
          <p:nvPr>
            <p:ph type="title"/>
          </p:nvPr>
        </p:nvSpPr>
        <p:spPr>
          <a:xfrm>
            <a:off x="838200" y="365125"/>
            <a:ext cx="10515600" cy="270979"/>
          </a:xfrm>
        </p:spPr>
        <p:txBody>
          <a:bodyPr>
            <a:normAutofit fontScale="90000"/>
          </a:bodyPr>
          <a:lstStyle/>
          <a:p>
            <a:endParaRPr lang="sk-SK" dirty="0"/>
          </a:p>
        </p:txBody>
      </p:sp>
      <p:sp>
        <p:nvSpPr>
          <p:cNvPr id="7" name="Zástupný objekt pre obsah 6">
            <a:extLst>
              <a:ext uri="{FF2B5EF4-FFF2-40B4-BE49-F238E27FC236}">
                <a16:creationId xmlns:a16="http://schemas.microsoft.com/office/drawing/2014/main" id="{8269B6BE-1891-4D37-97C0-9079273B5A6E}"/>
              </a:ext>
            </a:extLst>
          </p:cNvPr>
          <p:cNvSpPr>
            <a:spLocks noGrp="1"/>
          </p:cNvSpPr>
          <p:nvPr>
            <p:ph idx="1"/>
          </p:nvPr>
        </p:nvSpPr>
        <p:spPr>
          <a:xfrm>
            <a:off x="718931" y="848140"/>
            <a:ext cx="10515600" cy="5527606"/>
          </a:xfrm>
        </p:spPr>
        <p:txBody>
          <a:bodyPr>
            <a:normAutofit fontScale="85000" lnSpcReduction="20000"/>
          </a:bodyPr>
          <a:lstStyle/>
          <a:p>
            <a:pPr algn="just"/>
            <a:r>
              <a:rPr lang="en-US" dirty="0"/>
              <a:t>Five teeth were missing, and there was a slight </a:t>
            </a:r>
            <a:r>
              <a:rPr lang="en-US" dirty="0">
                <a:solidFill>
                  <a:srgbClr val="FF0000"/>
                </a:solidFill>
              </a:rPr>
              <a:t>laceration of the tongue</a:t>
            </a:r>
            <a:r>
              <a:rPr lang="en-US" dirty="0"/>
              <a:t>. There was </a:t>
            </a:r>
            <a:r>
              <a:rPr lang="en-US" dirty="0">
                <a:solidFill>
                  <a:srgbClr val="FF0000"/>
                </a:solidFill>
              </a:rPr>
              <a:t>a bruise running along the lower part of the jaw on the right side of the face</a:t>
            </a:r>
            <a:r>
              <a:rPr lang="en-US" dirty="0"/>
              <a:t>. That might have been caused by a blow from a fist or pressure from a thumb. There was a </a:t>
            </a:r>
            <a:r>
              <a:rPr lang="en-US" dirty="0">
                <a:solidFill>
                  <a:srgbClr val="FF0000"/>
                </a:solidFill>
              </a:rPr>
              <a:t>circular bruise on the left side of the face </a:t>
            </a:r>
            <a:r>
              <a:rPr lang="en-US" dirty="0"/>
              <a:t>which also might have been inflicted by the pressure of the fingers. On the </a:t>
            </a:r>
            <a:r>
              <a:rPr lang="en-US" dirty="0">
                <a:solidFill>
                  <a:srgbClr val="FF0000"/>
                </a:solidFill>
              </a:rPr>
              <a:t>left side of the neck</a:t>
            </a:r>
            <a:r>
              <a:rPr lang="en-US" dirty="0"/>
              <a:t>, </a:t>
            </a:r>
            <a:r>
              <a:rPr lang="en-US" dirty="0">
                <a:solidFill>
                  <a:srgbClr val="FF0000"/>
                </a:solidFill>
              </a:rPr>
              <a:t>below the jaw</a:t>
            </a:r>
            <a:r>
              <a:rPr lang="en-US" dirty="0"/>
              <a:t>, there was an incision</a:t>
            </a:r>
            <a:r>
              <a:rPr lang="sk-SK" dirty="0"/>
              <a:t> </a:t>
            </a:r>
            <a:r>
              <a:rPr lang="en-US" dirty="0"/>
              <a:t>and </a:t>
            </a:r>
            <a:r>
              <a:rPr lang="sk-SK" dirty="0" err="1"/>
              <a:t>it</a:t>
            </a:r>
            <a:r>
              <a:rPr lang="sk-SK" dirty="0"/>
              <a:t> </a:t>
            </a:r>
            <a:r>
              <a:rPr lang="en-US" dirty="0"/>
              <a:t>ran from a point immediately </a:t>
            </a:r>
            <a:r>
              <a:rPr lang="en-US" dirty="0">
                <a:solidFill>
                  <a:srgbClr val="FF0000"/>
                </a:solidFill>
              </a:rPr>
              <a:t>below the ear</a:t>
            </a:r>
            <a:r>
              <a:rPr lang="en-US" dirty="0"/>
              <a:t>. On the same side, but an inch below</a:t>
            </a:r>
            <a:r>
              <a:rPr lang="sk-SK" dirty="0"/>
              <a:t> </a:t>
            </a:r>
            <a:r>
              <a:rPr lang="en-US" dirty="0"/>
              <a:t>was a circular incision</a:t>
            </a:r>
            <a:r>
              <a:rPr lang="sk-SK" dirty="0"/>
              <a:t>. </a:t>
            </a:r>
            <a:r>
              <a:rPr lang="en-US" dirty="0"/>
              <a:t>That incision completely severed all the tissues down to the vertebrae. </a:t>
            </a:r>
            <a:r>
              <a:rPr lang="en-US" dirty="0">
                <a:solidFill>
                  <a:srgbClr val="FF0000"/>
                </a:solidFill>
              </a:rPr>
              <a:t>The large vessels of the neck on both sides</a:t>
            </a:r>
            <a:r>
              <a:rPr lang="en-US" dirty="0"/>
              <a:t> were severed. The cuts must have been caused by a long-bladed knife, moderately sharp, and used with great violence. No blood was found on the breast, either of the body or the clothes. There were no injuries about the body until just about </a:t>
            </a:r>
            <a:r>
              <a:rPr lang="en-US" dirty="0">
                <a:solidFill>
                  <a:srgbClr val="FF0000"/>
                </a:solidFill>
              </a:rPr>
              <a:t>the lower part of the abdomen</a:t>
            </a:r>
            <a:r>
              <a:rPr lang="en-US" dirty="0"/>
              <a:t>. Two or three inches from the left side was a wound running in a jagged manner. The wound was a very deep one, and the tissues were cut through. There were several incisions running across the abdomen. There were three or four similar cuts running downwards, on the right side, all of which had been caused by a knife which had been used violently and downwards, the injuries were form left to right and might have been done by a left handed person. All the injuries had been caused by the same instrument.</a:t>
            </a:r>
            <a:endParaRPr lang="sk-SK" dirty="0"/>
          </a:p>
        </p:txBody>
      </p:sp>
    </p:spTree>
    <p:extLst>
      <p:ext uri="{BB962C8B-B14F-4D97-AF65-F5344CB8AC3E}">
        <p14:creationId xmlns:p14="http://schemas.microsoft.com/office/powerpoint/2010/main" val="2263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AD717C-039D-4A24-858C-5114CCD93626}"/>
              </a:ext>
            </a:extLst>
          </p:cNvPr>
          <p:cNvSpPr>
            <a:spLocks noGrp="1"/>
          </p:cNvSpPr>
          <p:nvPr>
            <p:ph type="title"/>
          </p:nvPr>
        </p:nvSpPr>
        <p:spPr/>
        <p:txBody>
          <a:bodyPr/>
          <a:lstStyle/>
          <a:p>
            <a:r>
              <a:rPr lang="sk-SK" dirty="0"/>
              <a:t>2. </a:t>
            </a:r>
            <a:r>
              <a:rPr lang="sk-SK" dirty="0" err="1"/>
              <a:t>Victim</a:t>
            </a:r>
            <a:r>
              <a:rPr lang="sk-SK" dirty="0"/>
              <a:t> – </a:t>
            </a:r>
            <a:r>
              <a:rPr lang="sk-SK" dirty="0" err="1"/>
              <a:t>Annie</a:t>
            </a:r>
            <a:r>
              <a:rPr lang="sk-SK" dirty="0"/>
              <a:t> </a:t>
            </a:r>
            <a:r>
              <a:rPr lang="sk-SK" dirty="0" err="1"/>
              <a:t>Chapman</a:t>
            </a:r>
            <a:endParaRPr lang="sk-SK" dirty="0"/>
          </a:p>
        </p:txBody>
      </p:sp>
      <p:sp>
        <p:nvSpPr>
          <p:cNvPr id="3" name="Zástupný objekt pre obsah 2">
            <a:extLst>
              <a:ext uri="{FF2B5EF4-FFF2-40B4-BE49-F238E27FC236}">
                <a16:creationId xmlns:a16="http://schemas.microsoft.com/office/drawing/2014/main" id="{D1647A02-7C98-478F-96ED-F42BFE4407DE}"/>
              </a:ext>
            </a:extLst>
          </p:cNvPr>
          <p:cNvSpPr>
            <a:spLocks noGrp="1"/>
          </p:cNvSpPr>
          <p:nvPr>
            <p:ph idx="1"/>
          </p:nvPr>
        </p:nvSpPr>
        <p:spPr/>
        <p:txBody>
          <a:bodyPr/>
          <a:lstStyle/>
          <a:p>
            <a:pPr algn="just"/>
            <a:r>
              <a:rPr lang="en-US" dirty="0"/>
              <a:t>Chapman's body was discovered at about 6 a.m. on Saturday 8 September 1888 near a doorway in the back yard of 29 Hanbury Street, Spitalfields. As in the case of Mary Ann Nichols, the throat was severed by two cuts. The abdomen was slashed entirely open, and it was later discovered that the uterus had been removed.</a:t>
            </a:r>
            <a:r>
              <a:rPr lang="sk-SK" dirty="0"/>
              <a:t> </a:t>
            </a:r>
            <a:r>
              <a:rPr lang="en-US" dirty="0"/>
              <a:t>At the inquest, one witness described seeing Chapman at about 5:30 a.m. with a dark-haired man of "shabby-genteel" appearance.</a:t>
            </a:r>
            <a:endParaRPr lang="sk-SK" dirty="0"/>
          </a:p>
        </p:txBody>
      </p:sp>
      <p:pic>
        <p:nvPicPr>
          <p:cNvPr id="5" name="Obrázok 4">
            <a:extLst>
              <a:ext uri="{FF2B5EF4-FFF2-40B4-BE49-F238E27FC236}">
                <a16:creationId xmlns:a16="http://schemas.microsoft.com/office/drawing/2014/main" id="{5F287983-FB76-4EA1-9CF4-9CCEC57DC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221" y="4545496"/>
            <a:ext cx="1827558" cy="2208847"/>
          </a:xfrm>
          <a:prstGeom prst="rect">
            <a:avLst/>
          </a:prstGeom>
        </p:spPr>
      </p:pic>
    </p:spTree>
    <p:extLst>
      <p:ext uri="{BB962C8B-B14F-4D97-AF65-F5344CB8AC3E}">
        <p14:creationId xmlns:p14="http://schemas.microsoft.com/office/powerpoint/2010/main" val="64724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5A0E05-6B9D-4CDD-A59D-030646500E38}"/>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61814FFE-71BB-4FB4-B5F7-D2F36281CF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760" y="1853662"/>
            <a:ext cx="3174691" cy="4108424"/>
          </a:xfrm>
        </p:spPr>
      </p:pic>
      <p:pic>
        <p:nvPicPr>
          <p:cNvPr id="7" name="Obrázok 6">
            <a:extLst>
              <a:ext uri="{FF2B5EF4-FFF2-40B4-BE49-F238E27FC236}">
                <a16:creationId xmlns:a16="http://schemas.microsoft.com/office/drawing/2014/main" id="{8CF60ED4-28ED-4B0B-BB84-8B37CA2BD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782" y="3378202"/>
            <a:ext cx="5238750" cy="3248025"/>
          </a:xfrm>
          <a:prstGeom prst="rect">
            <a:avLst/>
          </a:prstGeom>
        </p:spPr>
      </p:pic>
      <p:pic>
        <p:nvPicPr>
          <p:cNvPr id="9" name="Obrázok 8">
            <a:extLst>
              <a:ext uri="{FF2B5EF4-FFF2-40B4-BE49-F238E27FC236}">
                <a16:creationId xmlns:a16="http://schemas.microsoft.com/office/drawing/2014/main" id="{4696A432-CC76-4FCF-AA88-AEC02DCFD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295" y="596350"/>
            <a:ext cx="2588836" cy="3445704"/>
          </a:xfrm>
          <a:prstGeom prst="rect">
            <a:avLst/>
          </a:prstGeom>
        </p:spPr>
      </p:pic>
    </p:spTree>
    <p:extLst>
      <p:ext uri="{BB962C8B-B14F-4D97-AF65-F5344CB8AC3E}">
        <p14:creationId xmlns:p14="http://schemas.microsoft.com/office/powerpoint/2010/main" val="292362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B81538-A41B-45BE-A848-D3B64EDC41CF}"/>
              </a:ext>
            </a:extLst>
          </p:cNvPr>
          <p:cNvSpPr>
            <a:spLocks noGrp="1"/>
          </p:cNvSpPr>
          <p:nvPr>
            <p:ph type="title"/>
          </p:nvPr>
        </p:nvSpPr>
        <p:spPr>
          <a:xfrm flipV="1">
            <a:off x="838200" y="278296"/>
            <a:ext cx="10515600" cy="86829"/>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DF7B6EF3-EEF9-4A84-B3F7-BCE77ED18F0D}"/>
              </a:ext>
            </a:extLst>
          </p:cNvPr>
          <p:cNvSpPr>
            <a:spLocks noGrp="1"/>
          </p:cNvSpPr>
          <p:nvPr>
            <p:ph idx="1"/>
          </p:nvPr>
        </p:nvSpPr>
        <p:spPr>
          <a:xfrm>
            <a:off x="838200" y="503583"/>
            <a:ext cx="10515600" cy="5673380"/>
          </a:xfrm>
        </p:spPr>
        <p:txBody>
          <a:bodyPr>
            <a:normAutofit fontScale="92500" lnSpcReduction="20000"/>
          </a:bodyPr>
          <a:lstStyle/>
          <a:p>
            <a:pPr algn="just"/>
            <a:r>
              <a:rPr lang="en-US" dirty="0">
                <a:solidFill>
                  <a:srgbClr val="FF0000"/>
                </a:solidFill>
              </a:rPr>
              <a:t>Bruise over the right temple </a:t>
            </a:r>
            <a:r>
              <a:rPr lang="en-US" dirty="0"/>
              <a:t>- old; 2 man's thumb-sized bruises on top forepart of chest - old; </a:t>
            </a:r>
            <a:r>
              <a:rPr lang="en-US" dirty="0">
                <a:solidFill>
                  <a:srgbClr val="FF0000"/>
                </a:solidFill>
              </a:rPr>
              <a:t>3 scratches below the lower left jaw</a:t>
            </a:r>
            <a:r>
              <a:rPr lang="en-US" dirty="0"/>
              <a:t>, 1 1/2"-2" below left ear lobe, going in opposite direction of throat wounds - recent; </a:t>
            </a:r>
            <a:r>
              <a:rPr lang="en-US" dirty="0">
                <a:solidFill>
                  <a:srgbClr val="FF0000"/>
                </a:solidFill>
              </a:rPr>
              <a:t>Bruise on right cheek </a:t>
            </a:r>
            <a:r>
              <a:rPr lang="en-US" dirty="0"/>
              <a:t>- recent; Bruise corresponding with the scratches - recent; </a:t>
            </a:r>
            <a:r>
              <a:rPr lang="en-US" dirty="0">
                <a:solidFill>
                  <a:srgbClr val="FF0000"/>
                </a:solidFill>
              </a:rPr>
              <a:t>Abrasion on head of proximal phalanx of ring finger</a:t>
            </a:r>
            <a:r>
              <a:rPr lang="en-US" dirty="0"/>
              <a:t>; Marks of rings on same finger; Upper eyelid bruised; Limbs very stiff, but left side more stiff than right side; </a:t>
            </a:r>
            <a:r>
              <a:rPr lang="en-US" dirty="0">
                <a:solidFill>
                  <a:srgbClr val="FF0000"/>
                </a:solidFill>
              </a:rPr>
              <a:t>Bruise on middle part of bone of right hand</a:t>
            </a:r>
            <a:r>
              <a:rPr lang="en-US" dirty="0"/>
              <a:t>; Scar on left of frontal bone - old; Fingers of left hand partly closed; Little food in stomach; No sign of fluid; No sign of alcohol consumption; Lungs diseased; Brain membranes diseased; Signs of deprivation; Front teeth perfect on top and bottom as far as the first molar; The shortest throat incision ran from the front of the throat and terminated on the right side between the lower jaw and the breast bone; The longest throat incision completely encircled the throat, running along the line of the jaw; The incisions ran from victim's left to right; 2 clean and distinct cuts on the left side of the spine which were parallel to each other and were 1/2" apart; Missing were the </a:t>
            </a:r>
            <a:r>
              <a:rPr lang="en-US" dirty="0">
                <a:solidFill>
                  <a:srgbClr val="FF0000"/>
                </a:solidFill>
              </a:rPr>
              <a:t>womb, upper part of vagina, greater part of bladder, and part of the belly wall</a:t>
            </a:r>
            <a:r>
              <a:rPr lang="en-US" dirty="0"/>
              <a:t> that included the navel.</a:t>
            </a:r>
            <a:endParaRPr lang="sk-SK" dirty="0"/>
          </a:p>
        </p:txBody>
      </p:sp>
    </p:spTree>
    <p:extLst>
      <p:ext uri="{BB962C8B-B14F-4D97-AF65-F5344CB8AC3E}">
        <p14:creationId xmlns:p14="http://schemas.microsoft.com/office/powerpoint/2010/main" val="220707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80C2CE-04B8-4B42-9FE1-CF24D137267D}"/>
              </a:ext>
            </a:extLst>
          </p:cNvPr>
          <p:cNvSpPr>
            <a:spLocks noGrp="1"/>
          </p:cNvSpPr>
          <p:nvPr>
            <p:ph type="title"/>
          </p:nvPr>
        </p:nvSpPr>
        <p:spPr/>
        <p:txBody>
          <a:bodyPr/>
          <a:lstStyle/>
          <a:p>
            <a:r>
              <a:rPr lang="sk-SK" dirty="0"/>
              <a:t>3. </a:t>
            </a:r>
            <a:r>
              <a:rPr lang="sk-SK" dirty="0" err="1"/>
              <a:t>Victim</a:t>
            </a:r>
            <a:r>
              <a:rPr lang="sk-SK" dirty="0"/>
              <a:t> - Elizabeth </a:t>
            </a:r>
            <a:r>
              <a:rPr lang="sk-SK" dirty="0" err="1"/>
              <a:t>Stride</a:t>
            </a:r>
            <a:endParaRPr lang="sk-SK" dirty="0"/>
          </a:p>
        </p:txBody>
      </p:sp>
      <p:sp>
        <p:nvSpPr>
          <p:cNvPr id="3" name="Zástupný objekt pre obsah 2">
            <a:extLst>
              <a:ext uri="{FF2B5EF4-FFF2-40B4-BE49-F238E27FC236}">
                <a16:creationId xmlns:a16="http://schemas.microsoft.com/office/drawing/2014/main" id="{2C8F511F-2905-4667-B632-467EEE710439}"/>
              </a:ext>
            </a:extLst>
          </p:cNvPr>
          <p:cNvSpPr>
            <a:spLocks noGrp="1"/>
          </p:cNvSpPr>
          <p:nvPr>
            <p:ph idx="1"/>
          </p:nvPr>
        </p:nvSpPr>
        <p:spPr/>
        <p:txBody>
          <a:bodyPr/>
          <a:lstStyle/>
          <a:p>
            <a:pPr algn="just"/>
            <a:r>
              <a:rPr lang="en-US" dirty="0"/>
              <a:t>Stride and Eddowes were killed in the early morning of Sunday 30 September 1888. Stride's body was discovered at about 1 a.m. in </a:t>
            </a:r>
            <a:r>
              <a:rPr lang="en-US" dirty="0" err="1"/>
              <a:t>Dutfield's</a:t>
            </a:r>
            <a:r>
              <a:rPr lang="en-US" dirty="0"/>
              <a:t> Yard, off </a:t>
            </a:r>
            <a:r>
              <a:rPr lang="en-US" dirty="0" err="1"/>
              <a:t>Berner</a:t>
            </a:r>
            <a:r>
              <a:rPr lang="en-US" dirty="0"/>
              <a:t> Street (now Henriques Street) in Whitechapel. The cause of death was one clear-cut incision which severed the </a:t>
            </a:r>
            <a:r>
              <a:rPr lang="en-US" dirty="0">
                <a:solidFill>
                  <a:srgbClr val="FF0000"/>
                </a:solidFill>
              </a:rPr>
              <a:t>main artery on the left side of the neck</a:t>
            </a:r>
            <a:r>
              <a:rPr lang="en-US" dirty="0"/>
              <a:t>. The </a:t>
            </a:r>
            <a:r>
              <a:rPr lang="en-US" dirty="0">
                <a:solidFill>
                  <a:srgbClr val="FF0000"/>
                </a:solidFill>
              </a:rPr>
              <a:t>absence of mutilations to the abdomen</a:t>
            </a:r>
            <a:r>
              <a:rPr lang="en-US" dirty="0"/>
              <a:t> has led to uncertainty about whether Stride's murder should be attributed to the Ripper or whether he was interrupted during the attack. Witnesses thought that they saw Stride with a man earlier that night but gave differing descriptions: some said that her companion was fair, others dark; some said that he was shabbily dressed, others well-dressed.</a:t>
            </a:r>
            <a:endParaRPr lang="sk-SK" dirty="0"/>
          </a:p>
        </p:txBody>
      </p:sp>
    </p:spTree>
    <p:extLst>
      <p:ext uri="{BB962C8B-B14F-4D97-AF65-F5344CB8AC3E}">
        <p14:creationId xmlns:p14="http://schemas.microsoft.com/office/powerpoint/2010/main" val="38724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982AB6-A209-44D1-9FDA-207DD92A1928}"/>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C86C4951-ED13-4DB5-93EB-847CC49658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560" y="1027906"/>
            <a:ext cx="3022048" cy="4022303"/>
          </a:xfrm>
        </p:spPr>
      </p:pic>
      <p:pic>
        <p:nvPicPr>
          <p:cNvPr id="7" name="Obrázok 6">
            <a:extLst>
              <a:ext uri="{FF2B5EF4-FFF2-40B4-BE49-F238E27FC236}">
                <a16:creationId xmlns:a16="http://schemas.microsoft.com/office/drawing/2014/main" id="{028F708C-AB58-4976-9690-75EB052F0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670" y="166342"/>
            <a:ext cx="5562600" cy="3476625"/>
          </a:xfrm>
          <a:prstGeom prst="rect">
            <a:avLst/>
          </a:prstGeom>
        </p:spPr>
      </p:pic>
      <p:pic>
        <p:nvPicPr>
          <p:cNvPr id="9" name="Obrázok 8">
            <a:extLst>
              <a:ext uri="{FF2B5EF4-FFF2-40B4-BE49-F238E27FC236}">
                <a16:creationId xmlns:a16="http://schemas.microsoft.com/office/drawing/2014/main" id="{75EC91D0-67CF-44CE-A814-13D8B9BA0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3642967"/>
            <a:ext cx="4267200" cy="3086100"/>
          </a:xfrm>
          <a:prstGeom prst="rect">
            <a:avLst/>
          </a:prstGeom>
        </p:spPr>
      </p:pic>
    </p:spTree>
    <p:extLst>
      <p:ext uri="{BB962C8B-B14F-4D97-AF65-F5344CB8AC3E}">
        <p14:creationId xmlns:p14="http://schemas.microsoft.com/office/powerpoint/2010/main" val="30087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43297-32BE-4723-976B-4A6ADE52E7B2}"/>
              </a:ext>
            </a:extLst>
          </p:cNvPr>
          <p:cNvSpPr>
            <a:spLocks noGrp="1"/>
          </p:cNvSpPr>
          <p:nvPr>
            <p:ph type="title"/>
          </p:nvPr>
        </p:nvSpPr>
        <p:spPr>
          <a:xfrm>
            <a:off x="838200" y="365125"/>
            <a:ext cx="10515600" cy="125205"/>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9567D497-FC85-4457-B862-C1A0D969606D}"/>
              </a:ext>
            </a:extLst>
          </p:cNvPr>
          <p:cNvSpPr>
            <a:spLocks noGrp="1"/>
          </p:cNvSpPr>
          <p:nvPr>
            <p:ph idx="1"/>
          </p:nvPr>
        </p:nvSpPr>
        <p:spPr>
          <a:xfrm>
            <a:off x="838200" y="808383"/>
            <a:ext cx="10515600" cy="5368580"/>
          </a:xfrm>
        </p:spPr>
        <p:txBody>
          <a:bodyPr/>
          <a:lstStyle/>
          <a:p>
            <a:endParaRPr lang="en-US" dirty="0"/>
          </a:p>
          <a:p>
            <a:pPr algn="just"/>
            <a:r>
              <a:rPr lang="en-US" dirty="0">
                <a:solidFill>
                  <a:srgbClr val="FF0000"/>
                </a:solidFill>
              </a:rPr>
              <a:t>An abrasion of the skin </a:t>
            </a:r>
            <a:r>
              <a:rPr lang="en-US" dirty="0"/>
              <a:t>about an inch and a quarter diameter, apparently slightly stained with blood, was </a:t>
            </a:r>
            <a:r>
              <a:rPr lang="en-US" dirty="0">
                <a:solidFill>
                  <a:srgbClr val="FF0000"/>
                </a:solidFill>
              </a:rPr>
              <a:t>under the right clavicle</a:t>
            </a:r>
            <a:r>
              <a:rPr lang="en-US" dirty="0"/>
              <a:t>. The throat was deeply gashed: </a:t>
            </a:r>
            <a:r>
              <a:rPr lang="en-US" dirty="0">
                <a:solidFill>
                  <a:srgbClr val="FF0000"/>
                </a:solidFill>
              </a:rPr>
              <a:t>in the neck was a long incision </a:t>
            </a:r>
            <a:r>
              <a:rPr lang="en-US" dirty="0"/>
              <a:t>which exactly corresponded with the lower border of her scarf; the incision commenced on the left side, 2 1/2" </a:t>
            </a:r>
            <a:r>
              <a:rPr lang="en-US" dirty="0">
                <a:solidFill>
                  <a:srgbClr val="FF0000"/>
                </a:solidFill>
              </a:rPr>
              <a:t>below the angle of the jaw</a:t>
            </a:r>
            <a:r>
              <a:rPr lang="en-US" dirty="0"/>
              <a:t>, and almost in a direct line with it, nearly severing the vessels on that side, cutting the windpipe completely in two, and terminating on the opposite side 1 1/2" </a:t>
            </a:r>
            <a:r>
              <a:rPr lang="en-US" dirty="0">
                <a:solidFill>
                  <a:srgbClr val="FF0000"/>
                </a:solidFill>
              </a:rPr>
              <a:t>below the angle of the right jaw</a:t>
            </a:r>
            <a:r>
              <a:rPr lang="en-US" dirty="0"/>
              <a:t>, but without severing the vessels on that side.</a:t>
            </a:r>
            <a:endParaRPr lang="sk-SK" dirty="0"/>
          </a:p>
        </p:txBody>
      </p:sp>
    </p:spTree>
    <p:extLst>
      <p:ext uri="{BB962C8B-B14F-4D97-AF65-F5344CB8AC3E}">
        <p14:creationId xmlns:p14="http://schemas.microsoft.com/office/powerpoint/2010/main" val="2649912716"/>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1645</Words>
  <Application>Microsoft Office PowerPoint</Application>
  <PresentationFormat>Širokouhlá</PresentationFormat>
  <Paragraphs>18</Paragraphs>
  <Slides>17</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17</vt:i4>
      </vt:variant>
    </vt:vector>
  </HeadingPairs>
  <TitlesOfParts>
    <vt:vector size="21" baseType="lpstr">
      <vt:lpstr>Arial</vt:lpstr>
      <vt:lpstr>Calibri</vt:lpstr>
      <vt:lpstr>Calibri Light</vt:lpstr>
      <vt:lpstr>Motív balíka Office</vt:lpstr>
      <vt:lpstr>Jack the Ripper</vt:lpstr>
      <vt:lpstr>1. Victim – Mary Ann Nichols</vt:lpstr>
      <vt:lpstr>Prezentácia programu PowerPoint</vt:lpstr>
      <vt:lpstr>2. Victim – Annie Chapman</vt:lpstr>
      <vt:lpstr>Prezentácia programu PowerPoint</vt:lpstr>
      <vt:lpstr>Prezentácia programu PowerPoint</vt:lpstr>
      <vt:lpstr>3. Victim - Elizabeth Stride</vt:lpstr>
      <vt:lpstr>Prezentácia programu PowerPoint</vt:lpstr>
      <vt:lpstr>Prezentácia programu PowerPoint</vt:lpstr>
      <vt:lpstr>4. Victim - Catherine Eddowes</vt:lpstr>
      <vt:lpstr>Prezentácia programu PowerPoint</vt:lpstr>
      <vt:lpstr>Prezentácia programu PowerPoint</vt:lpstr>
      <vt:lpstr>5.Victim - Mary Kelly</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 the Ripper</dc:title>
  <dc:creator>Andrea Salayová</dc:creator>
  <cp:lastModifiedBy>Andrea Salayová</cp:lastModifiedBy>
  <cp:revision>12</cp:revision>
  <dcterms:created xsi:type="dcterms:W3CDTF">2017-10-19T15:07:14Z</dcterms:created>
  <dcterms:modified xsi:type="dcterms:W3CDTF">2017-10-19T18:15:33Z</dcterms:modified>
</cp:coreProperties>
</file>