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99" r:id="rId4"/>
    <p:sldId id="258" r:id="rId5"/>
    <p:sldId id="259" r:id="rId6"/>
    <p:sldId id="260" r:id="rId7"/>
    <p:sldId id="261" r:id="rId8"/>
    <p:sldId id="262" r:id="rId9"/>
    <p:sldId id="263" r:id="rId10"/>
    <p:sldId id="305" r:id="rId11"/>
    <p:sldId id="264" r:id="rId12"/>
    <p:sldId id="265" r:id="rId13"/>
    <p:sldId id="266" r:id="rId14"/>
    <p:sldId id="267" r:id="rId15"/>
    <p:sldId id="268" r:id="rId16"/>
    <p:sldId id="270" r:id="rId17"/>
    <p:sldId id="274" r:id="rId18"/>
    <p:sldId id="275" r:id="rId19"/>
    <p:sldId id="277" r:id="rId20"/>
    <p:sldId id="279" r:id="rId21"/>
    <p:sldId id="282" r:id="rId22"/>
    <p:sldId id="300" r:id="rId23"/>
    <p:sldId id="285" r:id="rId24"/>
    <p:sldId id="307" r:id="rId25"/>
    <p:sldId id="288" r:id="rId26"/>
    <p:sldId id="290" r:id="rId27"/>
    <p:sldId id="293" r:id="rId28"/>
    <p:sldId id="306" r:id="rId29"/>
    <p:sldId id="304"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cs-CZ" smtClean="0"/>
              <a:t>Kliknutím lze upravit styl.</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97A61CC-9B6C-440B-B9A5-10659C86E2FA}" type="slidenum">
              <a:rPr lang="cs-CZ" smtClean="0"/>
              <a:pPr/>
              <a:t>‹#›</a:t>
            </a:fld>
            <a:endParaRPr lang="cs-CZ"/>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97A61CC-9B6C-440B-B9A5-10659C86E2F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97A61CC-9B6C-440B-B9A5-10659C86E2F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97A61CC-9B6C-440B-B9A5-10659C86E2F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cs-CZ" smtClean="0"/>
              <a:t>Kliknutím lze upravit styl.</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97A61CC-9B6C-440B-B9A5-10659C86E2FA}" type="slidenum">
              <a:rPr lang="cs-CZ" smtClean="0"/>
              <a:pPr/>
              <a:t>‹#›</a:t>
            </a:fld>
            <a:endParaRPr lang="cs-CZ"/>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97A61CC-9B6C-440B-B9A5-10659C86E2F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97A61CC-9B6C-440B-B9A5-10659C86E2FA}" type="slidenum">
              <a:rPr lang="cs-CZ" smtClean="0"/>
              <a:pPr/>
              <a:t>‹#›</a:t>
            </a:fld>
            <a:endParaRPr lang="cs-CZ"/>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97A61CC-9B6C-440B-B9A5-10659C86E2F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97A61CC-9B6C-440B-B9A5-10659C86E2F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cs-CZ" smtClean="0"/>
              <a:t>Kliknutím lze upravit styl.</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97A61CC-9B6C-440B-B9A5-10659C86E2FA}" type="slidenum">
              <a:rPr lang="cs-CZ" smtClean="0"/>
              <a:pPr/>
              <a:t>‹#›</a:t>
            </a:fld>
            <a:endParaRPr lang="cs-CZ"/>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cs-CZ" smtClean="0"/>
              <a:t>Kliknutím lze upravit styl.</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F10466A-4340-4301-8F7E-2B3869438D8C}" type="datetimeFigureOut">
              <a:rPr lang="cs-CZ" smtClean="0"/>
              <a:pPr/>
              <a:t>7. 12. 2014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97A61CC-9B6C-440B-B9A5-10659C86E2F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cs-CZ" smtClean="0"/>
              <a:t>Kliknutím lze upravit styl.</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F10466A-4340-4301-8F7E-2B3869438D8C}" type="datetimeFigureOut">
              <a:rPr lang="cs-CZ" smtClean="0"/>
              <a:pPr/>
              <a:t>7. 12. 2014</a:t>
            </a:fld>
            <a:endParaRPr lang="cs-CZ"/>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cs-CZ"/>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897A61CC-9B6C-440B-B9A5-10659C86E2FA}" type="slidenum">
              <a:rPr lang="cs-CZ" smtClean="0"/>
              <a:pPr/>
              <a:t>‹#›</a:t>
            </a:fld>
            <a:endParaRPr lang="cs-CZ"/>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2000" y="3200400"/>
            <a:ext cx="7698432" cy="1164704"/>
          </a:xfrm>
        </p:spPr>
        <p:txBody>
          <a:bodyPr/>
          <a:lstStyle/>
          <a:p>
            <a:r>
              <a:rPr lang="cs-CZ" sz="6600" dirty="0" smtClean="0"/>
              <a:t>Personality </a:t>
            </a:r>
            <a:r>
              <a:rPr lang="cs-CZ" sz="6600" dirty="0" err="1" smtClean="0"/>
              <a:t>disorders</a:t>
            </a:r>
            <a:endParaRPr lang="cs-CZ" sz="6600" dirty="0"/>
          </a:p>
        </p:txBody>
      </p:sp>
      <p:sp>
        <p:nvSpPr>
          <p:cNvPr id="3" name="Podnadpis 2"/>
          <p:cNvSpPr>
            <a:spLocks noGrp="1"/>
          </p:cNvSpPr>
          <p:nvPr>
            <p:ph type="subTitle" idx="1"/>
          </p:nvPr>
        </p:nvSpPr>
        <p:spPr>
          <a:xfrm>
            <a:off x="762000" y="4724400"/>
            <a:ext cx="7338392" cy="1296888"/>
          </a:xfrm>
        </p:spPr>
        <p:txBody>
          <a:bodyPr>
            <a:normAutofit/>
          </a:bodyPr>
          <a:lstStyle/>
          <a:p>
            <a:r>
              <a:rPr lang="cs-CZ" dirty="0" smtClean="0"/>
              <a:t>Pavel </a:t>
            </a:r>
            <a:r>
              <a:rPr lang="cs-CZ" dirty="0" err="1" smtClean="0"/>
              <a:t>Theiner</a:t>
            </a:r>
            <a:r>
              <a:rPr lang="cs-CZ" dirty="0" smtClean="0"/>
              <a:t>, MD, PhD</a:t>
            </a:r>
          </a:p>
          <a:p>
            <a:r>
              <a:rPr lang="cs-CZ" dirty="0" smtClean="0"/>
              <a:t>Departement </a:t>
            </a:r>
            <a:r>
              <a:rPr lang="cs-CZ" dirty="0" err="1" smtClean="0"/>
              <a:t>of</a:t>
            </a:r>
            <a:r>
              <a:rPr lang="cs-CZ" dirty="0" smtClean="0"/>
              <a:t> Psychiatry</a:t>
            </a:r>
          </a:p>
        </p:txBody>
      </p:sp>
    </p:spTree>
    <p:extLst>
      <p:ext uri="{BB962C8B-B14F-4D97-AF65-F5344CB8AC3E}">
        <p14:creationId xmlns:p14="http://schemas.microsoft.com/office/powerpoint/2010/main" xmlns="" val="117777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941168"/>
            <a:ext cx="8424936" cy="1152128"/>
          </a:xfrm>
        </p:spPr>
        <p:txBody>
          <a:bodyPr>
            <a:normAutofit fontScale="90000"/>
          </a:bodyPr>
          <a:lstStyle/>
          <a:p>
            <a:r>
              <a:rPr lang="cs-CZ" dirty="0" smtClean="0"/>
              <a:t/>
            </a:r>
            <a:br>
              <a:rPr lang="cs-CZ" dirty="0" smtClean="0"/>
            </a:br>
            <a:r>
              <a:rPr lang="cs-CZ" sz="5300" dirty="0" err="1" smtClean="0"/>
              <a:t>Cloninger</a:t>
            </a:r>
            <a:r>
              <a:rPr lang="cs-CZ" sz="5300" dirty="0" smtClean="0"/>
              <a:t> </a:t>
            </a:r>
            <a:r>
              <a:rPr lang="en-GB" sz="5300" dirty="0" smtClean="0"/>
              <a:t>model of personality</a:t>
            </a:r>
            <a:endParaRPr lang="cs-CZ" dirty="0"/>
          </a:p>
        </p:txBody>
      </p:sp>
      <p:sp>
        <p:nvSpPr>
          <p:cNvPr id="3" name="Zástupný symbol pro obsah 2"/>
          <p:cNvSpPr>
            <a:spLocks noGrp="1"/>
          </p:cNvSpPr>
          <p:nvPr>
            <p:ph idx="1"/>
          </p:nvPr>
        </p:nvSpPr>
        <p:spPr>
          <a:xfrm>
            <a:off x="762000" y="685800"/>
            <a:ext cx="7543800" cy="4471392"/>
          </a:xfrm>
        </p:spPr>
        <p:txBody>
          <a:bodyPr>
            <a:normAutofit/>
          </a:bodyPr>
          <a:lstStyle/>
          <a:p>
            <a:r>
              <a:rPr lang="en-US" dirty="0" smtClean="0"/>
              <a:t>Temperament</a:t>
            </a:r>
          </a:p>
          <a:p>
            <a:pPr lvl="1"/>
            <a:r>
              <a:rPr lang="en-US" i="1" dirty="0" smtClean="0"/>
              <a:t>Novelty seeking</a:t>
            </a:r>
            <a:endParaRPr lang="en-US" dirty="0" smtClean="0"/>
          </a:p>
          <a:p>
            <a:pPr lvl="1"/>
            <a:r>
              <a:rPr lang="en-US" i="1" dirty="0" smtClean="0"/>
              <a:t>Harm avoidance</a:t>
            </a:r>
            <a:endParaRPr lang="en-US" dirty="0" smtClean="0"/>
          </a:p>
          <a:p>
            <a:pPr lvl="1"/>
            <a:r>
              <a:rPr lang="en-US" i="1" dirty="0" smtClean="0"/>
              <a:t>Reward dependence</a:t>
            </a:r>
            <a:endParaRPr lang="en-US" dirty="0" smtClean="0"/>
          </a:p>
          <a:p>
            <a:pPr lvl="1"/>
            <a:r>
              <a:rPr lang="en-US" i="1" dirty="0" smtClean="0"/>
              <a:t>Persistence</a:t>
            </a:r>
            <a:endParaRPr lang="en-US" dirty="0" smtClean="0"/>
          </a:p>
          <a:p>
            <a:pPr lvl="1"/>
            <a:endParaRPr lang="cs-CZ" dirty="0" smtClean="0"/>
          </a:p>
          <a:p>
            <a:r>
              <a:rPr lang="en-GB" dirty="0" smtClean="0"/>
              <a:t>Character</a:t>
            </a:r>
            <a:endParaRPr lang="cs-CZ" dirty="0" smtClean="0"/>
          </a:p>
          <a:p>
            <a:pPr lvl="1"/>
            <a:r>
              <a:rPr lang="en-US" i="1" dirty="0" smtClean="0"/>
              <a:t>Self-directedness </a:t>
            </a:r>
          </a:p>
          <a:p>
            <a:pPr lvl="1"/>
            <a:r>
              <a:rPr lang="en-US" i="1" dirty="0" smtClean="0"/>
              <a:t>Cooperativeness </a:t>
            </a:r>
          </a:p>
          <a:p>
            <a:pPr lvl="1"/>
            <a:r>
              <a:rPr lang="en-US" i="1" dirty="0" smtClean="0"/>
              <a:t>Self-transcendence</a:t>
            </a:r>
            <a:endParaRPr lang="en-US"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5229200"/>
            <a:ext cx="7626424" cy="943000"/>
          </a:xfrm>
        </p:spPr>
        <p:txBody>
          <a:bodyPr>
            <a:normAutofit fontScale="90000"/>
          </a:bodyPr>
          <a:lstStyle/>
          <a:p>
            <a:r>
              <a:rPr lang="en-GB" dirty="0" smtClean="0"/>
              <a:t>Assessment of personality</a:t>
            </a:r>
            <a:endParaRPr lang="cs-CZ" dirty="0"/>
          </a:p>
        </p:txBody>
      </p:sp>
      <p:sp>
        <p:nvSpPr>
          <p:cNvPr id="3" name="Zástupný symbol pro obsah 2"/>
          <p:cNvSpPr>
            <a:spLocks noGrp="1"/>
          </p:cNvSpPr>
          <p:nvPr>
            <p:ph idx="1"/>
          </p:nvPr>
        </p:nvSpPr>
        <p:spPr>
          <a:xfrm>
            <a:off x="762000" y="685800"/>
            <a:ext cx="7543800" cy="4543400"/>
          </a:xfrm>
        </p:spPr>
        <p:txBody>
          <a:bodyPr>
            <a:normAutofit fontScale="92500"/>
          </a:bodyPr>
          <a:lstStyle/>
          <a:p>
            <a:r>
              <a:rPr lang="en-GB" dirty="0" smtClean="0"/>
              <a:t>History</a:t>
            </a:r>
            <a:r>
              <a:rPr lang="cs-CZ" dirty="0" smtClean="0"/>
              <a:t>:</a:t>
            </a:r>
          </a:p>
          <a:p>
            <a:pPr lvl="1"/>
            <a:r>
              <a:rPr lang="en-GB" dirty="0" smtClean="0"/>
              <a:t>relationships</a:t>
            </a:r>
            <a:endParaRPr lang="cs-CZ" dirty="0" smtClean="0"/>
          </a:p>
          <a:p>
            <a:pPr lvl="1"/>
            <a:r>
              <a:rPr lang="en-GB" dirty="0" smtClean="0"/>
              <a:t>leisure time activities and hobbies</a:t>
            </a:r>
            <a:endParaRPr lang="cs-CZ" dirty="0" smtClean="0"/>
          </a:p>
          <a:p>
            <a:pPr lvl="1"/>
            <a:r>
              <a:rPr lang="en-GB" dirty="0" smtClean="0"/>
              <a:t>prevailing mood</a:t>
            </a:r>
            <a:endParaRPr lang="cs-CZ" dirty="0" smtClean="0"/>
          </a:p>
          <a:p>
            <a:pPr lvl="1"/>
            <a:r>
              <a:rPr lang="en-GB" dirty="0" smtClean="0"/>
              <a:t>character</a:t>
            </a:r>
            <a:endParaRPr lang="cs-CZ" dirty="0" smtClean="0"/>
          </a:p>
          <a:p>
            <a:pPr lvl="1"/>
            <a:r>
              <a:rPr lang="en-GB" dirty="0" smtClean="0"/>
              <a:t>attitudes and opinions </a:t>
            </a:r>
            <a:r>
              <a:rPr lang="cs-CZ" dirty="0" smtClean="0"/>
              <a:t>(mor</a:t>
            </a:r>
            <a:r>
              <a:rPr lang="en-GB" dirty="0" smtClean="0"/>
              <a:t>al</a:t>
            </a:r>
            <a:r>
              <a:rPr lang="cs-CZ" dirty="0" smtClean="0"/>
              <a:t>, </a:t>
            </a:r>
            <a:r>
              <a:rPr lang="en-GB" dirty="0" smtClean="0"/>
              <a:t>religious</a:t>
            </a:r>
            <a:r>
              <a:rPr lang="cs-CZ" dirty="0" smtClean="0"/>
              <a:t>, </a:t>
            </a:r>
            <a:r>
              <a:rPr lang="en-GB" dirty="0" smtClean="0"/>
              <a:t>towards health</a:t>
            </a:r>
            <a:r>
              <a:rPr lang="cs-CZ" dirty="0" smtClean="0"/>
              <a:t>, </a:t>
            </a:r>
            <a:r>
              <a:rPr lang="en-GB" dirty="0" smtClean="0"/>
              <a:t>towards body etc.)</a:t>
            </a:r>
          </a:p>
          <a:p>
            <a:pPr lvl="1"/>
            <a:r>
              <a:rPr lang="en-GB" dirty="0" smtClean="0"/>
              <a:t>vices and virtues</a:t>
            </a:r>
          </a:p>
          <a:p>
            <a:pPr lvl="1"/>
            <a:r>
              <a:rPr lang="en-GB" dirty="0" smtClean="0"/>
              <a:t>misuse and abuse</a:t>
            </a:r>
            <a:endParaRPr lang="cs-CZ" dirty="0"/>
          </a:p>
          <a:p>
            <a:r>
              <a:rPr lang="en-GB" dirty="0" smtClean="0"/>
              <a:t>The history taken from patients and their families  </a:t>
            </a:r>
          </a:p>
          <a:p>
            <a:r>
              <a:rPr lang="en-GB" dirty="0" smtClean="0"/>
              <a:t>Observation of hospitalized patients </a:t>
            </a:r>
            <a:endParaRPr lang="cs-CZ" dirty="0" smtClean="0"/>
          </a:p>
          <a:p>
            <a:r>
              <a:rPr lang="en-GB" dirty="0" smtClean="0"/>
              <a:t>The evaluation made by patients </a:t>
            </a:r>
            <a:r>
              <a:rPr lang="en-GB" dirty="0" err="1" smtClean="0"/>
              <a:t>theirselves</a:t>
            </a:r>
            <a:r>
              <a:rPr lang="en-GB" dirty="0" smtClean="0"/>
              <a:t> is often inaccurate</a:t>
            </a:r>
            <a:endParaRPr lang="cs-CZ" dirty="0"/>
          </a:p>
        </p:txBody>
      </p:sp>
    </p:spTree>
    <p:extLst>
      <p:ext uri="{BB962C8B-B14F-4D97-AF65-F5344CB8AC3E}">
        <p14:creationId xmlns:p14="http://schemas.microsoft.com/office/powerpoint/2010/main" xmlns="" val="624959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5229200"/>
            <a:ext cx="7626424" cy="943000"/>
          </a:xfrm>
        </p:spPr>
        <p:txBody>
          <a:bodyPr>
            <a:normAutofit fontScale="90000"/>
          </a:bodyPr>
          <a:lstStyle/>
          <a:p>
            <a:r>
              <a:rPr lang="en-GB" dirty="0" smtClean="0"/>
              <a:t>Assessment of personality</a:t>
            </a:r>
            <a:endParaRPr lang="cs-CZ" dirty="0"/>
          </a:p>
        </p:txBody>
      </p:sp>
      <p:sp>
        <p:nvSpPr>
          <p:cNvPr id="3" name="Zástupný symbol pro obsah 2"/>
          <p:cNvSpPr>
            <a:spLocks noGrp="1"/>
          </p:cNvSpPr>
          <p:nvPr>
            <p:ph idx="1"/>
          </p:nvPr>
        </p:nvSpPr>
        <p:spPr>
          <a:xfrm>
            <a:off x="762000" y="685800"/>
            <a:ext cx="7543800" cy="4615408"/>
          </a:xfrm>
        </p:spPr>
        <p:txBody>
          <a:bodyPr>
            <a:normAutofit/>
          </a:bodyPr>
          <a:lstStyle/>
          <a:p>
            <a:r>
              <a:rPr lang="en-GB" dirty="0" smtClean="0"/>
              <a:t>In everyday life the personality of an individual is estimated according to their behaviour in specific situations. </a:t>
            </a:r>
            <a:endParaRPr lang="cs-CZ" dirty="0" smtClean="0"/>
          </a:p>
          <a:p>
            <a:r>
              <a:rPr lang="en-GB" dirty="0" smtClean="0"/>
              <a:t>In psychiatric patients is however the behaviour significantly influenced by the mental disorder and thus it’s not possible to estimate the personality and other ways are required, mainly the facts from the history of the patient. </a:t>
            </a:r>
            <a:endParaRPr lang="cs-CZ" dirty="0" smtClean="0"/>
          </a:p>
          <a:p>
            <a:r>
              <a:rPr lang="en-GB" dirty="0" smtClean="0"/>
              <a:t>There are standardized psychological tests evaluating the personality – these are however also inaccurate in the presence of acute mental disorder</a:t>
            </a:r>
            <a:endParaRPr lang="cs-CZ" dirty="0"/>
          </a:p>
        </p:txBody>
      </p:sp>
    </p:spTree>
    <p:extLst>
      <p:ext uri="{BB962C8B-B14F-4D97-AF65-F5344CB8AC3E}">
        <p14:creationId xmlns:p14="http://schemas.microsoft.com/office/powerpoint/2010/main" xmlns="" val="181298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4572000"/>
            <a:ext cx="7770440" cy="1600200"/>
          </a:xfrm>
        </p:spPr>
        <p:txBody>
          <a:bodyPr>
            <a:normAutofit fontScale="90000"/>
          </a:bodyPr>
          <a:lstStyle/>
          <a:p>
            <a:r>
              <a:rPr lang="en-GB" dirty="0" smtClean="0"/>
              <a:t>Why is worth evaluating of the patient’s personality</a:t>
            </a:r>
            <a:r>
              <a:rPr lang="cs-CZ" dirty="0" smtClean="0"/>
              <a:t>?</a:t>
            </a:r>
            <a:endParaRPr lang="cs-CZ" dirty="0"/>
          </a:p>
        </p:txBody>
      </p:sp>
      <p:sp>
        <p:nvSpPr>
          <p:cNvPr id="3" name="Zástupný symbol pro obsah 2"/>
          <p:cNvSpPr>
            <a:spLocks noGrp="1"/>
          </p:cNvSpPr>
          <p:nvPr>
            <p:ph idx="1"/>
          </p:nvPr>
        </p:nvSpPr>
        <p:spPr/>
        <p:txBody>
          <a:bodyPr/>
          <a:lstStyle/>
          <a:p>
            <a:r>
              <a:rPr lang="en-US" dirty="0" smtClean="0"/>
              <a:t>While thinking about the </a:t>
            </a:r>
            <a:r>
              <a:rPr lang="en-US" dirty="0" err="1" smtClean="0"/>
              <a:t>aetiology</a:t>
            </a:r>
            <a:r>
              <a:rPr lang="en-US" dirty="0" smtClean="0"/>
              <a:t> of the disorder in particular patient it’s important to know how he/she deals with particular stress situations.</a:t>
            </a:r>
          </a:p>
          <a:p>
            <a:r>
              <a:rPr lang="en-US" dirty="0" smtClean="0"/>
              <a:t>The personality can clarify atypical symptoms</a:t>
            </a:r>
          </a:p>
          <a:p>
            <a:r>
              <a:rPr lang="en-US" dirty="0" smtClean="0"/>
              <a:t>During treatment the knowledge helps anticipate the patient’s reactions and potential problems in treatment</a:t>
            </a:r>
            <a:endParaRPr lang="en-US" dirty="0"/>
          </a:p>
        </p:txBody>
      </p:sp>
    </p:spTree>
    <p:extLst>
      <p:ext uri="{BB962C8B-B14F-4D97-AF65-F5344CB8AC3E}">
        <p14:creationId xmlns:p14="http://schemas.microsoft.com/office/powerpoint/2010/main" xmlns="" val="2574262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5013176"/>
            <a:ext cx="7482408" cy="1159024"/>
          </a:xfrm>
        </p:spPr>
        <p:txBody>
          <a:bodyPr>
            <a:normAutofit fontScale="90000"/>
          </a:bodyPr>
          <a:lstStyle/>
          <a:p>
            <a:r>
              <a:rPr lang="en-GB" dirty="0" smtClean="0"/>
              <a:t>Personality can be also ill...</a:t>
            </a:r>
            <a:endParaRPr lang="cs-CZ" dirty="0"/>
          </a:p>
        </p:txBody>
      </p:sp>
      <p:sp>
        <p:nvSpPr>
          <p:cNvPr id="3" name="Zástupný symbol pro obsah 2"/>
          <p:cNvSpPr>
            <a:spLocks noGrp="1"/>
          </p:cNvSpPr>
          <p:nvPr>
            <p:ph idx="1"/>
          </p:nvPr>
        </p:nvSpPr>
        <p:spPr/>
        <p:txBody>
          <a:bodyPr>
            <a:normAutofit/>
          </a:bodyPr>
          <a:lstStyle/>
          <a:p>
            <a:r>
              <a:rPr lang="en-GB" dirty="0" smtClean="0"/>
              <a:t>Some personality types are abnormal insofar as they significantly impair daily life of their carriers in many aspects</a:t>
            </a:r>
            <a:endParaRPr lang="cs-CZ" dirty="0" smtClean="0"/>
          </a:p>
          <a:p>
            <a:r>
              <a:rPr lang="en-GB" dirty="0" smtClean="0"/>
              <a:t>Impossible to find a sharp border between normal and abnormal</a:t>
            </a:r>
            <a:endParaRPr lang="cs-CZ" dirty="0" smtClean="0"/>
          </a:p>
          <a:p>
            <a:r>
              <a:rPr lang="en-GB" dirty="0" smtClean="0"/>
              <a:t>Social criteria of impairment are used (stressful to the patient or other people)</a:t>
            </a:r>
            <a:endParaRPr lang="cs-CZ" dirty="0" smtClean="0"/>
          </a:p>
        </p:txBody>
      </p:sp>
    </p:spTree>
    <p:extLst>
      <p:ext uri="{BB962C8B-B14F-4D97-AF65-F5344CB8AC3E}">
        <p14:creationId xmlns:p14="http://schemas.microsoft.com/office/powerpoint/2010/main" xmlns="" val="3771982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4572000"/>
            <a:ext cx="7410400" cy="1600200"/>
          </a:xfrm>
        </p:spPr>
        <p:txBody>
          <a:bodyPr>
            <a:normAutofit fontScale="90000"/>
          </a:bodyPr>
          <a:lstStyle/>
          <a:p>
            <a:r>
              <a:rPr lang="en-GB" dirty="0" smtClean="0"/>
              <a:t>Personality can be also ill...</a:t>
            </a:r>
            <a:endParaRPr lang="cs-CZ" dirty="0"/>
          </a:p>
        </p:txBody>
      </p:sp>
      <p:sp>
        <p:nvSpPr>
          <p:cNvPr id="3" name="Zástupný symbol pro obsah 2"/>
          <p:cNvSpPr>
            <a:spLocks noGrp="1"/>
          </p:cNvSpPr>
          <p:nvPr>
            <p:ph idx="1"/>
          </p:nvPr>
        </p:nvSpPr>
        <p:spPr>
          <a:xfrm>
            <a:off x="762000" y="685800"/>
            <a:ext cx="7543800" cy="4543400"/>
          </a:xfrm>
        </p:spPr>
        <p:txBody>
          <a:bodyPr>
            <a:normAutofit fontScale="92500" lnSpcReduction="20000"/>
          </a:bodyPr>
          <a:lstStyle/>
          <a:p>
            <a:r>
              <a:rPr lang="en-US" dirty="0" smtClean="0"/>
              <a:t>Markedly disharmonious attitudes and behavior, generally involving several areas of functioning; e.g. affectivity, arousal, impulse control, ways of perceiving and thinking, and style of relating to others;</a:t>
            </a:r>
          </a:p>
          <a:p>
            <a:r>
              <a:rPr lang="en-US" dirty="0" smtClean="0"/>
              <a:t>The abnormal behavior pattern is enduring, of long standing, and not limited to episodes of mental illness;</a:t>
            </a:r>
          </a:p>
          <a:p>
            <a:r>
              <a:rPr lang="en-US" dirty="0" smtClean="0"/>
              <a:t>The abnormal behavior pattern is pervasive and clearly maladaptive to a broad range of personal and social situations;</a:t>
            </a:r>
          </a:p>
          <a:p>
            <a:r>
              <a:rPr lang="en-US" dirty="0" smtClean="0"/>
              <a:t>The above manifestations always appear during childhood or adolescence and continue into adulthood;</a:t>
            </a:r>
          </a:p>
          <a:p>
            <a:r>
              <a:rPr lang="en-US" dirty="0" smtClean="0"/>
              <a:t>The disorder leads to considerable personal distress but this may only become apparent late in its course;</a:t>
            </a:r>
          </a:p>
          <a:p>
            <a:r>
              <a:rPr lang="en-US" dirty="0" smtClean="0"/>
              <a:t>The disorder is usually, but not invariably, associated with significant problems in occupational and social performance.</a:t>
            </a:r>
            <a:endParaRPr lang="en-US" dirty="0"/>
          </a:p>
        </p:txBody>
      </p:sp>
    </p:spTree>
    <p:extLst>
      <p:ext uri="{BB962C8B-B14F-4D97-AF65-F5344CB8AC3E}">
        <p14:creationId xmlns:p14="http://schemas.microsoft.com/office/powerpoint/2010/main" xmlns="" val="658333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4572000"/>
            <a:ext cx="7770440" cy="1600200"/>
          </a:xfrm>
        </p:spPr>
        <p:txBody>
          <a:bodyPr>
            <a:normAutofit fontScale="90000"/>
          </a:bodyPr>
          <a:lstStyle/>
          <a:p>
            <a:r>
              <a:rPr lang="en-GB" dirty="0" smtClean="0"/>
              <a:t>Diagnosis of abnormal personality</a:t>
            </a:r>
            <a:endParaRPr lang="cs-CZ" dirty="0"/>
          </a:p>
        </p:txBody>
      </p:sp>
      <p:sp>
        <p:nvSpPr>
          <p:cNvPr id="3" name="Zástupný symbol pro obsah 2"/>
          <p:cNvSpPr>
            <a:spLocks noGrp="1"/>
          </p:cNvSpPr>
          <p:nvPr>
            <p:ph idx="1"/>
          </p:nvPr>
        </p:nvSpPr>
        <p:spPr/>
        <p:txBody>
          <a:bodyPr>
            <a:normAutofit/>
          </a:bodyPr>
          <a:lstStyle/>
          <a:p>
            <a:r>
              <a:rPr lang="en-GB" dirty="0" smtClean="0"/>
              <a:t>In the past the terms ‘</a:t>
            </a:r>
            <a:r>
              <a:rPr lang="en-GB" dirty="0" err="1" smtClean="0"/>
              <a:t>psychopathy</a:t>
            </a:r>
            <a:r>
              <a:rPr lang="en-GB" dirty="0" smtClean="0"/>
              <a:t>’ and ‘psychopath’ were used</a:t>
            </a:r>
          </a:p>
          <a:p>
            <a:endParaRPr lang="cs-CZ" dirty="0" smtClean="0"/>
          </a:p>
          <a:p>
            <a:r>
              <a:rPr lang="en-GB" dirty="0" smtClean="0"/>
              <a:t>These terms have become commonly used and offensive and therefore deleted from the official terminology</a:t>
            </a:r>
          </a:p>
          <a:p>
            <a:endParaRPr lang="cs-CZ" dirty="0" smtClean="0"/>
          </a:p>
          <a:p>
            <a:r>
              <a:rPr lang="en-GB" dirty="0" smtClean="0"/>
              <a:t>The current term is </a:t>
            </a:r>
            <a:r>
              <a:rPr lang="en-GB" b="1" dirty="0" smtClean="0"/>
              <a:t>PERSONALITY DISORDER </a:t>
            </a:r>
            <a:r>
              <a:rPr lang="en-GB" i="1" dirty="0" smtClean="0"/>
              <a:t>(PD)</a:t>
            </a:r>
            <a:endParaRPr lang="cs-CZ" i="1" dirty="0" smtClean="0"/>
          </a:p>
        </p:txBody>
      </p:sp>
    </p:spTree>
    <p:extLst>
      <p:ext uri="{BB962C8B-B14F-4D97-AF65-F5344CB8AC3E}">
        <p14:creationId xmlns:p14="http://schemas.microsoft.com/office/powerpoint/2010/main" xmlns="" val="2247217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5229200"/>
            <a:ext cx="7986464" cy="943000"/>
          </a:xfrm>
        </p:spPr>
        <p:txBody>
          <a:bodyPr>
            <a:noAutofit/>
          </a:bodyPr>
          <a:lstStyle/>
          <a:p>
            <a:r>
              <a:rPr lang="en-GB" sz="4400" dirty="0" smtClean="0"/>
              <a:t>Personality disorders - overview</a:t>
            </a:r>
            <a:endParaRPr lang="cs-CZ" sz="4400" dirty="0"/>
          </a:p>
        </p:txBody>
      </p:sp>
      <p:sp>
        <p:nvSpPr>
          <p:cNvPr id="3" name="Zástupný symbol pro obsah 2"/>
          <p:cNvSpPr>
            <a:spLocks noGrp="1"/>
          </p:cNvSpPr>
          <p:nvPr>
            <p:ph idx="1"/>
          </p:nvPr>
        </p:nvSpPr>
        <p:spPr>
          <a:xfrm>
            <a:off x="762000" y="685800"/>
            <a:ext cx="7543800" cy="4615408"/>
          </a:xfrm>
        </p:spPr>
        <p:txBody>
          <a:bodyPr>
            <a:normAutofit fontScale="92500" lnSpcReduction="10000"/>
          </a:bodyPr>
          <a:lstStyle/>
          <a:p>
            <a:r>
              <a:rPr lang="en-US" dirty="0" smtClean="0"/>
              <a:t>3 clusters</a:t>
            </a:r>
          </a:p>
          <a:p>
            <a:pPr lvl="1"/>
            <a:r>
              <a:rPr lang="en-US" dirty="0" smtClean="0"/>
              <a:t>Cluster A: odd, eccentric</a:t>
            </a:r>
          </a:p>
          <a:p>
            <a:pPr lvl="2"/>
            <a:r>
              <a:rPr lang="en-US" dirty="0" smtClean="0"/>
              <a:t>Paranoid PD</a:t>
            </a:r>
          </a:p>
          <a:p>
            <a:pPr lvl="2"/>
            <a:r>
              <a:rPr lang="en-US" dirty="0" smtClean="0"/>
              <a:t>Schizoid PD</a:t>
            </a:r>
          </a:p>
          <a:p>
            <a:pPr lvl="2"/>
            <a:r>
              <a:rPr lang="en-US" dirty="0" smtClean="0"/>
              <a:t>(</a:t>
            </a:r>
            <a:r>
              <a:rPr lang="en-US" dirty="0" err="1" smtClean="0"/>
              <a:t>Schizotypal</a:t>
            </a:r>
            <a:r>
              <a:rPr lang="en-US" dirty="0" smtClean="0"/>
              <a:t> PD)</a:t>
            </a:r>
          </a:p>
          <a:p>
            <a:pPr lvl="1"/>
            <a:r>
              <a:rPr lang="en-US" dirty="0" smtClean="0"/>
              <a:t>Cluster B: dramatic, emotional or erratic</a:t>
            </a:r>
          </a:p>
          <a:p>
            <a:pPr lvl="2"/>
            <a:r>
              <a:rPr lang="en-US" dirty="0" smtClean="0"/>
              <a:t>Dissocial (antisocial) PD</a:t>
            </a:r>
          </a:p>
          <a:p>
            <a:pPr lvl="2"/>
            <a:r>
              <a:rPr lang="en-US" dirty="0" smtClean="0"/>
              <a:t>Borderline PD</a:t>
            </a:r>
          </a:p>
          <a:p>
            <a:pPr lvl="2"/>
            <a:r>
              <a:rPr lang="en-US" dirty="0" smtClean="0"/>
              <a:t>Histrionic PD</a:t>
            </a:r>
          </a:p>
          <a:p>
            <a:pPr lvl="2"/>
            <a:r>
              <a:rPr lang="en-US" dirty="0" smtClean="0"/>
              <a:t>Narcissistic PD</a:t>
            </a:r>
          </a:p>
          <a:p>
            <a:pPr lvl="1"/>
            <a:r>
              <a:rPr lang="cs-CZ" dirty="0" smtClean="0"/>
              <a:t>Cluster C: </a:t>
            </a:r>
            <a:r>
              <a:rPr lang="en-GB" dirty="0" smtClean="0"/>
              <a:t>anxious and fearful</a:t>
            </a:r>
            <a:endParaRPr lang="cs-CZ" dirty="0" smtClean="0"/>
          </a:p>
          <a:p>
            <a:pPr lvl="2"/>
            <a:r>
              <a:rPr lang="en-GB" dirty="0" smtClean="0"/>
              <a:t>Avoidant PD</a:t>
            </a:r>
            <a:endParaRPr lang="cs-CZ" dirty="0"/>
          </a:p>
          <a:p>
            <a:pPr lvl="2"/>
            <a:r>
              <a:rPr lang="en-GB" dirty="0" smtClean="0"/>
              <a:t>Dependent PD</a:t>
            </a:r>
            <a:endParaRPr lang="cs-CZ" dirty="0"/>
          </a:p>
          <a:p>
            <a:pPr lvl="2"/>
            <a:r>
              <a:rPr lang="en-GB" dirty="0" smtClean="0"/>
              <a:t>Obsessive-compulsive PD</a:t>
            </a:r>
            <a:endParaRPr lang="cs-CZ" dirty="0"/>
          </a:p>
          <a:p>
            <a:pPr marL="640080" lvl="2" indent="0">
              <a:buNone/>
            </a:pPr>
            <a:endParaRPr lang="cs-CZ" dirty="0"/>
          </a:p>
        </p:txBody>
      </p:sp>
    </p:spTree>
    <p:extLst>
      <p:ext uri="{BB962C8B-B14F-4D97-AF65-F5344CB8AC3E}">
        <p14:creationId xmlns:p14="http://schemas.microsoft.com/office/powerpoint/2010/main" xmlns="" val="2819014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2" name="Rectangle 2"/>
          <p:cNvSpPr>
            <a:spLocks noGrp="1" noChangeArrowheads="1"/>
          </p:cNvSpPr>
          <p:nvPr>
            <p:ph type="title"/>
          </p:nvPr>
        </p:nvSpPr>
        <p:spPr>
          <a:xfrm>
            <a:off x="539552" y="5013176"/>
            <a:ext cx="8136903" cy="1139825"/>
          </a:xfrm>
        </p:spPr>
        <p:txBody>
          <a:bodyPr>
            <a:normAutofit fontScale="90000"/>
          </a:bodyPr>
          <a:lstStyle/>
          <a:p>
            <a:r>
              <a:rPr lang="en-GB" altLang="cs-CZ" dirty="0" smtClean="0"/>
              <a:t>Paranoid personality disorder</a:t>
            </a:r>
            <a:endParaRPr lang="cs-CZ" altLang="cs-CZ" dirty="0"/>
          </a:p>
        </p:txBody>
      </p:sp>
      <p:sp>
        <p:nvSpPr>
          <p:cNvPr id="798723" name="Rectangle 3"/>
          <p:cNvSpPr>
            <a:spLocks noGrp="1" noChangeArrowheads="1"/>
          </p:cNvSpPr>
          <p:nvPr>
            <p:ph type="body" idx="1"/>
          </p:nvPr>
        </p:nvSpPr>
        <p:spPr>
          <a:xfrm>
            <a:off x="612450" y="476672"/>
            <a:ext cx="7703966" cy="4824536"/>
          </a:xfrm>
        </p:spPr>
        <p:txBody>
          <a:bodyPr>
            <a:normAutofit fontScale="70000" lnSpcReduction="20000"/>
          </a:bodyPr>
          <a:lstStyle/>
          <a:p>
            <a:r>
              <a:rPr lang="en-GB" altLang="cs-CZ" sz="2800" dirty="0" smtClean="0"/>
              <a:t>Also </a:t>
            </a:r>
            <a:r>
              <a:rPr lang="en-GB" altLang="cs-CZ" sz="2800" dirty="0" err="1" smtClean="0"/>
              <a:t>querulant</a:t>
            </a:r>
            <a:r>
              <a:rPr lang="en-GB" altLang="cs-CZ" sz="2800" dirty="0" smtClean="0"/>
              <a:t> or fanatic</a:t>
            </a:r>
            <a:r>
              <a:rPr lang="cs-CZ" altLang="cs-CZ" sz="2800" dirty="0" smtClean="0"/>
              <a:t>:</a:t>
            </a:r>
            <a:endParaRPr lang="cs-CZ" altLang="cs-CZ" sz="2800" dirty="0"/>
          </a:p>
          <a:p>
            <a:r>
              <a:rPr lang="en-US" sz="2800" dirty="0" smtClean="0"/>
              <a:t>excessive sensitivity to setbacks and rebuffs;</a:t>
            </a:r>
          </a:p>
          <a:p>
            <a:r>
              <a:rPr lang="en-US" sz="2800" dirty="0" smtClean="0"/>
              <a:t>tendency to bear grudges persistently, i.e. refusal to forgive insults and injuries or slights;</a:t>
            </a:r>
          </a:p>
          <a:p>
            <a:r>
              <a:rPr lang="en-US" sz="2800" dirty="0" smtClean="0"/>
              <a:t>suspiciousness and a pervasive tendency to distort experience by misconstruing the neutral or friendly actions of others as hostile or contemptuous;</a:t>
            </a:r>
          </a:p>
          <a:p>
            <a:r>
              <a:rPr lang="en-US" sz="2800" dirty="0" smtClean="0"/>
              <a:t>a combative and tenacious sense of personal rights out of keeping with the actual situation;</a:t>
            </a:r>
          </a:p>
          <a:p>
            <a:r>
              <a:rPr lang="en-US" sz="2800" dirty="0" smtClean="0"/>
              <a:t>recurrent suspicions, without justification, regarding sexual fidelity of spouse or sexual partner;</a:t>
            </a:r>
          </a:p>
          <a:p>
            <a:r>
              <a:rPr lang="en-US" sz="2800" dirty="0" smtClean="0"/>
              <a:t>tendency to experience excessive self-importance, manifest in a persistent self-referential attitude;</a:t>
            </a:r>
          </a:p>
          <a:p>
            <a:r>
              <a:rPr lang="en-US" sz="2800" dirty="0" smtClean="0"/>
              <a:t>preoccupation with unsubstantiated "conspiratorial" explanations of events both immediate to the patient and in the world at large.</a:t>
            </a:r>
          </a:p>
          <a:p>
            <a:endParaRPr lang="cs-CZ" altLang="cs-CZ" sz="1800" dirty="0"/>
          </a:p>
        </p:txBody>
      </p:sp>
    </p:spTree>
    <p:extLst>
      <p:ext uri="{BB962C8B-B14F-4D97-AF65-F5344CB8AC3E}">
        <p14:creationId xmlns:p14="http://schemas.microsoft.com/office/powerpoint/2010/main" xmlns="" val="790197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770" name="Rectangle 2"/>
          <p:cNvSpPr>
            <a:spLocks noGrp="1" noChangeArrowheads="1"/>
          </p:cNvSpPr>
          <p:nvPr>
            <p:ph type="title"/>
          </p:nvPr>
        </p:nvSpPr>
        <p:spPr>
          <a:xfrm>
            <a:off x="251520" y="5085184"/>
            <a:ext cx="8785225" cy="1139825"/>
          </a:xfrm>
        </p:spPr>
        <p:txBody>
          <a:bodyPr>
            <a:normAutofit/>
          </a:bodyPr>
          <a:lstStyle/>
          <a:p>
            <a:pPr algn="ctr"/>
            <a:r>
              <a:rPr lang="cs-CZ" altLang="cs-CZ" dirty="0" err="1" smtClean="0"/>
              <a:t>Schizoid</a:t>
            </a:r>
            <a:r>
              <a:rPr lang="cs-CZ" altLang="cs-CZ" dirty="0" smtClean="0"/>
              <a:t> </a:t>
            </a:r>
            <a:r>
              <a:rPr lang="en-GB" altLang="cs-CZ" dirty="0" smtClean="0"/>
              <a:t>personality disorder</a:t>
            </a:r>
            <a:endParaRPr lang="cs-CZ" altLang="cs-CZ" dirty="0"/>
          </a:p>
        </p:txBody>
      </p:sp>
      <p:sp>
        <p:nvSpPr>
          <p:cNvPr id="800771" name="Rectangle 3"/>
          <p:cNvSpPr>
            <a:spLocks noGrp="1" noChangeArrowheads="1"/>
          </p:cNvSpPr>
          <p:nvPr>
            <p:ph type="body" idx="1"/>
          </p:nvPr>
        </p:nvSpPr>
        <p:spPr>
          <a:xfrm>
            <a:off x="755576" y="404664"/>
            <a:ext cx="7560840" cy="5040559"/>
          </a:xfrm>
        </p:spPr>
        <p:txBody>
          <a:bodyPr>
            <a:normAutofit fontScale="92500" lnSpcReduction="10000"/>
          </a:bodyPr>
          <a:lstStyle/>
          <a:p>
            <a:endParaRPr lang="cs-CZ" altLang="cs-CZ" dirty="0"/>
          </a:p>
          <a:p>
            <a:r>
              <a:rPr lang="en-US" dirty="0" smtClean="0"/>
              <a:t>Emotional coldness, detachment or reduced affect.</a:t>
            </a:r>
          </a:p>
          <a:p>
            <a:r>
              <a:rPr lang="en-US" dirty="0" smtClean="0"/>
              <a:t>Limited capacity to express either positive or negative emotions towards others.</a:t>
            </a:r>
          </a:p>
          <a:p>
            <a:r>
              <a:rPr lang="en-US" dirty="0" smtClean="0"/>
              <a:t>Consistent preference for solitary activities.</a:t>
            </a:r>
          </a:p>
          <a:p>
            <a:r>
              <a:rPr lang="en-US" dirty="0" smtClean="0"/>
              <a:t>Very few, if any, close friends or relationships, and a lack of desire for such.</a:t>
            </a:r>
          </a:p>
          <a:p>
            <a:r>
              <a:rPr lang="en-US" dirty="0" smtClean="0"/>
              <a:t>Indifference to either praise or criticism.</a:t>
            </a:r>
          </a:p>
          <a:p>
            <a:r>
              <a:rPr lang="en-US" dirty="0" smtClean="0"/>
              <a:t>Little interest in having sexual experiences with another person (taking age into account).</a:t>
            </a:r>
          </a:p>
          <a:p>
            <a:r>
              <a:rPr lang="en-US" dirty="0" smtClean="0"/>
              <a:t>Taking pleasure in few, if any, activities.</a:t>
            </a:r>
          </a:p>
          <a:p>
            <a:r>
              <a:rPr lang="en-US" dirty="0" smtClean="0"/>
              <a:t>Indifference to social norms and conventions.</a:t>
            </a:r>
          </a:p>
          <a:p>
            <a:r>
              <a:rPr lang="en-US" dirty="0" smtClean="0"/>
              <a:t>Preoccupation with fantasy and introspection.</a:t>
            </a:r>
          </a:p>
          <a:p>
            <a:endParaRPr lang="cs-CZ" altLang="cs-CZ" dirty="0"/>
          </a:p>
          <a:p>
            <a:endParaRPr lang="cs-CZ" altLang="cs-CZ" sz="1800" dirty="0"/>
          </a:p>
        </p:txBody>
      </p:sp>
    </p:spTree>
    <p:extLst>
      <p:ext uri="{BB962C8B-B14F-4D97-AF65-F5344CB8AC3E}">
        <p14:creationId xmlns:p14="http://schemas.microsoft.com/office/powerpoint/2010/main" xmlns="" val="2947041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Personality</a:t>
            </a:r>
            <a:endParaRPr lang="cs-CZ" dirty="0"/>
          </a:p>
        </p:txBody>
      </p:sp>
      <p:sp>
        <p:nvSpPr>
          <p:cNvPr id="3" name="Zástupný symbol pro obsah 2"/>
          <p:cNvSpPr>
            <a:spLocks noGrp="1"/>
          </p:cNvSpPr>
          <p:nvPr>
            <p:ph idx="1"/>
          </p:nvPr>
        </p:nvSpPr>
        <p:spPr>
          <a:xfrm>
            <a:off x="611560" y="404664"/>
            <a:ext cx="7776864" cy="4824536"/>
          </a:xfrm>
        </p:spPr>
        <p:txBody>
          <a:bodyPr>
            <a:normAutofit fontScale="92500"/>
          </a:bodyPr>
          <a:lstStyle/>
          <a:p>
            <a:r>
              <a:rPr lang="en-US" altLang="cs-CZ" b="1" dirty="0" smtClean="0">
                <a:effectLst>
                  <a:outerShdw blurRad="38100" dist="38100" dir="2700000" algn="tl">
                    <a:srgbClr val="000000">
                      <a:alpha val="43137"/>
                    </a:srgbClr>
                  </a:outerShdw>
                </a:effectLst>
              </a:rPr>
              <a:t>Personality</a:t>
            </a:r>
            <a:r>
              <a:rPr lang="en-US" altLang="cs-CZ" dirty="0" smtClean="0"/>
              <a:t>–</a:t>
            </a:r>
            <a:r>
              <a:rPr lang="en-US" dirty="0" smtClean="0"/>
              <a:t>individual differences among people in </a:t>
            </a:r>
            <a:r>
              <a:rPr lang="en-US" dirty="0" err="1" smtClean="0"/>
              <a:t>behaviour</a:t>
            </a:r>
            <a:r>
              <a:rPr lang="en-US" dirty="0" smtClean="0"/>
              <a:t> patterns, </a:t>
            </a:r>
            <a:r>
              <a:rPr lang="en-US" dirty="0" smtClean="0">
                <a:solidFill>
                  <a:schemeClr val="tx1"/>
                </a:solidFill>
              </a:rPr>
              <a:t>cognition and emotions</a:t>
            </a:r>
            <a:r>
              <a:rPr lang="en-US" dirty="0" smtClean="0"/>
              <a:t> (different personality theorists present their own definitions of the word based on their theoretical positions)</a:t>
            </a:r>
          </a:p>
          <a:p>
            <a:r>
              <a:rPr lang="en-US" dirty="0" smtClean="0"/>
              <a:t>The term </a:t>
            </a:r>
            <a:r>
              <a:rPr lang="en-US" b="1" dirty="0" smtClean="0"/>
              <a:t>"personality trait"</a:t>
            </a:r>
            <a:r>
              <a:rPr lang="en-US" dirty="0" smtClean="0"/>
              <a:t> refers to enduring personal characteristics that are revealed in a particular pattern of </a:t>
            </a:r>
            <a:r>
              <a:rPr lang="en-US" dirty="0" err="1" smtClean="0"/>
              <a:t>behaviour</a:t>
            </a:r>
            <a:r>
              <a:rPr lang="en-US" dirty="0" smtClean="0"/>
              <a:t> in a variety of situations.</a:t>
            </a:r>
          </a:p>
          <a:p>
            <a:r>
              <a:rPr lang="en-US" dirty="0" smtClean="0"/>
              <a:t>Individual differences in personality have many real life consequences.</a:t>
            </a:r>
          </a:p>
          <a:p>
            <a:pPr>
              <a:lnSpc>
                <a:spcPct val="90000"/>
              </a:lnSpc>
            </a:pPr>
            <a:r>
              <a:rPr lang="en-US" altLang="cs-CZ" dirty="0" smtClean="0"/>
              <a:t>Under normal conditions personality is an integrated complex</a:t>
            </a:r>
            <a:endParaRPr lang="en-US" altLang="cs-CZ" dirty="0"/>
          </a:p>
          <a:p>
            <a:r>
              <a:rPr lang="en-US" dirty="0" smtClean="0"/>
              <a:t>Personality is quite stable (thus differing from mental disorders)</a:t>
            </a:r>
            <a:endParaRPr lang="en-US" dirty="0"/>
          </a:p>
        </p:txBody>
      </p:sp>
    </p:spTree>
    <p:extLst>
      <p:ext uri="{BB962C8B-B14F-4D97-AF65-F5344CB8AC3E}">
        <p14:creationId xmlns:p14="http://schemas.microsoft.com/office/powerpoint/2010/main" xmlns="" val="1500672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2818" name="Rectangle 2"/>
          <p:cNvSpPr>
            <a:spLocks noGrp="1" noChangeArrowheads="1"/>
          </p:cNvSpPr>
          <p:nvPr>
            <p:ph type="title"/>
          </p:nvPr>
        </p:nvSpPr>
        <p:spPr>
          <a:xfrm>
            <a:off x="373583" y="5085184"/>
            <a:ext cx="8374882" cy="1139825"/>
          </a:xfrm>
        </p:spPr>
        <p:txBody>
          <a:bodyPr>
            <a:normAutofit/>
          </a:bodyPr>
          <a:lstStyle/>
          <a:p>
            <a:pPr algn="ctr"/>
            <a:r>
              <a:rPr lang="en-GB" altLang="cs-CZ" sz="4800" dirty="0" smtClean="0"/>
              <a:t>Antisocial personality disorder</a:t>
            </a:r>
            <a:endParaRPr lang="cs-CZ" altLang="cs-CZ" sz="4800" dirty="0"/>
          </a:p>
        </p:txBody>
      </p:sp>
      <p:sp>
        <p:nvSpPr>
          <p:cNvPr id="802819" name="Rectangle 3"/>
          <p:cNvSpPr>
            <a:spLocks noGrp="1" noChangeArrowheads="1"/>
          </p:cNvSpPr>
          <p:nvPr>
            <p:ph type="body" idx="1"/>
          </p:nvPr>
        </p:nvSpPr>
        <p:spPr>
          <a:xfrm>
            <a:off x="755576" y="260649"/>
            <a:ext cx="7560840" cy="4896544"/>
          </a:xfrm>
        </p:spPr>
        <p:txBody>
          <a:bodyPr/>
          <a:lstStyle/>
          <a:p>
            <a:r>
              <a:rPr lang="en-US" dirty="0" smtClean="0"/>
              <a:t>Callous unconcern for the feelings of others;</a:t>
            </a:r>
          </a:p>
          <a:p>
            <a:r>
              <a:rPr lang="en-US" dirty="0" smtClean="0"/>
              <a:t>Gross and persistent attitude of irresponsibility and disregard for social norms, rules, and obligations;</a:t>
            </a:r>
          </a:p>
          <a:p>
            <a:r>
              <a:rPr lang="en-US" dirty="0" smtClean="0"/>
              <a:t>Incapacity to maintain enduring relationships, though having no difficulty in establishing them;</a:t>
            </a:r>
          </a:p>
          <a:p>
            <a:r>
              <a:rPr lang="en-US" dirty="0" smtClean="0"/>
              <a:t>Very low tolerance to frustration and a low threshold for discharge of aggression, including violence;</a:t>
            </a:r>
          </a:p>
          <a:p>
            <a:r>
              <a:rPr lang="en-US" dirty="0" smtClean="0"/>
              <a:t>Incapacity to experience guilt or to profit from experience, particularly punishment;</a:t>
            </a:r>
          </a:p>
          <a:p>
            <a:r>
              <a:rPr lang="en-US" dirty="0" smtClean="0"/>
              <a:t>Marked readiness to blame others or to offer plausible rationalizations for the behavior that has brought the person into conflict with society.</a:t>
            </a:r>
            <a:endParaRPr lang="en-US" dirty="0"/>
          </a:p>
        </p:txBody>
      </p:sp>
    </p:spTree>
    <p:extLst>
      <p:ext uri="{BB962C8B-B14F-4D97-AF65-F5344CB8AC3E}">
        <p14:creationId xmlns:p14="http://schemas.microsoft.com/office/powerpoint/2010/main" xmlns="" val="2012607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ChangeArrowheads="1"/>
          </p:cNvSpPr>
          <p:nvPr>
            <p:ph type="title"/>
          </p:nvPr>
        </p:nvSpPr>
        <p:spPr>
          <a:xfrm>
            <a:off x="395536" y="5229200"/>
            <a:ext cx="8424935" cy="1008112"/>
          </a:xfrm>
        </p:spPr>
        <p:txBody>
          <a:bodyPr>
            <a:normAutofit fontScale="90000"/>
          </a:bodyPr>
          <a:lstStyle/>
          <a:p>
            <a:pPr algn="ctr"/>
            <a:r>
              <a:rPr lang="en-GB" altLang="cs-CZ" dirty="0" smtClean="0"/>
              <a:t>Borderline personality disorder</a:t>
            </a:r>
            <a:endParaRPr lang="en-US" altLang="cs-CZ" dirty="0"/>
          </a:p>
        </p:txBody>
      </p:sp>
      <p:sp>
        <p:nvSpPr>
          <p:cNvPr id="805891" name="Rectangle 3"/>
          <p:cNvSpPr>
            <a:spLocks noGrp="1" noChangeArrowheads="1"/>
          </p:cNvSpPr>
          <p:nvPr>
            <p:ph type="body" idx="1"/>
          </p:nvPr>
        </p:nvSpPr>
        <p:spPr>
          <a:xfrm>
            <a:off x="539552" y="404664"/>
            <a:ext cx="8293224" cy="4824536"/>
          </a:xfrm>
        </p:spPr>
        <p:txBody>
          <a:bodyPr>
            <a:normAutofit/>
          </a:bodyPr>
          <a:lstStyle/>
          <a:p>
            <a:pPr>
              <a:lnSpc>
                <a:spcPct val="95000"/>
              </a:lnSpc>
            </a:pPr>
            <a:r>
              <a:rPr lang="en-US" sz="2800" dirty="0" smtClean="0"/>
              <a:t>The most distinguishing symptoms of BPD are marked </a:t>
            </a:r>
            <a:r>
              <a:rPr lang="en-US" sz="2800" b="1" dirty="0" smtClean="0"/>
              <a:t>sensitivity to rejection</a:t>
            </a:r>
            <a:r>
              <a:rPr lang="en-US" sz="2800" dirty="0" smtClean="0"/>
              <a:t>, and thoughts and fears of possible abandonment. </a:t>
            </a:r>
          </a:p>
          <a:p>
            <a:pPr>
              <a:lnSpc>
                <a:spcPct val="95000"/>
              </a:lnSpc>
            </a:pPr>
            <a:r>
              <a:rPr lang="en-US" sz="2800" dirty="0" smtClean="0"/>
              <a:t>the features of BPD include:</a:t>
            </a:r>
          </a:p>
          <a:p>
            <a:pPr lvl="1">
              <a:lnSpc>
                <a:spcPct val="95000"/>
              </a:lnSpc>
            </a:pPr>
            <a:r>
              <a:rPr lang="en-US" sz="2600" dirty="0" smtClean="0"/>
              <a:t>unusually intense sensitivity in relationships with others</a:t>
            </a:r>
          </a:p>
          <a:p>
            <a:pPr lvl="1">
              <a:lnSpc>
                <a:spcPct val="95000"/>
              </a:lnSpc>
            </a:pPr>
            <a:r>
              <a:rPr lang="en-US" sz="2600" dirty="0" smtClean="0"/>
              <a:t>difficulty regulating emotions and impulsivity </a:t>
            </a:r>
          </a:p>
          <a:p>
            <a:pPr lvl="1">
              <a:lnSpc>
                <a:spcPct val="95000"/>
              </a:lnSpc>
            </a:pPr>
            <a:r>
              <a:rPr lang="en-US" sz="2600" dirty="0" smtClean="0"/>
              <a:t>feeling unsure of one's personal identity and values</a:t>
            </a:r>
          </a:p>
          <a:p>
            <a:pPr lvl="1">
              <a:lnSpc>
                <a:spcPct val="95000"/>
              </a:lnSpc>
            </a:pPr>
            <a:r>
              <a:rPr lang="en-US" sz="2600" dirty="0" smtClean="0"/>
              <a:t>strong emotions and (unsuccessful) efforts to manage them</a:t>
            </a:r>
          </a:p>
          <a:p>
            <a:pPr lvl="1">
              <a:lnSpc>
                <a:spcPct val="95000"/>
              </a:lnSpc>
            </a:pPr>
            <a:r>
              <a:rPr lang="en-US" sz="2600" dirty="0" smtClean="0"/>
              <a:t>feelings of emptiness and </a:t>
            </a:r>
            <a:r>
              <a:rPr lang="en-US" altLang="cs-CZ" sz="2600" dirty="0" smtClean="0"/>
              <a:t>repeated self-harm</a:t>
            </a:r>
            <a:endParaRPr lang="en-US" altLang="cs-CZ" sz="2600" dirty="0"/>
          </a:p>
        </p:txBody>
      </p:sp>
    </p:spTree>
    <p:extLst>
      <p:ext uri="{BB962C8B-B14F-4D97-AF65-F5344CB8AC3E}">
        <p14:creationId xmlns:p14="http://schemas.microsoft.com/office/powerpoint/2010/main" xmlns="" val="1760723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229200"/>
            <a:ext cx="8208912" cy="943000"/>
          </a:xfrm>
        </p:spPr>
        <p:txBody>
          <a:bodyPr>
            <a:normAutofit/>
          </a:bodyPr>
          <a:lstStyle/>
          <a:p>
            <a:pPr algn="ctr"/>
            <a:r>
              <a:rPr lang="en-GB" altLang="cs-CZ" sz="4800" dirty="0" smtClean="0"/>
              <a:t>Borderline personality disorder</a:t>
            </a:r>
            <a:endParaRPr lang="cs-CZ" sz="4800" dirty="0"/>
          </a:p>
        </p:txBody>
      </p:sp>
      <p:sp>
        <p:nvSpPr>
          <p:cNvPr id="3" name="Zástupný symbol pro obsah 2"/>
          <p:cNvSpPr>
            <a:spLocks noGrp="1"/>
          </p:cNvSpPr>
          <p:nvPr>
            <p:ph idx="1"/>
          </p:nvPr>
        </p:nvSpPr>
        <p:spPr>
          <a:xfrm>
            <a:off x="762000" y="620688"/>
            <a:ext cx="7543800" cy="4608512"/>
          </a:xfrm>
        </p:spPr>
        <p:txBody>
          <a:bodyPr>
            <a:normAutofit fontScale="85000" lnSpcReduction="10000"/>
          </a:bodyPr>
          <a:lstStyle/>
          <a:p>
            <a:r>
              <a:rPr lang="en-US" dirty="0" smtClean="0"/>
              <a:t>These patients are often hospitalized in psychiatric wards for different symptoms – depression, anxiety, self-harm, suicidal risk or attempt. </a:t>
            </a:r>
          </a:p>
          <a:p>
            <a:r>
              <a:rPr lang="en-US" dirty="0" smtClean="0"/>
              <a:t>The psychiatric </a:t>
            </a:r>
            <a:r>
              <a:rPr lang="en-US" dirty="0" err="1" smtClean="0"/>
              <a:t>comorbidity</a:t>
            </a:r>
            <a:r>
              <a:rPr lang="en-US" dirty="0" smtClean="0"/>
              <a:t> is high</a:t>
            </a:r>
          </a:p>
          <a:p>
            <a:endParaRPr lang="en-US" dirty="0" smtClean="0"/>
          </a:p>
          <a:p>
            <a:r>
              <a:rPr lang="en-US" dirty="0" smtClean="0"/>
              <a:t>Etiology:</a:t>
            </a:r>
          </a:p>
          <a:p>
            <a:pPr lvl="1"/>
            <a:r>
              <a:rPr lang="en-US" dirty="0" smtClean="0"/>
              <a:t>Importance of the adverse childhood experiences</a:t>
            </a:r>
          </a:p>
          <a:p>
            <a:pPr lvl="1"/>
            <a:endParaRPr lang="en-US" dirty="0" smtClean="0"/>
          </a:p>
          <a:p>
            <a:r>
              <a:rPr lang="en-US" dirty="0" smtClean="0"/>
              <a:t>The prevalence is 2-3% and this disorder is more frequent in females</a:t>
            </a:r>
          </a:p>
          <a:p>
            <a:r>
              <a:rPr lang="en-US" dirty="0" smtClean="0"/>
              <a:t>In psychiatric patients, regardless the basic diagnosis, exists in about 25% as co</a:t>
            </a:r>
            <a:r>
              <a:rPr lang="cs-CZ" dirty="0" smtClean="0"/>
              <a:t>-</a:t>
            </a:r>
            <a:r>
              <a:rPr lang="en-US" dirty="0" smtClean="0"/>
              <a:t>morbidity</a:t>
            </a:r>
          </a:p>
          <a:p>
            <a:r>
              <a:rPr lang="en-US" dirty="0" smtClean="0"/>
              <a:t>The course of the disorder is stable from adolescence till adulthood, but later (usually after 40</a:t>
            </a:r>
            <a:r>
              <a:rPr lang="en-GB" dirty="0" smtClean="0"/>
              <a:t>’</a:t>
            </a:r>
            <a:r>
              <a:rPr lang="en-US" dirty="0" smtClean="0"/>
              <a:t>s) the symptoms diminish</a:t>
            </a:r>
          </a:p>
          <a:p>
            <a:r>
              <a:rPr lang="en-US" dirty="0" smtClean="0"/>
              <a:t>The differential diagnosis is usually complex</a:t>
            </a:r>
          </a:p>
          <a:p>
            <a:endParaRPr lang="cs-CZ" dirty="0"/>
          </a:p>
        </p:txBody>
      </p:sp>
    </p:spTree>
    <p:extLst>
      <p:ext uri="{BB962C8B-B14F-4D97-AF65-F5344CB8AC3E}">
        <p14:creationId xmlns:p14="http://schemas.microsoft.com/office/powerpoint/2010/main" xmlns="" val="3674681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62" name="Rectangle 2"/>
          <p:cNvSpPr>
            <a:spLocks noGrp="1" noChangeArrowheads="1"/>
          </p:cNvSpPr>
          <p:nvPr>
            <p:ph type="title"/>
          </p:nvPr>
        </p:nvSpPr>
        <p:spPr>
          <a:xfrm>
            <a:off x="251520" y="5085184"/>
            <a:ext cx="8686800" cy="1139825"/>
          </a:xfrm>
        </p:spPr>
        <p:txBody>
          <a:bodyPr>
            <a:normAutofit fontScale="90000"/>
          </a:bodyPr>
          <a:lstStyle/>
          <a:p>
            <a:pPr algn="ctr"/>
            <a:r>
              <a:rPr lang="cs-CZ" altLang="cs-CZ" dirty="0" err="1" smtClean="0"/>
              <a:t>Histri</a:t>
            </a:r>
            <a:r>
              <a:rPr lang="en-GB" altLang="cs-CZ" dirty="0" err="1" smtClean="0"/>
              <a:t>onic</a:t>
            </a:r>
            <a:r>
              <a:rPr lang="cs-CZ" altLang="cs-CZ" dirty="0" smtClean="0"/>
              <a:t> </a:t>
            </a:r>
            <a:r>
              <a:rPr lang="en-GB" altLang="cs-CZ" dirty="0" smtClean="0"/>
              <a:t>personality disorder</a:t>
            </a:r>
            <a:endParaRPr lang="cs-CZ" altLang="cs-CZ" dirty="0"/>
          </a:p>
        </p:txBody>
      </p:sp>
      <p:sp>
        <p:nvSpPr>
          <p:cNvPr id="808963" name="Rectangle 3"/>
          <p:cNvSpPr>
            <a:spLocks noGrp="1" noChangeArrowheads="1"/>
          </p:cNvSpPr>
          <p:nvPr>
            <p:ph type="body" idx="1"/>
          </p:nvPr>
        </p:nvSpPr>
        <p:spPr>
          <a:xfrm>
            <a:off x="323529" y="404664"/>
            <a:ext cx="8640960" cy="5112568"/>
          </a:xfrm>
        </p:spPr>
        <p:txBody>
          <a:bodyPr>
            <a:normAutofit fontScale="92500" lnSpcReduction="20000"/>
          </a:bodyPr>
          <a:lstStyle/>
          <a:p>
            <a:r>
              <a:rPr lang="en-US" dirty="0" smtClean="0"/>
              <a:t>Exhibitionist</a:t>
            </a:r>
            <a:r>
              <a:rPr lang="en-US" dirty="0" smtClean="0"/>
              <a:t> behavior</a:t>
            </a:r>
          </a:p>
          <a:p>
            <a:r>
              <a:rPr lang="en-US" dirty="0" smtClean="0"/>
              <a:t>Constant seeking of reassurance or approval</a:t>
            </a:r>
          </a:p>
          <a:p>
            <a:r>
              <a:rPr lang="en-US" dirty="0" smtClean="0"/>
              <a:t>Excessive sensitivity to criticism or disapproval</a:t>
            </a:r>
          </a:p>
          <a:p>
            <a:r>
              <a:rPr lang="en-US" dirty="0" smtClean="0"/>
              <a:t>Inappropriately</a:t>
            </a:r>
            <a:r>
              <a:rPr lang="en-US" dirty="0" smtClean="0"/>
              <a:t> seductive appearance or behavior of a sexual nature</a:t>
            </a:r>
          </a:p>
          <a:p>
            <a:r>
              <a:rPr lang="en-US" dirty="0" smtClean="0"/>
              <a:t>Using somatic symptoms (of physical illness) to garner attention</a:t>
            </a:r>
          </a:p>
          <a:p>
            <a:r>
              <a:rPr lang="en-US" dirty="0" smtClean="0"/>
              <a:t>A need to be the </a:t>
            </a:r>
            <a:r>
              <a:rPr lang="en-US" b="1" dirty="0" smtClean="0"/>
              <a:t>center of attention</a:t>
            </a:r>
          </a:p>
          <a:p>
            <a:r>
              <a:rPr lang="en-US" dirty="0" smtClean="0"/>
              <a:t>Low tolerance for frustration or delayed gratification</a:t>
            </a:r>
          </a:p>
          <a:p>
            <a:r>
              <a:rPr lang="en-US" dirty="0" smtClean="0"/>
              <a:t>Rapidly shifting </a:t>
            </a:r>
            <a:r>
              <a:rPr lang="en-US" b="1" dirty="0" smtClean="0"/>
              <a:t>emotional states that may appear superficial</a:t>
            </a:r>
            <a:r>
              <a:rPr lang="en-US" dirty="0" smtClean="0"/>
              <a:t> or exaggerated to others</a:t>
            </a:r>
          </a:p>
          <a:p>
            <a:r>
              <a:rPr lang="en-US" dirty="0" smtClean="0"/>
              <a:t>Tendency to believe that relationships are more intimate than they actually are</a:t>
            </a:r>
          </a:p>
          <a:p>
            <a:r>
              <a:rPr lang="en-US" dirty="0" smtClean="0"/>
              <a:t>Blaming </a:t>
            </a:r>
            <a:r>
              <a:rPr lang="en-US" dirty="0" smtClean="0"/>
              <a:t>personal failures or disappointments on others</a:t>
            </a:r>
          </a:p>
          <a:p>
            <a:r>
              <a:rPr lang="en-US" dirty="0" smtClean="0"/>
              <a:t>Being easily influenced by others, especially those who treat them approvingly</a:t>
            </a:r>
          </a:p>
          <a:p>
            <a:r>
              <a:rPr lang="en-US" dirty="0" smtClean="0"/>
              <a:t>Being overly </a:t>
            </a:r>
            <a:r>
              <a:rPr lang="en-US" b="1" dirty="0" smtClean="0"/>
              <a:t>dramatic and </a:t>
            </a:r>
            <a:r>
              <a:rPr lang="en-US" b="1" dirty="0" smtClean="0"/>
              <a:t>emotional</a:t>
            </a:r>
            <a:endParaRPr lang="en-US" b="1" dirty="0"/>
          </a:p>
        </p:txBody>
      </p:sp>
    </p:spTree>
    <p:extLst>
      <p:ext uri="{BB962C8B-B14F-4D97-AF65-F5344CB8AC3E}">
        <p14:creationId xmlns:p14="http://schemas.microsoft.com/office/powerpoint/2010/main" xmlns="" val="19744127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26" name="Rectangle 2"/>
          <p:cNvSpPr>
            <a:spLocks noGrp="1" noChangeArrowheads="1"/>
          </p:cNvSpPr>
          <p:nvPr>
            <p:ph type="title"/>
          </p:nvPr>
        </p:nvSpPr>
        <p:spPr>
          <a:xfrm>
            <a:off x="251520" y="5301208"/>
            <a:ext cx="8712968" cy="870992"/>
          </a:xfrm>
        </p:spPr>
        <p:txBody>
          <a:bodyPr>
            <a:normAutofit fontScale="90000"/>
          </a:bodyPr>
          <a:lstStyle/>
          <a:p>
            <a:pPr algn="ctr"/>
            <a:r>
              <a:rPr lang="cs-CZ" altLang="cs-CZ" dirty="0" err="1" smtClean="0"/>
              <a:t>Narcissistic</a:t>
            </a:r>
            <a:r>
              <a:rPr lang="cs-CZ" altLang="cs-CZ" dirty="0" smtClean="0"/>
              <a:t> personality </a:t>
            </a:r>
            <a:r>
              <a:rPr lang="cs-CZ" altLang="cs-CZ" dirty="0" err="1" smtClean="0"/>
              <a:t>disorder</a:t>
            </a:r>
            <a:endParaRPr lang="en-US" altLang="cs-CZ" dirty="0"/>
          </a:p>
        </p:txBody>
      </p:sp>
      <p:sp>
        <p:nvSpPr>
          <p:cNvPr id="820227" name="Rectangle 3"/>
          <p:cNvSpPr>
            <a:spLocks noGrp="1" noChangeArrowheads="1"/>
          </p:cNvSpPr>
          <p:nvPr>
            <p:ph type="body" idx="1"/>
          </p:nvPr>
        </p:nvSpPr>
        <p:spPr>
          <a:xfrm>
            <a:off x="323528" y="548680"/>
            <a:ext cx="8712968" cy="4752527"/>
          </a:xfrm>
        </p:spPr>
        <p:txBody>
          <a:bodyPr>
            <a:normAutofit fontScale="92500" lnSpcReduction="20000"/>
          </a:bodyPr>
          <a:lstStyle/>
          <a:p>
            <a:r>
              <a:rPr lang="en-US" sz="2000" dirty="0" smtClean="0"/>
              <a:t>People who are diagnosed with a narcissistic personality disorder are characterized by exaggerated feelings of self-importance. </a:t>
            </a:r>
            <a:endParaRPr lang="cs-CZ" sz="2000" dirty="0" smtClean="0"/>
          </a:p>
          <a:p>
            <a:r>
              <a:rPr lang="en-US" sz="2000" dirty="0" smtClean="0"/>
              <a:t>They </a:t>
            </a:r>
            <a:r>
              <a:rPr lang="en-US" sz="2000" dirty="0" smtClean="0"/>
              <a:t>have a sense of entitlement and demonstrate grandiosity in their beliefs and behavior. </a:t>
            </a:r>
            <a:endParaRPr lang="cs-CZ" sz="2000" dirty="0" smtClean="0"/>
          </a:p>
          <a:p>
            <a:r>
              <a:rPr lang="en-US" sz="2000" dirty="0" smtClean="0"/>
              <a:t>They </a:t>
            </a:r>
            <a:r>
              <a:rPr lang="en-US" sz="2000" dirty="0" smtClean="0"/>
              <a:t>have a strong need for admiration, but lack feelings of </a:t>
            </a:r>
            <a:r>
              <a:rPr lang="en-US" sz="2000" dirty="0" smtClean="0"/>
              <a:t>empathy</a:t>
            </a:r>
            <a:endParaRPr lang="cs-CZ" sz="2000" dirty="0" smtClean="0"/>
          </a:p>
          <a:p>
            <a:r>
              <a:rPr lang="en-US" sz="2000" dirty="0" smtClean="0"/>
              <a:t>In addition to these symptoms, the person may display arrogance, show superiority, and seek power</a:t>
            </a:r>
            <a:r>
              <a:rPr lang="en-US" sz="2000" dirty="0" smtClean="0"/>
              <a:t>.</a:t>
            </a:r>
            <a:endParaRPr lang="cs-CZ" sz="2000" baseline="30000" dirty="0" smtClean="0"/>
          </a:p>
          <a:p>
            <a:r>
              <a:rPr lang="en-US" sz="2000" dirty="0" smtClean="0"/>
              <a:t> The </a:t>
            </a:r>
            <a:r>
              <a:rPr lang="en-US" sz="2000" dirty="0" smtClean="0"/>
              <a:t>symptoms of narcissistic personality disorder can be similar to the traits of individuals with strong self-esteem and confidence; differentiation occurs when the underlying psychological structures of these traits are considered pathological. Narcissists have such an elevated sense of self-worth that they value themselves as inherently better than others, when in reality they have a fragile self-esteem, cannot handle criticism, and often try to compensate for this inner fragility by belittling or disparaging others in an attempt to validate their own self-worth. </a:t>
            </a:r>
          </a:p>
          <a:p>
            <a:r>
              <a:rPr lang="en-US" sz="2000" dirty="0" smtClean="0"/>
              <a:t>They </a:t>
            </a:r>
            <a:r>
              <a:rPr lang="en-US" sz="2000" dirty="0" smtClean="0"/>
              <a:t>are unable to relate, understand, and rationalize the feelings of others. Instead of behaving in a way that shows how they are feeling in the moment, they behave in the way that they feel they are expected to behave or that gives them the most attention</a:t>
            </a:r>
            <a:r>
              <a:rPr lang="en-US" sz="2000" dirty="0" smtClean="0"/>
              <a:t>.</a:t>
            </a:r>
            <a:endParaRPr lang="en-US" sz="2000" dirty="0" smtClean="0"/>
          </a:p>
          <a:p>
            <a:endParaRPr lang="cs-CZ" altLang="cs-CZ" sz="2000" dirty="0"/>
          </a:p>
        </p:txBody>
      </p:sp>
    </p:spTree>
    <p:extLst>
      <p:ext uri="{BB962C8B-B14F-4D97-AF65-F5344CB8AC3E}">
        <p14:creationId xmlns:p14="http://schemas.microsoft.com/office/powerpoint/2010/main" xmlns="" val="1283648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2034" name="Rectangle 2"/>
          <p:cNvSpPr>
            <a:spLocks noGrp="1" noChangeArrowheads="1"/>
          </p:cNvSpPr>
          <p:nvPr>
            <p:ph type="title"/>
          </p:nvPr>
        </p:nvSpPr>
        <p:spPr>
          <a:xfrm>
            <a:off x="251520" y="5085184"/>
            <a:ext cx="8686800" cy="1139825"/>
          </a:xfrm>
        </p:spPr>
        <p:txBody>
          <a:bodyPr>
            <a:normAutofit/>
          </a:bodyPr>
          <a:lstStyle/>
          <a:p>
            <a:pPr algn="ctr"/>
            <a:r>
              <a:rPr lang="en-GB" altLang="cs-CZ" dirty="0" smtClean="0"/>
              <a:t>Obsessive-compulsive PD</a:t>
            </a:r>
            <a:endParaRPr lang="cs-CZ" altLang="cs-CZ" dirty="0"/>
          </a:p>
        </p:txBody>
      </p:sp>
      <p:sp>
        <p:nvSpPr>
          <p:cNvPr id="812035" name="Rectangle 3"/>
          <p:cNvSpPr>
            <a:spLocks noGrp="1" noChangeArrowheads="1"/>
          </p:cNvSpPr>
          <p:nvPr>
            <p:ph type="body" idx="1"/>
          </p:nvPr>
        </p:nvSpPr>
        <p:spPr>
          <a:xfrm>
            <a:off x="467544" y="620688"/>
            <a:ext cx="8435975" cy="4824536"/>
          </a:xfrm>
        </p:spPr>
        <p:txBody>
          <a:bodyPr>
            <a:normAutofit/>
          </a:bodyPr>
          <a:lstStyle/>
          <a:p>
            <a:pPr lvl="1"/>
            <a:r>
              <a:rPr lang="en-US" dirty="0" smtClean="0"/>
              <a:t>The main symptoms of OCPD are preoccupation with remembering and paying attention to </a:t>
            </a:r>
            <a:r>
              <a:rPr lang="en-US" b="1" dirty="0" smtClean="0"/>
              <a:t>minute details</a:t>
            </a:r>
            <a:r>
              <a:rPr lang="en-US" dirty="0" smtClean="0"/>
              <a:t> and facts, following </a:t>
            </a:r>
            <a:r>
              <a:rPr lang="en-US" b="1" dirty="0" smtClean="0"/>
              <a:t>rules and regulations</a:t>
            </a:r>
            <a:r>
              <a:rPr lang="en-US" dirty="0" smtClean="0"/>
              <a:t>, compulsion to make </a:t>
            </a:r>
            <a:r>
              <a:rPr lang="en-US" b="1" dirty="0" smtClean="0"/>
              <a:t>lists and schedules</a:t>
            </a:r>
            <a:r>
              <a:rPr lang="en-US" dirty="0" smtClean="0"/>
              <a:t>, and </a:t>
            </a:r>
            <a:r>
              <a:rPr lang="en-US" b="1" dirty="0" smtClean="0"/>
              <a:t>rigidity/inflexibility</a:t>
            </a:r>
            <a:r>
              <a:rPr lang="en-US" dirty="0" smtClean="0"/>
              <a:t> of beliefs or showing </a:t>
            </a:r>
            <a:r>
              <a:rPr lang="en-US" b="1" dirty="0" smtClean="0"/>
              <a:t>perfectionism</a:t>
            </a:r>
            <a:r>
              <a:rPr lang="en-US" dirty="0" smtClean="0"/>
              <a:t> that interferes with task completion. </a:t>
            </a:r>
            <a:endParaRPr lang="en-US" dirty="0" smtClean="0"/>
          </a:p>
          <a:p>
            <a:pPr lvl="1"/>
            <a:endParaRPr lang="en-GB" altLang="cs-CZ" dirty="0" smtClean="0"/>
          </a:p>
          <a:p>
            <a:pPr lvl="1"/>
            <a:r>
              <a:rPr lang="en-GB" altLang="cs-CZ" dirty="0" smtClean="0"/>
              <a:t>These symptoms are ego-</a:t>
            </a:r>
            <a:r>
              <a:rPr lang="en-GB" altLang="cs-CZ" dirty="0" err="1" smtClean="0"/>
              <a:t>syntonic</a:t>
            </a:r>
            <a:r>
              <a:rPr lang="en-GB" altLang="cs-CZ" dirty="0" smtClean="0"/>
              <a:t> (</a:t>
            </a:r>
            <a:r>
              <a:rPr lang="cs-CZ" altLang="cs-CZ" dirty="0" err="1" smtClean="0"/>
              <a:t>unlike</a:t>
            </a:r>
            <a:r>
              <a:rPr lang="en-GB" altLang="cs-CZ" dirty="0" smtClean="0"/>
              <a:t> OCD)</a:t>
            </a:r>
            <a:endParaRPr lang="cs-CZ" altLang="cs-CZ" dirty="0"/>
          </a:p>
          <a:p>
            <a:pPr lvl="1"/>
            <a:endParaRPr lang="cs-CZ" altLang="cs-CZ" dirty="0"/>
          </a:p>
          <a:p>
            <a:pPr lvl="1">
              <a:lnSpc>
                <a:spcPct val="80000"/>
              </a:lnSpc>
              <a:buFontTx/>
              <a:buNone/>
            </a:pPr>
            <a:endParaRPr lang="cs-CZ" altLang="cs-CZ" dirty="0"/>
          </a:p>
        </p:txBody>
      </p:sp>
    </p:spTree>
    <p:extLst>
      <p:ext uri="{BB962C8B-B14F-4D97-AF65-F5344CB8AC3E}">
        <p14:creationId xmlns:p14="http://schemas.microsoft.com/office/powerpoint/2010/main" xmlns="" val="1542438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4082" name="Rectangle 2"/>
          <p:cNvSpPr>
            <a:spLocks noGrp="1" noChangeArrowheads="1"/>
          </p:cNvSpPr>
          <p:nvPr>
            <p:ph type="title"/>
          </p:nvPr>
        </p:nvSpPr>
        <p:spPr>
          <a:xfrm>
            <a:off x="179512" y="5085184"/>
            <a:ext cx="8686800" cy="1139825"/>
          </a:xfrm>
        </p:spPr>
        <p:txBody>
          <a:bodyPr>
            <a:normAutofit/>
          </a:bodyPr>
          <a:lstStyle/>
          <a:p>
            <a:pPr algn="ctr"/>
            <a:r>
              <a:rPr lang="cs-CZ" b="1" dirty="0" err="1" smtClean="0"/>
              <a:t>Avoidant</a:t>
            </a:r>
            <a:r>
              <a:rPr lang="cs-CZ" b="1" dirty="0" smtClean="0"/>
              <a:t> personality </a:t>
            </a:r>
            <a:r>
              <a:rPr lang="cs-CZ" b="1" dirty="0" err="1" smtClean="0"/>
              <a:t>disorder</a:t>
            </a:r>
            <a:endParaRPr lang="cs-CZ" altLang="cs-CZ" dirty="0"/>
          </a:p>
        </p:txBody>
      </p:sp>
      <p:sp>
        <p:nvSpPr>
          <p:cNvPr id="814083" name="Rectangle 3"/>
          <p:cNvSpPr>
            <a:spLocks noGrp="1" noChangeArrowheads="1"/>
          </p:cNvSpPr>
          <p:nvPr>
            <p:ph type="body" idx="1"/>
          </p:nvPr>
        </p:nvSpPr>
        <p:spPr>
          <a:xfrm>
            <a:off x="323528" y="620688"/>
            <a:ext cx="8435975" cy="4176464"/>
          </a:xfrm>
        </p:spPr>
        <p:txBody>
          <a:bodyPr>
            <a:normAutofit fontScale="92500" lnSpcReduction="20000"/>
          </a:bodyPr>
          <a:lstStyle/>
          <a:p>
            <a:r>
              <a:rPr lang="en-US" dirty="0" smtClean="0"/>
              <a:t>Hypersensitivity to rejection/criticism</a:t>
            </a:r>
          </a:p>
          <a:p>
            <a:r>
              <a:rPr lang="en-US" dirty="0" smtClean="0"/>
              <a:t>Extreme</a:t>
            </a:r>
            <a:r>
              <a:rPr lang="en-US" dirty="0" smtClean="0"/>
              <a:t> </a:t>
            </a:r>
            <a:r>
              <a:rPr lang="en-US" b="1" dirty="0" smtClean="0"/>
              <a:t>shyness</a:t>
            </a:r>
            <a:r>
              <a:rPr lang="en-US" dirty="0" smtClean="0"/>
              <a:t> or </a:t>
            </a:r>
            <a:r>
              <a:rPr lang="en-US" b="1" dirty="0" smtClean="0"/>
              <a:t>anxiety</a:t>
            </a:r>
            <a:r>
              <a:rPr lang="en-US" dirty="0" smtClean="0"/>
              <a:t> in social situations, though the person feels a strong desire for close </a:t>
            </a:r>
            <a:r>
              <a:rPr lang="en-US" dirty="0" smtClean="0"/>
              <a:t>relationships</a:t>
            </a:r>
          </a:p>
          <a:p>
            <a:r>
              <a:rPr lang="en-US" dirty="0" smtClean="0"/>
              <a:t>Self-imposed</a:t>
            </a:r>
            <a:r>
              <a:rPr lang="en-US" dirty="0" smtClean="0"/>
              <a:t> social isolation</a:t>
            </a:r>
          </a:p>
          <a:p>
            <a:r>
              <a:rPr lang="en-US" dirty="0" smtClean="0"/>
              <a:t>Severe </a:t>
            </a:r>
            <a:r>
              <a:rPr lang="en-US" dirty="0" smtClean="0"/>
              <a:t>low self-esteem</a:t>
            </a:r>
          </a:p>
          <a:p>
            <a:r>
              <a:rPr lang="en-US" dirty="0" smtClean="0"/>
              <a:t>Self-loathing</a:t>
            </a:r>
          </a:p>
          <a:p>
            <a:r>
              <a:rPr lang="en-US" dirty="0" smtClean="0"/>
              <a:t>Self-critical</a:t>
            </a:r>
            <a:r>
              <a:rPr lang="en-US" dirty="0" smtClean="0"/>
              <a:t> about their problems relating to others</a:t>
            </a:r>
          </a:p>
          <a:p>
            <a:r>
              <a:rPr lang="en-US" dirty="0" smtClean="0"/>
              <a:t>Problems in occupational functioning</a:t>
            </a:r>
          </a:p>
          <a:p>
            <a:r>
              <a:rPr lang="en-US" dirty="0" smtClean="0"/>
              <a:t>Feeling</a:t>
            </a:r>
            <a:r>
              <a:rPr lang="en-US" dirty="0" smtClean="0"/>
              <a:t> inferior to </a:t>
            </a:r>
            <a:r>
              <a:rPr lang="en-US" dirty="0" smtClean="0"/>
              <a:t>others</a:t>
            </a:r>
          </a:p>
          <a:p>
            <a:endParaRPr lang="en-US" altLang="cs-CZ" sz="2400" dirty="0" smtClean="0"/>
          </a:p>
          <a:p>
            <a:r>
              <a:rPr lang="en-US" altLang="cs-CZ" dirty="0" smtClean="0"/>
              <a:t>Similar symptoms in social phobia</a:t>
            </a:r>
          </a:p>
          <a:p>
            <a:r>
              <a:rPr lang="en-US" altLang="cs-CZ" sz="2400" dirty="0" smtClean="0"/>
              <a:t>The risk of developing alcohol abuse/</a:t>
            </a:r>
            <a:r>
              <a:rPr lang="en-US" altLang="cs-CZ" sz="2400" dirty="0" err="1" smtClean="0"/>
              <a:t>deprendence</a:t>
            </a:r>
            <a:endParaRPr lang="en-US" altLang="cs-CZ" sz="2400" dirty="0" smtClean="0"/>
          </a:p>
          <a:p>
            <a:pPr lvl="1">
              <a:lnSpc>
                <a:spcPct val="80000"/>
              </a:lnSpc>
            </a:pPr>
            <a:endParaRPr lang="cs-CZ" altLang="cs-CZ" sz="2400" dirty="0"/>
          </a:p>
        </p:txBody>
      </p:sp>
    </p:spTree>
    <p:extLst>
      <p:ext uri="{BB962C8B-B14F-4D97-AF65-F5344CB8AC3E}">
        <p14:creationId xmlns:p14="http://schemas.microsoft.com/office/powerpoint/2010/main" xmlns="" val="3916105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Rectangle 2"/>
          <p:cNvSpPr>
            <a:spLocks noGrp="1" noChangeArrowheads="1"/>
          </p:cNvSpPr>
          <p:nvPr>
            <p:ph type="title"/>
          </p:nvPr>
        </p:nvSpPr>
        <p:spPr>
          <a:xfrm>
            <a:off x="251520" y="5229200"/>
            <a:ext cx="8686800" cy="923801"/>
          </a:xfrm>
        </p:spPr>
        <p:txBody>
          <a:bodyPr>
            <a:normAutofit fontScale="90000"/>
          </a:bodyPr>
          <a:lstStyle/>
          <a:p>
            <a:pPr algn="ctr"/>
            <a:r>
              <a:rPr lang="cs-CZ" altLang="cs-CZ" dirty="0" err="1" smtClean="0"/>
              <a:t>Dependent</a:t>
            </a:r>
            <a:r>
              <a:rPr lang="cs-CZ" altLang="cs-CZ" dirty="0" smtClean="0"/>
              <a:t> personality </a:t>
            </a:r>
            <a:r>
              <a:rPr lang="cs-CZ" altLang="cs-CZ" dirty="0" err="1" smtClean="0"/>
              <a:t>disorder</a:t>
            </a:r>
            <a:endParaRPr lang="cs-CZ" altLang="cs-CZ" dirty="0"/>
          </a:p>
        </p:txBody>
      </p:sp>
      <p:sp>
        <p:nvSpPr>
          <p:cNvPr id="817155" name="Rectangle 3"/>
          <p:cNvSpPr>
            <a:spLocks noGrp="1" noChangeArrowheads="1"/>
          </p:cNvSpPr>
          <p:nvPr>
            <p:ph type="body" idx="1"/>
          </p:nvPr>
        </p:nvSpPr>
        <p:spPr>
          <a:xfrm>
            <a:off x="323528" y="476673"/>
            <a:ext cx="8435975" cy="4752527"/>
          </a:xfrm>
        </p:spPr>
        <p:txBody>
          <a:bodyPr>
            <a:normAutofit fontScale="77500" lnSpcReduction="20000"/>
          </a:bodyPr>
          <a:lstStyle/>
          <a:p>
            <a:r>
              <a:rPr lang="en-US" sz="2800" dirty="0" smtClean="0"/>
              <a:t>encouraging or allowing others to make most of one's important life </a:t>
            </a:r>
            <a:r>
              <a:rPr lang="en-US" sz="2800" b="1" dirty="0" smtClean="0"/>
              <a:t>decisions</a:t>
            </a:r>
            <a:r>
              <a:rPr lang="en-US" sz="2800" dirty="0" smtClean="0"/>
              <a:t>;</a:t>
            </a:r>
          </a:p>
          <a:p>
            <a:r>
              <a:rPr lang="en-US" sz="2800" b="1" dirty="0" smtClean="0"/>
              <a:t>subordination</a:t>
            </a:r>
            <a:r>
              <a:rPr lang="en-US" sz="2800" dirty="0" smtClean="0"/>
              <a:t> of one's own needs to those of others on whom one is dependent, and undue compliance with their wishes;</a:t>
            </a:r>
          </a:p>
          <a:p>
            <a:r>
              <a:rPr lang="en-US" sz="2800" dirty="0" smtClean="0"/>
              <a:t>unwillingness to make even reasonable demands on the people one depends on;</a:t>
            </a:r>
          </a:p>
          <a:p>
            <a:r>
              <a:rPr lang="en-US" sz="2800" dirty="0" smtClean="0"/>
              <a:t>feeling uncomfortable or </a:t>
            </a:r>
            <a:r>
              <a:rPr lang="en-US" sz="2800" b="1" dirty="0" smtClean="0"/>
              <a:t>helpless when alone</a:t>
            </a:r>
            <a:r>
              <a:rPr lang="en-US" sz="2800" dirty="0" smtClean="0"/>
              <a:t>, because of exaggerated fears of inability to care for oneself;</a:t>
            </a:r>
          </a:p>
          <a:p>
            <a:r>
              <a:rPr lang="en-US" sz="2800" dirty="0" smtClean="0"/>
              <a:t>preoccupation with fears of being abandoned by a person with whom one has a close relationship, and of being left to care for oneself;</a:t>
            </a:r>
          </a:p>
          <a:p>
            <a:r>
              <a:rPr lang="en-US" sz="2800" dirty="0" smtClean="0"/>
              <a:t>limited capacity to make everyday decisions without an excessive amount of advice and reassurance from others.</a:t>
            </a:r>
          </a:p>
          <a:p>
            <a:r>
              <a:rPr lang="en-US" sz="2800" dirty="0" smtClean="0"/>
              <a:t>Associated features may include perceiving oneself as helpless, incompetent, and lacking stamina.</a:t>
            </a:r>
          </a:p>
          <a:p>
            <a:pPr lvl="1">
              <a:buFontTx/>
              <a:buNone/>
            </a:pPr>
            <a:endParaRPr lang="cs-CZ" altLang="cs-CZ" sz="2400" dirty="0"/>
          </a:p>
        </p:txBody>
      </p:sp>
    </p:spTree>
    <p:extLst>
      <p:ext uri="{BB962C8B-B14F-4D97-AF65-F5344CB8AC3E}">
        <p14:creationId xmlns:p14="http://schemas.microsoft.com/office/powerpoint/2010/main" xmlns="" val="18243702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5157192"/>
            <a:ext cx="7698432" cy="1015008"/>
          </a:xfrm>
        </p:spPr>
        <p:txBody>
          <a:bodyPr>
            <a:normAutofit fontScale="90000"/>
          </a:bodyPr>
          <a:lstStyle/>
          <a:p>
            <a:r>
              <a:rPr lang="cs-CZ" dirty="0" err="1" smtClean="0"/>
              <a:t>Other</a:t>
            </a:r>
            <a:r>
              <a:rPr lang="cs-CZ" dirty="0" smtClean="0"/>
              <a:t> personality </a:t>
            </a:r>
            <a:r>
              <a:rPr lang="cs-CZ" dirty="0" err="1" smtClean="0"/>
              <a:t>disorders</a:t>
            </a:r>
            <a:endParaRPr lang="cs-CZ" dirty="0"/>
          </a:p>
        </p:txBody>
      </p:sp>
      <p:sp>
        <p:nvSpPr>
          <p:cNvPr id="3" name="Zástupný symbol pro obsah 2"/>
          <p:cNvSpPr>
            <a:spLocks noGrp="1"/>
          </p:cNvSpPr>
          <p:nvPr>
            <p:ph idx="1"/>
          </p:nvPr>
        </p:nvSpPr>
        <p:spPr>
          <a:xfrm>
            <a:off x="611560" y="685800"/>
            <a:ext cx="7694240" cy="3886200"/>
          </a:xfrm>
        </p:spPr>
        <p:txBody>
          <a:bodyPr/>
          <a:lstStyle/>
          <a:p>
            <a:r>
              <a:rPr lang="en-US" dirty="0" smtClean="0"/>
              <a:t>Mixed personality disorders</a:t>
            </a:r>
          </a:p>
          <a:p>
            <a:r>
              <a:rPr lang="en-US" dirty="0" smtClean="0"/>
              <a:t>Enduring personality changes after catastrophic experience</a:t>
            </a:r>
          </a:p>
          <a:p>
            <a:r>
              <a:rPr lang="en-US" dirty="0" smtClean="0"/>
              <a:t>Enduring personality changes after </a:t>
            </a:r>
            <a:r>
              <a:rPr lang="en-US" dirty="0" smtClean="0"/>
              <a:t>psychiatric illness</a:t>
            </a:r>
            <a:endParaRPr lang="en-US" dirty="0" smtClean="0"/>
          </a:p>
          <a:p>
            <a:r>
              <a:rPr lang="en-US" dirty="0" smtClean="0"/>
              <a:t>Organic personality disorder</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259632" y="3284984"/>
            <a:ext cx="6912768" cy="1092607"/>
          </a:xfrm>
          <a:prstGeom prst="rect">
            <a:avLst/>
          </a:prstGeom>
          <a:noFill/>
        </p:spPr>
        <p:txBody>
          <a:bodyPr wrap="square" rtlCol="0">
            <a:spAutoFit/>
          </a:bodyPr>
          <a:lstStyle/>
          <a:p>
            <a:pPr algn="ctr"/>
            <a:r>
              <a:rPr lang="cs-CZ" sz="6500" dirty="0" smtClean="0">
                <a:latin typeface="+mj-lt"/>
              </a:rPr>
              <a:t>Děkuji za pozornost</a:t>
            </a:r>
            <a:endParaRPr lang="cs-CZ" sz="65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5013176"/>
            <a:ext cx="6781800" cy="1159024"/>
          </a:xfrm>
        </p:spPr>
        <p:txBody>
          <a:bodyPr/>
          <a:lstStyle/>
          <a:p>
            <a:r>
              <a:rPr lang="cs-CZ" dirty="0" smtClean="0"/>
              <a:t>Personality</a:t>
            </a:r>
            <a:endParaRPr lang="cs-CZ" dirty="0"/>
          </a:p>
        </p:txBody>
      </p:sp>
      <p:sp>
        <p:nvSpPr>
          <p:cNvPr id="3" name="Zástupný symbol pro obsah 2"/>
          <p:cNvSpPr>
            <a:spLocks noGrp="1"/>
          </p:cNvSpPr>
          <p:nvPr>
            <p:ph idx="1"/>
          </p:nvPr>
        </p:nvSpPr>
        <p:spPr/>
        <p:txBody>
          <a:bodyPr/>
          <a:lstStyle/>
          <a:p>
            <a:r>
              <a:rPr lang="en-US" dirty="0" smtClean="0"/>
              <a:t>The personality structure is characteristic and individual for every individual </a:t>
            </a:r>
          </a:p>
          <a:p>
            <a:endParaRPr lang="en-US" dirty="0" smtClean="0"/>
          </a:p>
          <a:p>
            <a:r>
              <a:rPr lang="en-US" dirty="0" smtClean="0"/>
              <a:t>Inborn part = </a:t>
            </a:r>
            <a:r>
              <a:rPr lang="en-US" i="1" dirty="0" smtClean="0"/>
              <a:t>temperament</a:t>
            </a:r>
            <a:r>
              <a:rPr lang="en-US" dirty="0" smtClean="0"/>
              <a:t> </a:t>
            </a:r>
          </a:p>
          <a:p>
            <a:r>
              <a:rPr lang="en-US" dirty="0" smtClean="0"/>
              <a:t>Acquired part = </a:t>
            </a:r>
            <a:r>
              <a:rPr lang="en-US" i="1" dirty="0" smtClean="0"/>
              <a:t>character</a:t>
            </a:r>
            <a:endParaRPr lang="en-US" dirty="0"/>
          </a:p>
        </p:txBody>
      </p:sp>
    </p:spTree>
    <p:extLst>
      <p:ext uri="{BB962C8B-B14F-4D97-AF65-F5344CB8AC3E}">
        <p14:creationId xmlns:p14="http://schemas.microsoft.com/office/powerpoint/2010/main" xmlns="" val="286112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4572000"/>
            <a:ext cx="7554416" cy="1600200"/>
          </a:xfrm>
        </p:spPr>
        <p:txBody>
          <a:bodyPr>
            <a:normAutofit fontScale="90000"/>
          </a:bodyPr>
          <a:lstStyle/>
          <a:p>
            <a:r>
              <a:rPr lang="cs-CZ" dirty="0" smtClean="0"/>
              <a:t>Personality </a:t>
            </a:r>
            <a:r>
              <a:rPr lang="cs-CZ" dirty="0" err="1" smtClean="0"/>
              <a:t>types</a:t>
            </a:r>
            <a:r>
              <a:rPr lang="cs-CZ" dirty="0" smtClean="0"/>
              <a:t> </a:t>
            </a:r>
            <a:r>
              <a:rPr lang="cs-CZ" dirty="0" err="1" smtClean="0"/>
              <a:t>and</a:t>
            </a:r>
            <a:r>
              <a:rPr lang="cs-CZ" dirty="0" smtClean="0"/>
              <a:t> </a:t>
            </a:r>
            <a:r>
              <a:rPr lang="cs-CZ" dirty="0" err="1" smtClean="0"/>
              <a:t>mental</a:t>
            </a:r>
            <a:r>
              <a:rPr lang="cs-CZ" dirty="0" smtClean="0"/>
              <a:t> </a:t>
            </a:r>
            <a:r>
              <a:rPr lang="cs-CZ" dirty="0" err="1" smtClean="0"/>
              <a:t>disorders</a:t>
            </a:r>
            <a:endParaRPr lang="cs-CZ" dirty="0"/>
          </a:p>
        </p:txBody>
      </p:sp>
      <p:sp>
        <p:nvSpPr>
          <p:cNvPr id="3" name="Zástupný symbol pro obsah 2"/>
          <p:cNvSpPr>
            <a:spLocks noGrp="1"/>
          </p:cNvSpPr>
          <p:nvPr>
            <p:ph idx="1"/>
          </p:nvPr>
        </p:nvSpPr>
        <p:spPr/>
        <p:txBody>
          <a:bodyPr/>
          <a:lstStyle/>
          <a:p>
            <a:r>
              <a:rPr lang="en-US" dirty="0" smtClean="0"/>
              <a:t>Different personality types </a:t>
            </a:r>
            <a:r>
              <a:rPr lang="en-US" b="1" dirty="0" smtClean="0"/>
              <a:t>predispose </a:t>
            </a:r>
            <a:r>
              <a:rPr lang="en-US" dirty="0" smtClean="0"/>
              <a:t>in a different way to psychiatric diseases – there is a link with individual’s usual reactions to stress stimuli.  </a:t>
            </a:r>
          </a:p>
          <a:p>
            <a:r>
              <a:rPr lang="en-US" dirty="0" smtClean="0"/>
              <a:t>The type of personality in the same time  </a:t>
            </a:r>
            <a:r>
              <a:rPr lang="en-US" b="1" dirty="0" smtClean="0"/>
              <a:t>influences and changes </a:t>
            </a:r>
            <a:r>
              <a:rPr lang="en-US" dirty="0" smtClean="0"/>
              <a:t>the ‘textbook picture’  of a particular mental disorder – </a:t>
            </a:r>
            <a:r>
              <a:rPr lang="en-US" b="1" dirty="0" err="1" smtClean="0"/>
              <a:t>pathoplastic</a:t>
            </a:r>
            <a:r>
              <a:rPr lang="en-US" b="1" dirty="0" smtClean="0"/>
              <a:t> factor</a:t>
            </a:r>
            <a:r>
              <a:rPr lang="en-US" dirty="0" smtClean="0"/>
              <a:t>. </a:t>
            </a:r>
            <a:endParaRPr lang="en-US" b="1" dirty="0" smtClean="0"/>
          </a:p>
          <a:p>
            <a:r>
              <a:rPr lang="en-US" dirty="0" smtClean="0"/>
              <a:t>The type of personality determines the acceptance of the disorder and </a:t>
            </a:r>
            <a:r>
              <a:rPr lang="en-US" b="1" dirty="0" smtClean="0"/>
              <a:t>treatment adherence</a:t>
            </a:r>
            <a:r>
              <a:rPr lang="en-US" dirty="0" smtClean="0"/>
              <a:t>.</a:t>
            </a:r>
            <a:endParaRPr lang="en-US" dirty="0"/>
          </a:p>
        </p:txBody>
      </p:sp>
    </p:spTree>
    <p:extLst>
      <p:ext uri="{BB962C8B-B14F-4D97-AF65-F5344CB8AC3E}">
        <p14:creationId xmlns:p14="http://schemas.microsoft.com/office/powerpoint/2010/main" xmlns="" val="1658491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5229200"/>
            <a:ext cx="8496944" cy="943000"/>
          </a:xfrm>
        </p:spPr>
        <p:txBody>
          <a:bodyPr>
            <a:normAutofit fontScale="90000"/>
          </a:bodyPr>
          <a:lstStyle/>
          <a:p>
            <a:r>
              <a:rPr lang="cs-CZ" dirty="0" err="1" smtClean="0"/>
              <a:t>Biologi</a:t>
            </a:r>
            <a:r>
              <a:rPr lang="en-GB" dirty="0" smtClean="0"/>
              <a:t>cal basis of</a:t>
            </a:r>
            <a:r>
              <a:rPr lang="cs-CZ" dirty="0" smtClean="0"/>
              <a:t> </a:t>
            </a:r>
            <a:r>
              <a:rPr lang="en-GB" dirty="0" smtClean="0"/>
              <a:t>personality</a:t>
            </a:r>
            <a:endParaRPr lang="cs-CZ" dirty="0"/>
          </a:p>
        </p:txBody>
      </p:sp>
      <p:sp>
        <p:nvSpPr>
          <p:cNvPr id="3" name="Zástupný symbol pro obsah 2"/>
          <p:cNvSpPr>
            <a:spLocks noGrp="1"/>
          </p:cNvSpPr>
          <p:nvPr>
            <p:ph idx="1"/>
          </p:nvPr>
        </p:nvSpPr>
        <p:spPr>
          <a:xfrm>
            <a:off x="539552" y="548680"/>
            <a:ext cx="7920880" cy="4752528"/>
          </a:xfrm>
        </p:spPr>
        <p:txBody>
          <a:bodyPr>
            <a:normAutofit fontScale="92500" lnSpcReduction="20000"/>
          </a:bodyPr>
          <a:lstStyle/>
          <a:p>
            <a:endParaRPr lang="cs-CZ" dirty="0" smtClean="0"/>
          </a:p>
          <a:p>
            <a:endParaRPr lang="cs-CZ" dirty="0"/>
          </a:p>
          <a:p>
            <a:r>
              <a:rPr lang="en-US" b="1" dirty="0" smtClean="0"/>
              <a:t>Genetic influence</a:t>
            </a:r>
          </a:p>
          <a:p>
            <a:pPr lvl="1"/>
            <a:r>
              <a:rPr lang="en-US" dirty="0" smtClean="0"/>
              <a:t>The personality of a child is often similar to that of parent(s)</a:t>
            </a:r>
          </a:p>
          <a:p>
            <a:pPr lvl="1"/>
            <a:r>
              <a:rPr lang="en-US" dirty="0" smtClean="0"/>
              <a:t>The heritability of different personality traits is 30 – 50%</a:t>
            </a:r>
          </a:p>
          <a:p>
            <a:pPr lvl="1"/>
            <a:r>
              <a:rPr lang="en-US" dirty="0" smtClean="0"/>
              <a:t>Some personality traits have been proven to be linked to known genes variability</a:t>
            </a:r>
          </a:p>
          <a:p>
            <a:pPr lvl="2"/>
            <a:r>
              <a:rPr lang="en-US" dirty="0" smtClean="0"/>
              <a:t>Ex.: ‘novelty seeking’ and a variability of the D4-receptor gene was found in 1996 (</a:t>
            </a:r>
            <a:r>
              <a:rPr lang="en-US" i="1" dirty="0" smtClean="0"/>
              <a:t>Benjamin et al., </a:t>
            </a:r>
            <a:r>
              <a:rPr lang="en-US" i="1" dirty="0" err="1" smtClean="0"/>
              <a:t>Ebstein</a:t>
            </a:r>
            <a:r>
              <a:rPr lang="en-US" i="1" dirty="0" smtClean="0"/>
              <a:t> et al</a:t>
            </a:r>
            <a:r>
              <a:rPr lang="en-US" dirty="0" smtClean="0"/>
              <a:t>.), the result however was not replicated (</a:t>
            </a:r>
            <a:r>
              <a:rPr lang="en-US" i="1" dirty="0" err="1" smtClean="0"/>
              <a:t>Jönson</a:t>
            </a:r>
            <a:r>
              <a:rPr lang="en-US" i="1" dirty="0" smtClean="0"/>
              <a:t>, 1997</a:t>
            </a:r>
            <a:r>
              <a:rPr lang="en-US" dirty="0" smtClean="0"/>
              <a:t>).</a:t>
            </a:r>
          </a:p>
          <a:p>
            <a:pPr lvl="2"/>
            <a:r>
              <a:rPr lang="en-US" dirty="0" smtClean="0"/>
              <a:t>‘harm avoidance’ and ‘neuroticism’ and a variability of the serotonin transporter gene</a:t>
            </a:r>
          </a:p>
          <a:p>
            <a:pPr lvl="2"/>
            <a:endParaRPr lang="en-US" dirty="0" smtClean="0"/>
          </a:p>
          <a:p>
            <a:r>
              <a:rPr lang="en-GB" b="1" dirty="0" smtClean="0"/>
              <a:t>The differences in temperament </a:t>
            </a:r>
            <a:r>
              <a:rPr lang="en-GB" dirty="0" smtClean="0"/>
              <a:t>in childhood influence the experiences that children acquire and these further influence their personality development.</a:t>
            </a:r>
            <a:r>
              <a:rPr lang="cs-CZ" b="1" dirty="0" smtClean="0"/>
              <a:t> </a:t>
            </a:r>
            <a:endParaRPr lang="cs-CZ" dirty="0"/>
          </a:p>
          <a:p>
            <a:pPr lvl="2"/>
            <a:endParaRPr lang="cs-CZ" dirty="0" smtClean="0"/>
          </a:p>
          <a:p>
            <a:endParaRPr lang="cs-CZ" dirty="0"/>
          </a:p>
        </p:txBody>
      </p:sp>
    </p:spTree>
    <p:extLst>
      <p:ext uri="{BB962C8B-B14F-4D97-AF65-F5344CB8AC3E}">
        <p14:creationId xmlns:p14="http://schemas.microsoft.com/office/powerpoint/2010/main" xmlns="" val="914243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5085184"/>
            <a:ext cx="8424936" cy="1087016"/>
          </a:xfrm>
        </p:spPr>
        <p:txBody>
          <a:bodyPr>
            <a:noAutofit/>
          </a:bodyPr>
          <a:lstStyle/>
          <a:p>
            <a:r>
              <a:rPr lang="cs-CZ" sz="4500" dirty="0" err="1" smtClean="0"/>
              <a:t>Psychologic</a:t>
            </a:r>
            <a:r>
              <a:rPr lang="en-GB" sz="4500" dirty="0" smtClean="0"/>
              <a:t>al</a:t>
            </a:r>
            <a:r>
              <a:rPr lang="cs-CZ" sz="4500" dirty="0" smtClean="0"/>
              <a:t> </a:t>
            </a:r>
            <a:r>
              <a:rPr lang="en-GB" sz="4500" dirty="0" smtClean="0"/>
              <a:t>basis of personality</a:t>
            </a:r>
            <a:endParaRPr lang="cs-CZ" sz="4500" dirty="0"/>
          </a:p>
        </p:txBody>
      </p:sp>
      <p:sp>
        <p:nvSpPr>
          <p:cNvPr id="3" name="Zástupný symbol pro obsah 2"/>
          <p:cNvSpPr>
            <a:spLocks noGrp="1"/>
          </p:cNvSpPr>
          <p:nvPr>
            <p:ph idx="1"/>
          </p:nvPr>
        </p:nvSpPr>
        <p:spPr>
          <a:xfrm>
            <a:off x="755576" y="980728"/>
            <a:ext cx="7704856" cy="4392488"/>
          </a:xfrm>
        </p:spPr>
        <p:txBody>
          <a:bodyPr>
            <a:normAutofit lnSpcReduction="10000"/>
          </a:bodyPr>
          <a:lstStyle/>
          <a:p>
            <a:r>
              <a:rPr lang="en-US" b="1" dirty="0" smtClean="0"/>
              <a:t>Childhood experiences </a:t>
            </a:r>
            <a:r>
              <a:rPr lang="en-US" dirty="0" smtClean="0"/>
              <a:t>influence forming of personality</a:t>
            </a:r>
          </a:p>
          <a:p>
            <a:pPr lvl="1"/>
            <a:r>
              <a:rPr lang="en-US" dirty="0" smtClean="0"/>
              <a:t>It is a common clinical experience</a:t>
            </a:r>
          </a:p>
          <a:p>
            <a:pPr lvl="1"/>
            <a:r>
              <a:rPr lang="en-US" dirty="0" smtClean="0"/>
              <a:t>A scientific proof is however difficult</a:t>
            </a:r>
          </a:p>
          <a:p>
            <a:pPr lvl="2"/>
            <a:r>
              <a:rPr lang="en-US" dirty="0" smtClean="0"/>
              <a:t>How can be those experiences measured and quantified?</a:t>
            </a:r>
          </a:p>
          <a:p>
            <a:pPr lvl="2"/>
            <a:r>
              <a:rPr lang="en-US" dirty="0" smtClean="0"/>
              <a:t>Are there more factors between early childhood and adulthood that form personality?</a:t>
            </a:r>
          </a:p>
          <a:p>
            <a:pPr lvl="2"/>
            <a:r>
              <a:rPr lang="en-US" dirty="0" smtClean="0"/>
              <a:t>Are the childhood memories of adults accurate enough? </a:t>
            </a:r>
          </a:p>
          <a:p>
            <a:pPr lvl="2"/>
            <a:endParaRPr lang="en-US" dirty="0" smtClean="0"/>
          </a:p>
          <a:p>
            <a:pPr lvl="1"/>
            <a:r>
              <a:rPr lang="en-US" dirty="0" smtClean="0"/>
              <a:t>The result of these inconsistencies is an amount of psychological theories, some of which are more and some less influential.</a:t>
            </a:r>
          </a:p>
          <a:p>
            <a:pPr lvl="2"/>
            <a:r>
              <a:rPr lang="en-US" dirty="0" smtClean="0"/>
              <a:t>Psychodynamic theories (Freud, Jung, Adler, Horney, Sullivan, Fromm et al.)</a:t>
            </a:r>
          </a:p>
          <a:p>
            <a:pPr lvl="2"/>
            <a:endParaRPr lang="cs-CZ" dirty="0" smtClean="0"/>
          </a:p>
          <a:p>
            <a:pPr lvl="2"/>
            <a:endParaRPr lang="cs-CZ" dirty="0" smtClean="0"/>
          </a:p>
          <a:p>
            <a:endParaRPr lang="cs-CZ" dirty="0"/>
          </a:p>
        </p:txBody>
      </p:sp>
    </p:spTree>
    <p:extLst>
      <p:ext uri="{BB962C8B-B14F-4D97-AF65-F5344CB8AC3E}">
        <p14:creationId xmlns:p14="http://schemas.microsoft.com/office/powerpoint/2010/main" xmlns="" val="3568555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4572000"/>
            <a:ext cx="7554416" cy="1600200"/>
          </a:xfrm>
        </p:spPr>
        <p:txBody>
          <a:bodyPr>
            <a:normAutofit fontScale="90000"/>
          </a:bodyPr>
          <a:lstStyle/>
          <a:p>
            <a:r>
              <a:rPr lang="en-US" dirty="0" smtClean="0"/>
              <a:t>Psychoanalytic theory  of personality</a:t>
            </a:r>
            <a:endParaRPr lang="en-US" dirty="0"/>
          </a:p>
        </p:txBody>
      </p:sp>
      <p:sp>
        <p:nvSpPr>
          <p:cNvPr id="3" name="Zástupný symbol pro obsah 2"/>
          <p:cNvSpPr>
            <a:spLocks noGrp="1"/>
          </p:cNvSpPr>
          <p:nvPr>
            <p:ph idx="1"/>
          </p:nvPr>
        </p:nvSpPr>
        <p:spPr/>
        <p:txBody>
          <a:bodyPr>
            <a:normAutofit/>
          </a:bodyPr>
          <a:lstStyle/>
          <a:p>
            <a:r>
              <a:rPr lang="en-US" dirty="0" smtClean="0"/>
              <a:t>Postulated by </a:t>
            </a:r>
            <a:r>
              <a:rPr lang="en-US" b="1" dirty="0" smtClean="0"/>
              <a:t>Sigmund Freud</a:t>
            </a:r>
            <a:r>
              <a:rPr lang="en-US" dirty="0" smtClean="0"/>
              <a:t>, Austrian neurologist and psychiatrist, in 1923</a:t>
            </a:r>
          </a:p>
          <a:p>
            <a:r>
              <a:rPr lang="en-US" dirty="0" smtClean="0"/>
              <a:t>The most important factors that influence the development of personality occur in the first 5 years of life</a:t>
            </a:r>
          </a:p>
          <a:p>
            <a:r>
              <a:rPr lang="en-US" dirty="0" smtClean="0"/>
              <a:t>The developing child has to successfully pass through the key stages of libido development (oral, anal and genital) in order to develop a healthy personality</a:t>
            </a:r>
          </a:p>
          <a:p>
            <a:r>
              <a:rPr lang="en-US" dirty="0" smtClean="0"/>
              <a:t>The parent – child relationship is a fundamental factor</a:t>
            </a:r>
            <a:endParaRPr lang="en-US" dirty="0"/>
          </a:p>
        </p:txBody>
      </p:sp>
    </p:spTree>
    <p:extLst>
      <p:ext uri="{BB962C8B-B14F-4D97-AF65-F5344CB8AC3E}">
        <p14:creationId xmlns:p14="http://schemas.microsoft.com/office/powerpoint/2010/main" xmlns="" val="611326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4725144"/>
            <a:ext cx="6781800" cy="1440160"/>
          </a:xfrm>
        </p:spPr>
        <p:txBody>
          <a:bodyPr>
            <a:normAutofit fontScale="90000"/>
          </a:bodyPr>
          <a:lstStyle/>
          <a:p>
            <a:r>
              <a:rPr lang="en-US" sz="4800" dirty="0" smtClean="0"/>
              <a:t>Psychoanalytic theory  of personality</a:t>
            </a:r>
            <a:endParaRPr lang="cs-CZ" sz="5000" dirty="0"/>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475656" y="404664"/>
            <a:ext cx="5904656" cy="4377590"/>
          </a:xfrm>
        </p:spPr>
      </p:pic>
    </p:spTree>
    <p:extLst>
      <p:ext uri="{BB962C8B-B14F-4D97-AF65-F5344CB8AC3E}">
        <p14:creationId xmlns:p14="http://schemas.microsoft.com/office/powerpoint/2010/main" xmlns="" val="3243872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2000" y="4572000"/>
            <a:ext cx="7338392" cy="1600200"/>
          </a:xfrm>
        </p:spPr>
        <p:txBody>
          <a:bodyPr>
            <a:normAutofit fontScale="90000"/>
          </a:bodyPr>
          <a:lstStyle/>
          <a:p>
            <a:r>
              <a:rPr lang="cs-CZ" dirty="0" err="1" smtClean="0"/>
              <a:t>Other</a:t>
            </a:r>
            <a:r>
              <a:rPr lang="cs-CZ" dirty="0" smtClean="0"/>
              <a:t> personality </a:t>
            </a:r>
            <a:r>
              <a:rPr lang="cs-CZ" dirty="0" err="1" smtClean="0"/>
              <a:t>theories</a:t>
            </a:r>
            <a:endParaRPr lang="cs-CZ" dirty="0"/>
          </a:p>
        </p:txBody>
      </p:sp>
      <p:sp>
        <p:nvSpPr>
          <p:cNvPr id="3" name="Zástupný symbol pro obsah 2"/>
          <p:cNvSpPr>
            <a:spLocks noGrp="1"/>
          </p:cNvSpPr>
          <p:nvPr>
            <p:ph idx="1"/>
          </p:nvPr>
        </p:nvSpPr>
        <p:spPr/>
        <p:txBody>
          <a:bodyPr/>
          <a:lstStyle/>
          <a:p>
            <a:r>
              <a:rPr lang="en-US" dirty="0" smtClean="0"/>
              <a:t>Jung model</a:t>
            </a:r>
          </a:p>
          <a:p>
            <a:r>
              <a:rPr lang="en-US" dirty="0" smtClean="0"/>
              <a:t>Adler model</a:t>
            </a:r>
          </a:p>
          <a:p>
            <a:r>
              <a:rPr lang="en-US" dirty="0" smtClean="0"/>
              <a:t>Attachment theory</a:t>
            </a:r>
          </a:p>
          <a:p>
            <a:r>
              <a:rPr lang="en-US" dirty="0" smtClean="0"/>
              <a:t>Behavioral theory of personality</a:t>
            </a:r>
          </a:p>
          <a:p>
            <a:r>
              <a:rPr lang="en-US" dirty="0" smtClean="0"/>
              <a:t>Cognitive theory of personality</a:t>
            </a:r>
          </a:p>
          <a:p>
            <a:r>
              <a:rPr lang="en-US" dirty="0" smtClean="0"/>
              <a:t>Evolutional theory of personality</a:t>
            </a:r>
          </a:p>
          <a:p>
            <a:r>
              <a:rPr lang="en-US" dirty="0" err="1" smtClean="0"/>
              <a:t>Cloninger</a:t>
            </a:r>
            <a:r>
              <a:rPr lang="en-US" dirty="0" smtClean="0"/>
              <a:t> model of personality</a:t>
            </a:r>
          </a:p>
          <a:p>
            <a:endParaRPr lang="cs-CZ" dirty="0"/>
          </a:p>
        </p:txBody>
      </p:sp>
    </p:spTree>
    <p:extLst>
      <p:ext uri="{BB962C8B-B14F-4D97-AF65-F5344CB8AC3E}">
        <p14:creationId xmlns:p14="http://schemas.microsoft.com/office/powerpoint/2010/main" xmlns="" val="23708303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1098</TotalTime>
  <Words>1353</Words>
  <Application>Microsoft Office PowerPoint</Application>
  <PresentationFormat>Předvádění na obrazovce (4:3)</PresentationFormat>
  <Paragraphs>213</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NewsPrint</vt:lpstr>
      <vt:lpstr>Personality disorders</vt:lpstr>
      <vt:lpstr>Personality</vt:lpstr>
      <vt:lpstr>Personality</vt:lpstr>
      <vt:lpstr>Personality types and mental disorders</vt:lpstr>
      <vt:lpstr>Biological basis of personality</vt:lpstr>
      <vt:lpstr>Psychological basis of personality</vt:lpstr>
      <vt:lpstr>Psychoanalytic theory  of personality</vt:lpstr>
      <vt:lpstr>Psychoanalytic theory  of personality</vt:lpstr>
      <vt:lpstr>Other personality theories</vt:lpstr>
      <vt:lpstr> Cloninger model of personality</vt:lpstr>
      <vt:lpstr>Assessment of personality</vt:lpstr>
      <vt:lpstr>Assessment of personality</vt:lpstr>
      <vt:lpstr>Why is worth evaluating of the patient’s personality?</vt:lpstr>
      <vt:lpstr>Personality can be also ill...</vt:lpstr>
      <vt:lpstr>Personality can be also ill...</vt:lpstr>
      <vt:lpstr>Diagnosis of abnormal personality</vt:lpstr>
      <vt:lpstr>Personality disorders - overview</vt:lpstr>
      <vt:lpstr>Paranoid personality disorder</vt:lpstr>
      <vt:lpstr>Schizoid personality disorder</vt:lpstr>
      <vt:lpstr>Antisocial personality disorder</vt:lpstr>
      <vt:lpstr>Borderline personality disorder</vt:lpstr>
      <vt:lpstr>Borderline personality disorder</vt:lpstr>
      <vt:lpstr>Histrionic personality disorder</vt:lpstr>
      <vt:lpstr>Narcissistic personality disorder</vt:lpstr>
      <vt:lpstr>Obsessive-compulsive PD</vt:lpstr>
      <vt:lpstr>Avoidant personality disorder</vt:lpstr>
      <vt:lpstr>Dependent personality disorder</vt:lpstr>
      <vt:lpstr>Other personality disorders</vt:lpstr>
      <vt:lpstr>Snímek 29</vt:lpstr>
    </vt:vector>
  </TitlesOfParts>
  <Company>FN Brno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Poruchy osobnosti</dc:title>
  <dc:creator>Pavel Theiner</dc:creator>
  <cp:lastModifiedBy>Pavel Theiner</cp:lastModifiedBy>
  <cp:revision>76</cp:revision>
  <dcterms:created xsi:type="dcterms:W3CDTF">2014-09-15T05:24:28Z</dcterms:created>
  <dcterms:modified xsi:type="dcterms:W3CDTF">2014-12-07T20:57:52Z</dcterms:modified>
</cp:coreProperties>
</file>