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6" r:id="rId3"/>
    <p:sldId id="277" r:id="rId4"/>
    <p:sldId id="278" r:id="rId5"/>
    <p:sldId id="285" r:id="rId6"/>
    <p:sldId id="284" r:id="rId7"/>
    <p:sldId id="289" r:id="rId8"/>
    <p:sldId id="283" r:id="rId9"/>
    <p:sldId id="290" r:id="rId10"/>
    <p:sldId id="281" r:id="rId11"/>
    <p:sldId id="298" r:id="rId12"/>
    <p:sldId id="282" r:id="rId13"/>
    <p:sldId id="300" r:id="rId14"/>
    <p:sldId id="286" r:id="rId15"/>
    <p:sldId id="302" r:id="rId16"/>
    <p:sldId id="287" r:id="rId17"/>
    <p:sldId id="294" r:id="rId18"/>
    <p:sldId id="291" r:id="rId19"/>
    <p:sldId id="296" r:id="rId20"/>
    <p:sldId id="295" r:id="rId21"/>
    <p:sldId id="303" r:id="rId22"/>
    <p:sldId id="304" r:id="rId23"/>
    <p:sldId id="308" r:id="rId24"/>
    <p:sldId id="315" r:id="rId25"/>
    <p:sldId id="309" r:id="rId26"/>
    <p:sldId id="310" r:id="rId27"/>
    <p:sldId id="306" r:id="rId28"/>
    <p:sldId id="316" r:id="rId29"/>
    <p:sldId id="313" r:id="rId30"/>
    <p:sldId id="314" r:id="rId31"/>
    <p:sldId id="311" r:id="rId32"/>
    <p:sldId id="317" r:id="rId33"/>
    <p:sldId id="307" r:id="rId34"/>
    <p:sldId id="320" r:id="rId35"/>
    <p:sldId id="321" r:id="rId36"/>
    <p:sldId id="319" r:id="rId37"/>
    <p:sldId id="323" r:id="rId38"/>
    <p:sldId id="322" r:id="rId39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8" autoAdjust="0"/>
    <p:restoredTop sz="94660"/>
  </p:normalViewPr>
  <p:slideViewPr>
    <p:cSldViewPr>
      <p:cViewPr varScale="1">
        <p:scale>
          <a:sx n="126" d="100"/>
          <a:sy n="126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75BD-4CED-498F-9EFA-3CA2DD64504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91054-45B2-42BA-AC99-1453C8562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8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7A1FB-C9DD-48DF-AE41-A2AD607CA4A9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27D38-119E-4027-BC4D-BA3BB9262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60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d.muni.cz/clanek-509-psychiatricka-propedeutika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Jitka </a:t>
            </a:r>
            <a:r>
              <a:rPr lang="en-US" dirty="0" err="1" smtClean="0"/>
              <a:t>Hüttlová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0" dirty="0"/>
              <a:t>Department of </a:t>
            </a:r>
            <a:r>
              <a:rPr lang="en-US" b="0" dirty="0" smtClean="0"/>
              <a:t>Psychiatry</a:t>
            </a:r>
            <a:r>
              <a:rPr lang="cs-CZ" b="0" dirty="0" smtClean="0"/>
              <a:t>,</a:t>
            </a:r>
          </a:p>
          <a:p>
            <a:r>
              <a:rPr lang="en-US" b="0" dirty="0" smtClean="0"/>
              <a:t> </a:t>
            </a:r>
            <a:r>
              <a:rPr lang="en-US" b="0" dirty="0"/>
              <a:t>University Hospital Brno and Faculty of Medicine of Masaryk University.</a:t>
            </a:r>
            <a:endParaRPr lang="cs-CZ" b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Psychiatric Assessment</a:t>
            </a:r>
            <a:endParaRPr lang="en-US" sz="4800" dirty="0"/>
          </a:p>
        </p:txBody>
      </p:sp>
      <p:sp>
        <p:nvSpPr>
          <p:cNvPr id="4" name="AutoShape 2" descr="Výsledek obrázku pro psychiatric inter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572" y="4077072"/>
            <a:ext cx="3744416" cy="2096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8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7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45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1. </a:t>
            </a:r>
            <a:r>
              <a:rPr lang="cs-CZ" sz="3600" b="1" dirty="0" err="1" smtClean="0"/>
              <a:t>Identifying</a:t>
            </a:r>
            <a:r>
              <a:rPr lang="cs-CZ" sz="3600" b="1" dirty="0" smtClean="0"/>
              <a:t> data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Name</a:t>
            </a:r>
            <a:endParaRPr lang="cs-CZ" sz="3200" dirty="0" smtClean="0"/>
          </a:p>
          <a:p>
            <a:r>
              <a:rPr lang="cs-CZ" sz="3200" dirty="0" smtClean="0"/>
              <a:t>Age/</a:t>
            </a:r>
            <a:r>
              <a:rPr lang="cs-CZ" sz="3200" dirty="0" err="1" smtClean="0"/>
              <a:t>date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birth</a:t>
            </a:r>
            <a:endParaRPr lang="cs-CZ" sz="3200" dirty="0" smtClean="0"/>
          </a:p>
          <a:p>
            <a:r>
              <a:rPr lang="cs-CZ" sz="3200" dirty="0" err="1" smtClean="0"/>
              <a:t>Birth</a:t>
            </a:r>
            <a:r>
              <a:rPr lang="cs-CZ" sz="3200" dirty="0" smtClean="0"/>
              <a:t> </a:t>
            </a:r>
            <a:r>
              <a:rPr lang="cs-CZ" sz="3200" dirty="0" err="1" smtClean="0"/>
              <a:t>certificate</a:t>
            </a:r>
            <a:r>
              <a:rPr lang="cs-CZ" sz="3200" dirty="0" smtClean="0"/>
              <a:t> </a:t>
            </a:r>
            <a:r>
              <a:rPr lang="cs-CZ" sz="3200" dirty="0" err="1" smtClean="0"/>
              <a:t>number</a:t>
            </a:r>
            <a:endParaRPr lang="cs-CZ" sz="3200" dirty="0" smtClean="0"/>
          </a:p>
          <a:p>
            <a:r>
              <a:rPr lang="cs-CZ" sz="3200" dirty="0" err="1" smtClean="0"/>
              <a:t>Marital</a:t>
            </a:r>
            <a:r>
              <a:rPr lang="cs-CZ" sz="3200" dirty="0" smtClean="0"/>
              <a:t> status</a:t>
            </a:r>
          </a:p>
          <a:p>
            <a:r>
              <a:rPr lang="cs-CZ" sz="3200" dirty="0" err="1" smtClean="0"/>
              <a:t>Occupation</a:t>
            </a:r>
            <a:endParaRPr lang="cs-CZ" sz="3200" dirty="0" smtClean="0"/>
          </a:p>
          <a:p>
            <a:r>
              <a:rPr lang="cs-CZ" sz="3200" dirty="0" smtClean="0"/>
              <a:t>Place </a:t>
            </a:r>
            <a:r>
              <a:rPr lang="cs-CZ" sz="3200" dirty="0" err="1" smtClean="0"/>
              <a:t>of</a:t>
            </a:r>
            <a:r>
              <a:rPr lang="cs-CZ" sz="3200" dirty="0" smtClean="0"/>
              <a:t> residence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558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2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2. </a:t>
            </a:r>
            <a:r>
              <a:rPr lang="cs-CZ" sz="3600" b="1" dirty="0" err="1" smtClean="0"/>
              <a:t>Chief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Complaint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200" dirty="0" smtClean="0"/>
          </a:p>
          <a:p>
            <a:r>
              <a:rPr lang="cs-CZ" sz="3200" dirty="0" smtClean="0"/>
              <a:t>„</a:t>
            </a: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brings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to </a:t>
            </a:r>
            <a:r>
              <a:rPr lang="cs-CZ" sz="3200" dirty="0" err="1" smtClean="0"/>
              <a:t>see</a:t>
            </a:r>
            <a:r>
              <a:rPr lang="cs-CZ" sz="3200" dirty="0" smtClean="0"/>
              <a:t> </a:t>
            </a:r>
            <a:r>
              <a:rPr lang="cs-CZ" sz="3200" dirty="0" err="1" smtClean="0"/>
              <a:t>me</a:t>
            </a:r>
            <a:r>
              <a:rPr lang="cs-CZ" sz="3200" dirty="0" smtClean="0"/>
              <a:t> </a:t>
            </a:r>
            <a:r>
              <a:rPr lang="cs-CZ" sz="3200" dirty="0" err="1" smtClean="0"/>
              <a:t>today</a:t>
            </a:r>
            <a:r>
              <a:rPr lang="cs-CZ" sz="3200" dirty="0" smtClean="0"/>
              <a:t>?“</a:t>
            </a:r>
          </a:p>
          <a:p>
            <a:endParaRPr lang="cs-CZ" sz="3200" dirty="0" smtClean="0"/>
          </a:p>
          <a:p>
            <a:pPr lvl="1"/>
            <a:r>
              <a:rPr lang="cs-CZ" sz="2800" dirty="0" smtClean="0"/>
              <a:t>use </a:t>
            </a:r>
            <a:r>
              <a:rPr lang="cs-CZ" sz="2800" dirty="0" err="1"/>
              <a:t>quotation</a:t>
            </a:r>
            <a:r>
              <a:rPr lang="cs-CZ" sz="2800" dirty="0"/>
              <a:t> </a:t>
            </a:r>
            <a:r>
              <a:rPr lang="cs-CZ" sz="2800" dirty="0" err="1"/>
              <a:t>marks</a:t>
            </a:r>
            <a:r>
              <a:rPr lang="cs-CZ" sz="2800" dirty="0"/>
              <a:t> </a:t>
            </a:r>
          </a:p>
          <a:p>
            <a:pPr lvl="1"/>
            <a:r>
              <a:rPr lang="cs-CZ" sz="2800" dirty="0" smtClean="0"/>
              <a:t>use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language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126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54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3.Psychiatric </a:t>
            </a:r>
            <a:r>
              <a:rPr lang="cs-CZ" sz="3600" b="1" dirty="0" err="1" smtClean="0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I. PAST MEDICAL HISTORY</a:t>
            </a:r>
          </a:p>
          <a:p>
            <a:r>
              <a:rPr lang="cs-CZ" sz="2800" dirty="0" smtClean="0"/>
              <a:t>II. FAMILY HISTORY</a:t>
            </a:r>
          </a:p>
          <a:p>
            <a:r>
              <a:rPr lang="cs-CZ" sz="2800" dirty="0"/>
              <a:t>III. PAST PSYCHIATRIC </a:t>
            </a:r>
            <a:r>
              <a:rPr lang="cs-CZ" sz="2800" dirty="0" smtClean="0"/>
              <a:t>HISTORY</a:t>
            </a:r>
          </a:p>
          <a:p>
            <a:r>
              <a:rPr lang="cs-CZ" sz="2800" dirty="0" smtClean="0"/>
              <a:t>IV. PERSONAL HISTORY</a:t>
            </a:r>
          </a:p>
          <a:p>
            <a:r>
              <a:rPr lang="cs-CZ" sz="2800" dirty="0" smtClean="0"/>
              <a:t>V. HISTORY OF THE PRESENT ILLNESS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1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sz="2400" b="1" dirty="0" smtClean="0"/>
              <a:t>I. </a:t>
            </a:r>
            <a:r>
              <a:rPr lang="cs-CZ" sz="2400" b="1" dirty="0"/>
              <a:t>PAST MEDICAL </a:t>
            </a:r>
            <a:r>
              <a:rPr lang="cs-CZ" sz="2400" b="1" dirty="0" smtClean="0"/>
              <a:t>HISTORY</a:t>
            </a:r>
          </a:p>
          <a:p>
            <a:r>
              <a:rPr lang="cs-CZ" dirty="0" err="1" smtClean="0"/>
              <a:t>patient’s</a:t>
            </a:r>
            <a:r>
              <a:rPr lang="cs-CZ" dirty="0" smtClean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status</a:t>
            </a:r>
          </a:p>
          <a:p>
            <a:r>
              <a:rPr lang="en-US" dirty="0"/>
              <a:t>current medical illness</a:t>
            </a:r>
            <a:r>
              <a:rPr lang="cs-CZ" dirty="0"/>
              <a:t>es</a:t>
            </a:r>
            <a:r>
              <a:rPr lang="en-US" dirty="0"/>
              <a:t> and treatment</a:t>
            </a:r>
            <a:endParaRPr lang="cs-CZ" dirty="0"/>
          </a:p>
          <a:p>
            <a:r>
              <a:rPr lang="cs-CZ" dirty="0"/>
              <a:t>major past </a:t>
            </a:r>
            <a:r>
              <a:rPr lang="cs-CZ" dirty="0" err="1"/>
              <a:t>ilnessess</a:t>
            </a:r>
            <a:r>
              <a:rPr lang="cs-CZ" dirty="0"/>
              <a:t> and </a:t>
            </a:r>
            <a:r>
              <a:rPr lang="cs-CZ" dirty="0" err="1"/>
              <a:t>treatment</a:t>
            </a:r>
            <a:endParaRPr lang="cs-CZ" dirty="0"/>
          </a:p>
          <a:p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hospitalizations</a:t>
            </a:r>
            <a:endParaRPr lang="cs-CZ" dirty="0"/>
          </a:p>
          <a:p>
            <a:r>
              <a:rPr lang="cs-CZ" dirty="0" err="1"/>
              <a:t>surgical</a:t>
            </a:r>
            <a:r>
              <a:rPr lang="cs-CZ" dirty="0"/>
              <a:t> </a:t>
            </a:r>
            <a:r>
              <a:rPr lang="cs-CZ" dirty="0" err="1"/>
              <a:t>history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0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 smtClean="0"/>
              <a:t>II</a:t>
            </a:r>
            <a:r>
              <a:rPr lang="cs-CZ" sz="2400" b="1" dirty="0"/>
              <a:t>. FAMILY HISTORY</a:t>
            </a:r>
          </a:p>
          <a:p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illness</a:t>
            </a:r>
            <a:endParaRPr lang="cs-CZ" dirty="0"/>
          </a:p>
          <a:p>
            <a:r>
              <a:rPr lang="en-US" dirty="0"/>
              <a:t>dates and causes of death and other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en-US" dirty="0"/>
              <a:t> chronic illnesses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members</a:t>
            </a: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cs-CZ" sz="2400" b="1" dirty="0" smtClean="0"/>
              <a:t>III. </a:t>
            </a:r>
            <a:r>
              <a:rPr lang="cs-CZ" sz="2400" b="1" dirty="0"/>
              <a:t>PAST PSYCHIATRIC </a:t>
            </a:r>
            <a:r>
              <a:rPr lang="cs-CZ" sz="2400" b="1" dirty="0" smtClean="0"/>
              <a:t>HISTORY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ll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r>
              <a:rPr lang="cs-CZ" dirty="0" smtClean="0"/>
              <a:t> and </a:t>
            </a:r>
            <a:r>
              <a:rPr lang="cs-CZ" dirty="0" err="1" smtClean="0"/>
              <a:t>symptoms</a:t>
            </a:r>
            <a:endParaRPr lang="cs-CZ" dirty="0"/>
          </a:p>
          <a:p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and response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revious</a:t>
            </a:r>
            <a:r>
              <a:rPr lang="cs-CZ" dirty="0" smtClean="0"/>
              <a:t> </a:t>
            </a:r>
            <a:r>
              <a:rPr lang="cs-CZ" dirty="0" err="1" smtClean="0"/>
              <a:t>hospitalization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4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sz="2600" b="1" dirty="0"/>
              <a:t>IV. PERSONAL </a:t>
            </a:r>
            <a:r>
              <a:rPr lang="cs-CZ" sz="2600" b="1" dirty="0" smtClean="0"/>
              <a:t>HISTORY</a:t>
            </a:r>
          </a:p>
          <a:p>
            <a:pPr algn="ctr"/>
            <a:r>
              <a:rPr lang="cs-CZ" sz="2600" u="sng" dirty="0" err="1" smtClean="0"/>
              <a:t>Infancy</a:t>
            </a:r>
            <a:endParaRPr lang="cs-CZ" sz="2600" u="sng" dirty="0" smtClean="0"/>
          </a:p>
          <a:p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  <a:r>
              <a:rPr lang="cs-CZ" dirty="0" err="1" smtClean="0"/>
              <a:t>developmental</a:t>
            </a:r>
            <a:r>
              <a:rPr lang="cs-CZ" dirty="0" smtClean="0"/>
              <a:t> </a:t>
            </a:r>
            <a:r>
              <a:rPr lang="cs-CZ" dirty="0" err="1" smtClean="0"/>
              <a:t>milestones</a:t>
            </a:r>
            <a:endParaRPr lang="cs-CZ" dirty="0" smtClean="0"/>
          </a:p>
          <a:p>
            <a:pPr algn="ctr"/>
            <a:r>
              <a:rPr lang="cs-CZ" sz="2600" u="sng" dirty="0" err="1" smtClean="0"/>
              <a:t>Childhood</a:t>
            </a:r>
            <a:endParaRPr lang="cs-CZ" sz="2600" u="sng" dirty="0" smtClean="0"/>
          </a:p>
          <a:p>
            <a:r>
              <a:rPr lang="cs-CZ" dirty="0" err="1" smtClean="0"/>
              <a:t>pre-school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,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academic</a:t>
            </a:r>
            <a:r>
              <a:rPr lang="cs-CZ" dirty="0" smtClean="0"/>
              <a:t> performance</a:t>
            </a:r>
          </a:p>
          <a:p>
            <a:pPr algn="ctr"/>
            <a:r>
              <a:rPr lang="cs-CZ" sz="2600" u="sng" dirty="0" smtClean="0"/>
              <a:t>Adolescence</a:t>
            </a:r>
          </a:p>
          <a:p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puberty, early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experiance</a:t>
            </a:r>
            <a:r>
              <a:rPr lang="cs-CZ" dirty="0" smtClean="0"/>
              <a:t>, peer </a:t>
            </a:r>
            <a:r>
              <a:rPr lang="cs-CZ" dirty="0" err="1" smtClean="0"/>
              <a:t>relationship</a:t>
            </a:r>
            <a:endParaRPr lang="cs-CZ" dirty="0" smtClean="0"/>
          </a:p>
          <a:p>
            <a:pPr algn="ctr"/>
            <a:r>
              <a:rPr lang="cs-CZ" sz="2600" u="sng" dirty="0" err="1" smtClean="0"/>
              <a:t>Adulthood</a:t>
            </a:r>
            <a:endParaRPr lang="cs-CZ" sz="2600" u="sng" dirty="0" smtClean="0"/>
          </a:p>
          <a:p>
            <a:r>
              <a:rPr lang="cs-CZ" dirty="0" err="1" smtClean="0"/>
              <a:t>education</a:t>
            </a:r>
            <a:r>
              <a:rPr lang="cs-CZ" dirty="0" smtClean="0"/>
              <a:t>, </a:t>
            </a:r>
            <a:r>
              <a:rPr lang="cs-CZ" dirty="0" err="1" smtClean="0"/>
              <a:t>employement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  <a:r>
              <a:rPr lang="cs-CZ" dirty="0" err="1" smtClean="0"/>
              <a:t>marriage</a:t>
            </a:r>
            <a:r>
              <a:rPr lang="cs-CZ" dirty="0" smtClean="0"/>
              <a:t>, </a:t>
            </a:r>
            <a:r>
              <a:rPr lang="cs-CZ" dirty="0" err="1" smtClean="0"/>
              <a:t>children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5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Psychiatric</a:t>
            </a:r>
            <a:r>
              <a:rPr lang="cs-CZ" sz="3600" b="1" dirty="0" smtClean="0"/>
              <a:t> </a:t>
            </a:r>
            <a:r>
              <a:rPr lang="cs-CZ" sz="3600" b="1" dirty="0" err="1"/>
              <a:t>A</a:t>
            </a:r>
            <a:r>
              <a:rPr lang="cs-CZ" sz="3600" b="1" dirty="0" err="1" smtClean="0"/>
              <a:t>ssessment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P</a:t>
            </a:r>
            <a:r>
              <a:rPr lang="cs-CZ" b="1" dirty="0" err="1" smtClean="0"/>
              <a:t>rimary</a:t>
            </a:r>
            <a:r>
              <a:rPr lang="cs-CZ" b="1" dirty="0" smtClean="0"/>
              <a:t> </a:t>
            </a:r>
            <a:r>
              <a:rPr lang="cs-CZ" b="1" dirty="0" err="1" smtClean="0"/>
              <a:t>aims</a:t>
            </a:r>
            <a:endParaRPr lang="cs-CZ" b="1" dirty="0" smtClean="0"/>
          </a:p>
          <a:p>
            <a:r>
              <a:rPr lang="cs-CZ" dirty="0"/>
              <a:t>t</a:t>
            </a:r>
            <a:r>
              <a:rPr lang="en-US" dirty="0" smtClean="0"/>
              <a:t>o </a:t>
            </a:r>
            <a:r>
              <a:rPr lang="en-US" dirty="0"/>
              <a:t>make </a:t>
            </a:r>
            <a:r>
              <a:rPr lang="en-US" dirty="0" smtClean="0"/>
              <a:t>a </a:t>
            </a:r>
            <a:r>
              <a:rPr lang="en-US" dirty="0"/>
              <a:t>differential diagnosis </a:t>
            </a:r>
            <a:endParaRPr lang="cs-CZ" dirty="0"/>
          </a:p>
          <a:p>
            <a:r>
              <a:rPr lang="en-US" dirty="0" smtClean="0"/>
              <a:t>to </a:t>
            </a:r>
            <a:r>
              <a:rPr lang="en-US" dirty="0"/>
              <a:t>formulate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b="1" dirty="0" err="1" smtClean="0"/>
              <a:t>Main</a:t>
            </a:r>
            <a:r>
              <a:rPr lang="cs-CZ" b="1" dirty="0" smtClean="0"/>
              <a:t> </a:t>
            </a:r>
            <a:r>
              <a:rPr lang="cs-CZ" b="1" dirty="0" err="1" smtClean="0"/>
              <a:t>method</a:t>
            </a:r>
            <a:endParaRPr lang="cs-CZ" b="1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patient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/>
              <a:t>how the patient thinks and </a:t>
            </a:r>
            <a:r>
              <a:rPr lang="en-US" dirty="0" smtClean="0"/>
              <a:t>feels</a:t>
            </a:r>
            <a:endParaRPr lang="cs-CZ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420888"/>
            <a:ext cx="1852613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7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3.Psychiatric </a:t>
            </a:r>
            <a:r>
              <a:rPr lang="cs-CZ" sz="3600" b="1" dirty="0" err="1"/>
              <a:t>History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/>
              <a:t>V. HISTORY OF THE PRESENT </a:t>
            </a:r>
            <a:r>
              <a:rPr lang="cs-CZ" sz="2400" b="1" dirty="0" smtClean="0"/>
              <a:t>ILLNESS</a:t>
            </a:r>
          </a:p>
          <a:p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approximate</a:t>
            </a:r>
            <a:r>
              <a:rPr lang="cs-CZ" dirty="0"/>
              <a:t> </a:t>
            </a:r>
            <a:r>
              <a:rPr lang="cs-CZ" dirty="0" err="1" smtClean="0"/>
              <a:t>time</a:t>
            </a:r>
            <a:r>
              <a:rPr lang="cs-CZ" dirty="0"/>
              <a:t> </a:t>
            </a:r>
            <a:r>
              <a:rPr lang="en-US" dirty="0" smtClean="0"/>
              <a:t>since </a:t>
            </a:r>
            <a:r>
              <a:rPr lang="en-US" dirty="0"/>
              <a:t>the patient was last at </a:t>
            </a:r>
            <a:r>
              <a:rPr lang="en-US" dirty="0" smtClean="0"/>
              <a:t>his</a:t>
            </a:r>
            <a:r>
              <a:rPr lang="cs-CZ" dirty="0" smtClean="0"/>
              <a:t>/</a:t>
            </a:r>
            <a:r>
              <a:rPr lang="en-US" dirty="0" smtClean="0"/>
              <a:t>her </a:t>
            </a:r>
            <a:r>
              <a:rPr lang="en-US" dirty="0"/>
              <a:t>baseline level of </a:t>
            </a:r>
            <a:r>
              <a:rPr lang="en-US" dirty="0" smtClean="0"/>
              <a:t>functioning</a:t>
            </a:r>
            <a:r>
              <a:rPr lang="cs-CZ" dirty="0"/>
              <a:t>)</a:t>
            </a:r>
          </a:p>
          <a:p>
            <a:r>
              <a:rPr lang="cs-CZ" dirty="0" err="1" smtClean="0"/>
              <a:t>duration</a:t>
            </a:r>
            <a:r>
              <a:rPr lang="cs-CZ" dirty="0" smtClean="0"/>
              <a:t> and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sychiatric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everity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ossible</a:t>
            </a:r>
            <a:r>
              <a:rPr lang="cs-CZ" dirty="0" smtClean="0"/>
              <a:t> </a:t>
            </a:r>
            <a:r>
              <a:rPr lang="cs-CZ" dirty="0" err="1" smtClean="0"/>
              <a:t>precipitants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33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75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4.Mental status </a:t>
            </a:r>
            <a:r>
              <a:rPr lang="cs-CZ" sz="3600" b="1" dirty="0" err="1" smtClean="0"/>
              <a:t>examination</a:t>
            </a:r>
            <a:r>
              <a:rPr lang="cs-CZ" sz="3600" b="1" dirty="0" smtClean="0"/>
              <a:t> (MSE)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t</a:t>
            </a:r>
            <a:r>
              <a:rPr lang="cs-CZ" sz="2800" dirty="0" err="1" smtClean="0"/>
              <a:t>he</a:t>
            </a:r>
            <a:r>
              <a:rPr lang="cs-CZ" sz="2800" dirty="0" smtClean="0"/>
              <a:t> </a:t>
            </a:r>
            <a:r>
              <a:rPr lang="cs-CZ" sz="2800" dirty="0" err="1" smtClean="0"/>
              <a:t>task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to </a:t>
            </a:r>
            <a:r>
              <a:rPr lang="cs-CZ" sz="2800" dirty="0" err="1" smtClean="0"/>
              <a:t>explore</a:t>
            </a:r>
            <a:r>
              <a:rPr lang="cs-CZ" sz="2800" dirty="0" smtClean="0"/>
              <a:t> and </a:t>
            </a:r>
            <a:r>
              <a:rPr lang="cs-CZ" sz="2800" dirty="0" err="1" smtClean="0"/>
              <a:t>describe</a:t>
            </a:r>
            <a:r>
              <a:rPr lang="cs-CZ" sz="2800" dirty="0" smtClean="0"/>
              <a:t> </a:t>
            </a:r>
            <a:r>
              <a:rPr lang="cs-CZ" sz="2800" dirty="0" err="1" smtClean="0"/>
              <a:t>all</a:t>
            </a:r>
            <a:r>
              <a:rPr lang="cs-CZ" sz="2800" dirty="0" smtClean="0"/>
              <a:t> </a:t>
            </a:r>
            <a:r>
              <a:rPr lang="cs-CZ" sz="2800" dirty="0" err="1" smtClean="0"/>
              <a:t>areas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psyche</a:t>
            </a:r>
            <a:endParaRPr lang="cs-CZ" sz="2800" dirty="0" smtClean="0"/>
          </a:p>
          <a:p>
            <a:r>
              <a:rPr lang="cs-CZ" sz="2800" dirty="0"/>
              <a:t>e</a:t>
            </a:r>
            <a:r>
              <a:rPr lang="cs-CZ" sz="2800" dirty="0" smtClean="0"/>
              <a:t>xplicit </a:t>
            </a:r>
            <a:r>
              <a:rPr lang="cs-CZ" sz="2800" dirty="0" err="1" smtClean="0"/>
              <a:t>description</a:t>
            </a:r>
            <a:r>
              <a:rPr lang="cs-CZ" sz="2800" dirty="0" smtClean="0"/>
              <a:t> (no </a:t>
            </a:r>
            <a:r>
              <a:rPr lang="cs-CZ" sz="2800" dirty="0" err="1" smtClean="0"/>
              <a:t>jargon</a:t>
            </a:r>
            <a:r>
              <a:rPr lang="cs-CZ" sz="2800" dirty="0" smtClean="0"/>
              <a:t>)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3016"/>
            <a:ext cx="4720607" cy="18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2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184576"/>
          </a:xfrm>
        </p:spPr>
        <p:txBody>
          <a:bodyPr>
            <a:normAutofit fontScale="77500" lnSpcReduction="20000"/>
          </a:bodyPr>
          <a:lstStyle/>
          <a:p>
            <a:r>
              <a:rPr lang="cs-CZ" b="1" i="1" dirty="0"/>
              <a:t>I. </a:t>
            </a:r>
            <a:r>
              <a:rPr lang="cs-CZ" b="1" i="1" dirty="0" err="1"/>
              <a:t>Appearance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II. </a:t>
            </a:r>
            <a:r>
              <a:rPr lang="cs-CZ" b="1" i="1" dirty="0" err="1"/>
              <a:t>Behavior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III. </a:t>
            </a:r>
            <a:r>
              <a:rPr lang="cs-CZ" b="1" i="1" dirty="0" err="1"/>
              <a:t>Attitude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en-US" b="1" i="1" dirty="0"/>
              <a:t>IV. Level of Consciousness (observed)</a:t>
            </a:r>
          </a:p>
          <a:p>
            <a:r>
              <a:rPr lang="cs-CZ" b="1" i="1" dirty="0"/>
              <a:t>V. </a:t>
            </a:r>
            <a:r>
              <a:rPr lang="cs-CZ" b="1" i="1" dirty="0" err="1"/>
              <a:t>Orientation</a:t>
            </a:r>
            <a:r>
              <a:rPr lang="cs-CZ" b="1" i="1" dirty="0"/>
              <a:t> (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en-US" b="1" i="1" dirty="0"/>
              <a:t>VI. Speech and Language (observed)</a:t>
            </a:r>
          </a:p>
          <a:p>
            <a:r>
              <a:rPr lang="cs-CZ" b="1" i="1" dirty="0"/>
              <a:t>VII. </a:t>
            </a:r>
            <a:r>
              <a:rPr lang="cs-CZ" b="1" i="1" dirty="0" err="1"/>
              <a:t>Mood</a:t>
            </a:r>
            <a:r>
              <a:rPr lang="cs-CZ" b="1" i="1" dirty="0"/>
              <a:t> (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/>
              <a:t>VIII. </a:t>
            </a:r>
            <a:r>
              <a:rPr lang="cs-CZ" b="1" i="1" dirty="0" err="1"/>
              <a:t>Affect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)</a:t>
            </a:r>
          </a:p>
          <a:p>
            <a:r>
              <a:rPr lang="cs-CZ" b="1" i="1" dirty="0"/>
              <a:t>IX.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Process</a:t>
            </a:r>
            <a:r>
              <a:rPr lang="cs-CZ" b="1" i="1" dirty="0"/>
              <a:t>/</a:t>
            </a:r>
            <a:r>
              <a:rPr lang="cs-CZ" b="1" i="1" dirty="0" err="1"/>
              <a:t>Form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 smtClean="0"/>
              <a:t>)</a:t>
            </a:r>
          </a:p>
          <a:p>
            <a:r>
              <a:rPr lang="cs-CZ" b="1" i="1" dirty="0"/>
              <a:t>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Content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 smtClean="0"/>
              <a:t>)</a:t>
            </a:r>
          </a:p>
          <a:p>
            <a:r>
              <a:rPr lang="cs-CZ" b="1" i="1" dirty="0" smtClean="0"/>
              <a:t>XII. </a:t>
            </a:r>
            <a:r>
              <a:rPr lang="cs-CZ" b="1" i="1" dirty="0" err="1" smtClean="0"/>
              <a:t>Perception</a:t>
            </a:r>
            <a:r>
              <a:rPr lang="cs-CZ" b="1" i="1" dirty="0" smtClean="0"/>
              <a:t> (</a:t>
            </a:r>
            <a:r>
              <a:rPr lang="cs-CZ" b="1" i="1" dirty="0" err="1" smtClean="0"/>
              <a:t>observed</a:t>
            </a:r>
            <a:r>
              <a:rPr lang="cs-CZ" b="1" i="1" dirty="0" smtClean="0"/>
              <a:t>/</a:t>
            </a:r>
            <a:r>
              <a:rPr lang="cs-CZ" b="1" i="1" dirty="0" err="1" smtClean="0"/>
              <a:t>inquired</a:t>
            </a:r>
            <a:r>
              <a:rPr lang="cs-CZ" b="1" i="1" dirty="0" smtClean="0"/>
              <a:t>)</a:t>
            </a:r>
            <a:endParaRPr lang="cs-CZ" b="1" i="1" dirty="0"/>
          </a:p>
          <a:p>
            <a:r>
              <a:rPr lang="en-US" b="1" i="1" dirty="0" smtClean="0"/>
              <a:t>XI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Suicidality and </a:t>
            </a:r>
            <a:r>
              <a:rPr lang="en-US" b="1" i="1" dirty="0" err="1"/>
              <a:t>Homicidality</a:t>
            </a:r>
            <a:r>
              <a:rPr lang="en-US" b="1" i="1" dirty="0"/>
              <a:t> (inquired)</a:t>
            </a:r>
          </a:p>
          <a:p>
            <a:r>
              <a:rPr lang="en-US" b="1" i="1" dirty="0" smtClean="0"/>
              <a:t>XII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Insight and Judgment (observed/inquired)</a:t>
            </a:r>
          </a:p>
          <a:p>
            <a:r>
              <a:rPr lang="cs-CZ" b="1" i="1" dirty="0" smtClean="0"/>
              <a:t>XIV. </a:t>
            </a:r>
            <a:r>
              <a:rPr lang="cs-CZ" b="1" i="1" dirty="0" err="1"/>
              <a:t>Attention</a:t>
            </a:r>
            <a:r>
              <a:rPr lang="cs-CZ" b="1" i="1" dirty="0"/>
              <a:t> </a:t>
            </a:r>
            <a:r>
              <a:rPr lang="cs-CZ" b="1" i="1" dirty="0" err="1"/>
              <a:t>Span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 smtClean="0"/>
              <a:t>XV</a:t>
            </a:r>
            <a:r>
              <a:rPr lang="cs-CZ" b="1" i="1" dirty="0"/>
              <a:t>. </a:t>
            </a:r>
            <a:r>
              <a:rPr lang="cs-CZ" b="1" i="1" dirty="0" err="1"/>
              <a:t>Memory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  <a:p>
            <a:r>
              <a:rPr lang="cs-CZ" b="1" i="1" dirty="0" smtClean="0"/>
              <a:t>XVI. </a:t>
            </a:r>
            <a:r>
              <a:rPr lang="cs-CZ" b="1" i="1" dirty="0" err="1"/>
              <a:t>Intellectual</a:t>
            </a:r>
            <a:r>
              <a:rPr lang="cs-CZ" b="1" i="1" dirty="0"/>
              <a:t> </a:t>
            </a:r>
            <a:r>
              <a:rPr lang="cs-CZ" b="1" i="1" dirty="0" err="1"/>
              <a:t>Functioning</a:t>
            </a:r>
            <a:r>
              <a:rPr lang="cs-CZ" b="1" i="1" dirty="0"/>
              <a:t> (</a:t>
            </a:r>
            <a:r>
              <a:rPr lang="cs-CZ" b="1" i="1" dirty="0" err="1"/>
              <a:t>observed</a:t>
            </a:r>
            <a:r>
              <a:rPr lang="cs-CZ" b="1" i="1" dirty="0"/>
              <a:t>/</a:t>
            </a:r>
            <a:r>
              <a:rPr lang="cs-CZ" b="1" i="1" dirty="0" err="1"/>
              <a:t>inquired</a:t>
            </a:r>
            <a:r>
              <a:rPr lang="cs-CZ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76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cs-CZ" b="1" i="1" dirty="0"/>
              <a:t>I. </a:t>
            </a:r>
            <a:r>
              <a:rPr lang="cs-CZ" b="1" i="1" dirty="0" err="1"/>
              <a:t>Appearance</a:t>
            </a:r>
            <a:r>
              <a:rPr lang="cs-CZ" b="1" i="1" dirty="0"/>
              <a:t> </a:t>
            </a:r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/>
              <a:t>g</a:t>
            </a:r>
            <a:r>
              <a:rPr lang="cs-CZ" sz="2400" dirty="0" err="1" smtClean="0"/>
              <a:t>ait</a:t>
            </a:r>
            <a:r>
              <a:rPr lang="cs-CZ" sz="2400" dirty="0"/>
              <a:t>, </a:t>
            </a:r>
            <a:r>
              <a:rPr lang="cs-CZ" sz="2400" dirty="0" err="1"/>
              <a:t>posture</a:t>
            </a:r>
            <a:r>
              <a:rPr lang="cs-CZ" sz="2400" dirty="0"/>
              <a:t>, </a:t>
            </a:r>
            <a:r>
              <a:rPr lang="cs-CZ" sz="2400" dirty="0" err="1"/>
              <a:t>clothes</a:t>
            </a:r>
            <a:r>
              <a:rPr lang="cs-CZ" sz="2400" dirty="0"/>
              <a:t>, </a:t>
            </a:r>
            <a:r>
              <a:rPr lang="cs-CZ" sz="2400" dirty="0" err="1" smtClean="0"/>
              <a:t>grooming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b="1" i="1" dirty="0"/>
              <a:t>II. </a:t>
            </a:r>
            <a:r>
              <a:rPr lang="cs-CZ" b="1" i="1" dirty="0" err="1" smtClean="0"/>
              <a:t>Behavior</a:t>
            </a:r>
            <a:endParaRPr lang="cs-CZ" b="1" i="1" dirty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/>
              <a:t>m</a:t>
            </a:r>
            <a:r>
              <a:rPr lang="en-US" sz="2400" dirty="0" err="1" smtClean="0"/>
              <a:t>annerisms</a:t>
            </a:r>
            <a:r>
              <a:rPr lang="en-US" sz="2400" dirty="0"/>
              <a:t>, gestures, psychomotor activity</a:t>
            </a:r>
            <a:r>
              <a:rPr lang="en-US" sz="2400" dirty="0" smtClean="0"/>
              <a:t>, </a:t>
            </a:r>
            <a:r>
              <a:rPr lang="en-US" sz="2400" dirty="0"/>
              <a:t>eye </a:t>
            </a:r>
            <a:r>
              <a:rPr lang="en-US" sz="2400" dirty="0" smtClean="0"/>
              <a:t>contact</a:t>
            </a:r>
            <a:r>
              <a:rPr lang="cs-CZ" sz="2400" dirty="0" smtClean="0"/>
              <a:t>…</a:t>
            </a:r>
          </a:p>
          <a:p>
            <a:r>
              <a:rPr lang="cs-CZ" b="1" i="1" dirty="0"/>
              <a:t>III. </a:t>
            </a:r>
            <a:r>
              <a:rPr lang="cs-CZ" b="1" i="1" dirty="0" err="1"/>
              <a:t>Attitude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/>
              <a:t>c</a:t>
            </a:r>
            <a:r>
              <a:rPr lang="en-US" sz="2400" dirty="0" err="1" smtClean="0"/>
              <a:t>ooperative</a:t>
            </a:r>
            <a:r>
              <a:rPr lang="en-US" sz="2400" dirty="0"/>
              <a:t>, hostile, open, </a:t>
            </a:r>
            <a:r>
              <a:rPr lang="en-US" sz="2400" dirty="0" smtClean="0"/>
              <a:t>suspicious</a:t>
            </a:r>
            <a:r>
              <a:rPr lang="en-US" sz="2400" dirty="0"/>
              <a:t>, apathetic, easily </a:t>
            </a:r>
            <a:r>
              <a:rPr lang="en-US" sz="2400" dirty="0" smtClean="0"/>
              <a:t>distracted,</a:t>
            </a:r>
            <a:r>
              <a:rPr lang="cs-CZ" sz="2400" dirty="0" smtClean="0"/>
              <a:t> </a:t>
            </a:r>
            <a:r>
              <a:rPr lang="en-US" sz="2400" dirty="0" smtClean="0"/>
              <a:t>defensive</a:t>
            </a:r>
            <a:r>
              <a:rPr lang="cs-CZ" sz="2400" dirty="0" smtClean="0"/>
              <a:t>…</a:t>
            </a:r>
          </a:p>
          <a:p>
            <a:r>
              <a:rPr lang="en-US" b="1" i="1" dirty="0"/>
              <a:t>IV. Level of Consciousness </a:t>
            </a:r>
            <a:endParaRPr lang="cs-CZ" b="1" i="1" dirty="0" smtClean="0"/>
          </a:p>
          <a:p>
            <a:pPr lvl="1"/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igilant</a:t>
            </a:r>
            <a:r>
              <a:rPr lang="cs-CZ" sz="2400" dirty="0"/>
              <a:t>, </a:t>
            </a:r>
            <a:r>
              <a:rPr lang="cs-CZ" sz="2400" dirty="0" err="1"/>
              <a:t>alert</a:t>
            </a:r>
            <a:r>
              <a:rPr lang="cs-CZ" sz="2400" dirty="0"/>
              <a:t>, </a:t>
            </a:r>
            <a:r>
              <a:rPr lang="cs-CZ" sz="2400" dirty="0" err="1"/>
              <a:t>drowsy</a:t>
            </a:r>
            <a:r>
              <a:rPr lang="cs-CZ" sz="2400" dirty="0"/>
              <a:t>, </a:t>
            </a:r>
            <a:r>
              <a:rPr lang="cs-CZ" sz="2400" dirty="0" err="1" smtClean="0"/>
              <a:t>lethargic</a:t>
            </a:r>
            <a:r>
              <a:rPr lang="cs-CZ" sz="2400" dirty="0" smtClean="0"/>
              <a:t>, </a:t>
            </a:r>
            <a:r>
              <a:rPr lang="cs-CZ" sz="2400" dirty="0" err="1"/>
              <a:t>comatose</a:t>
            </a:r>
            <a:r>
              <a:rPr lang="cs-CZ" sz="2400" dirty="0"/>
              <a:t>, </a:t>
            </a:r>
            <a:r>
              <a:rPr lang="cs-CZ" sz="2400" dirty="0" err="1" smtClean="0"/>
              <a:t>confused</a:t>
            </a:r>
            <a:r>
              <a:rPr lang="cs-CZ" sz="2400" dirty="0" smtClean="0"/>
              <a:t>…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3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cs-CZ" b="1" i="1" dirty="0"/>
              <a:t>V. </a:t>
            </a:r>
            <a:r>
              <a:rPr lang="cs-CZ" b="1" i="1" dirty="0" err="1"/>
              <a:t>Orientation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smtClean="0"/>
              <a:t>to person -place 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/>
              <a:t>-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en-US" b="1" i="1" dirty="0"/>
              <a:t>VI. Speech and Language </a:t>
            </a:r>
            <a:endParaRPr lang="cs-CZ" b="1" i="1" dirty="0" smtClean="0"/>
          </a:p>
          <a:p>
            <a:pPr lvl="1"/>
            <a:r>
              <a:rPr lang="cs-CZ" dirty="0" err="1" smtClean="0"/>
              <a:t>quantity</a:t>
            </a:r>
            <a:r>
              <a:rPr lang="cs-CZ" dirty="0" smtClean="0"/>
              <a:t> -</a:t>
            </a:r>
            <a:r>
              <a:rPr lang="cs-CZ" dirty="0" err="1" smtClean="0"/>
              <a:t>rate</a:t>
            </a:r>
            <a:r>
              <a:rPr lang="cs-CZ" dirty="0" smtClean="0"/>
              <a:t> -v</a:t>
            </a:r>
            <a:r>
              <a:rPr lang="fr-FR" dirty="0" smtClean="0"/>
              <a:t>olume  -</a:t>
            </a:r>
            <a:r>
              <a:rPr lang="cs-CZ" dirty="0" smtClean="0"/>
              <a:t>f</a:t>
            </a:r>
            <a:r>
              <a:rPr lang="en-US" dirty="0" err="1" smtClean="0"/>
              <a:t>luency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smtClean="0"/>
              <a:t>r</a:t>
            </a:r>
            <a:r>
              <a:rPr lang="en-US" dirty="0" err="1" smtClean="0"/>
              <a:t>hythm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b="1" i="1" dirty="0"/>
              <a:t>VII. </a:t>
            </a:r>
            <a:r>
              <a:rPr lang="cs-CZ" b="1" i="1" dirty="0" err="1"/>
              <a:t>Mood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sustained state of inner </a:t>
            </a:r>
            <a:r>
              <a:rPr lang="en-US" dirty="0" smtClean="0"/>
              <a:t>feeling</a:t>
            </a:r>
            <a:endParaRPr lang="cs-CZ" dirty="0" smtClean="0"/>
          </a:p>
          <a:p>
            <a:r>
              <a:rPr lang="cs-CZ" b="1" i="1" dirty="0"/>
              <a:t>VIII. </a:t>
            </a:r>
            <a:r>
              <a:rPr lang="cs-CZ" b="1" i="1" dirty="0" err="1"/>
              <a:t>Affect</a:t>
            </a:r>
            <a:r>
              <a:rPr lang="cs-CZ" b="1" i="1" dirty="0"/>
              <a:t> </a:t>
            </a:r>
          </a:p>
          <a:p>
            <a:pPr lvl="1"/>
            <a:r>
              <a:rPr lang="cs-CZ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observed expression of inner feeling</a:t>
            </a:r>
            <a:endParaRPr lang="cs-CZ" b="1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IX.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Process</a:t>
            </a:r>
            <a:r>
              <a:rPr lang="cs-CZ" b="1" i="1" dirty="0"/>
              <a:t>/</a:t>
            </a:r>
            <a:r>
              <a:rPr lang="cs-CZ" b="1" i="1" dirty="0" err="1"/>
              <a:t>Form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are </a:t>
            </a:r>
            <a:r>
              <a:rPr lang="cs-CZ" dirty="0" err="1" smtClean="0"/>
              <a:t>linked</a:t>
            </a:r>
            <a:endParaRPr lang="cs-CZ" dirty="0" smtClean="0"/>
          </a:p>
          <a:p>
            <a:r>
              <a:rPr lang="cs-CZ" b="1" i="1" dirty="0"/>
              <a:t>X. </a:t>
            </a:r>
            <a:r>
              <a:rPr lang="cs-CZ" b="1" i="1" dirty="0" err="1"/>
              <a:t>Thought</a:t>
            </a:r>
            <a:r>
              <a:rPr lang="cs-CZ" b="1" i="1" dirty="0"/>
              <a:t> </a:t>
            </a:r>
            <a:r>
              <a:rPr lang="cs-CZ" b="1" i="1" dirty="0" err="1"/>
              <a:t>Content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f.e</a:t>
            </a:r>
            <a:r>
              <a:rPr lang="cs-CZ" dirty="0" smtClean="0"/>
              <a:t>. </a:t>
            </a:r>
            <a:r>
              <a:rPr lang="cs-CZ" dirty="0" err="1" smtClean="0"/>
              <a:t>delusions</a:t>
            </a:r>
            <a:r>
              <a:rPr lang="cs-CZ" dirty="0" smtClean="0"/>
              <a:t>,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insertion</a:t>
            </a:r>
            <a:r>
              <a:rPr lang="cs-CZ" dirty="0" smtClean="0"/>
              <a:t>/</a:t>
            </a:r>
            <a:r>
              <a:rPr lang="cs-CZ" dirty="0" err="1" smtClean="0"/>
              <a:t>withdrawal</a:t>
            </a:r>
            <a:r>
              <a:rPr lang="cs-CZ" dirty="0" smtClean="0"/>
              <a:t>, </a:t>
            </a:r>
            <a:r>
              <a:rPr lang="cs-CZ" dirty="0" err="1" smtClean="0"/>
              <a:t>obsessions</a:t>
            </a:r>
            <a:r>
              <a:rPr lang="cs-CZ" dirty="0" smtClean="0"/>
              <a:t>…</a:t>
            </a:r>
          </a:p>
          <a:p>
            <a:r>
              <a:rPr lang="cs-CZ" b="1" i="1" dirty="0" smtClean="0"/>
              <a:t>XI. </a:t>
            </a:r>
            <a:r>
              <a:rPr lang="cs-CZ" b="1" i="1" dirty="0" err="1" smtClean="0"/>
              <a:t>Perception</a:t>
            </a:r>
            <a:endParaRPr lang="cs-CZ" b="1" i="1" dirty="0"/>
          </a:p>
          <a:p>
            <a:pPr lvl="1"/>
            <a:r>
              <a:rPr lang="cs-CZ" dirty="0" err="1" smtClean="0"/>
              <a:t>illusions</a:t>
            </a:r>
            <a:r>
              <a:rPr lang="cs-CZ" dirty="0" smtClean="0"/>
              <a:t> and </a:t>
            </a:r>
            <a:r>
              <a:rPr lang="cs-CZ" dirty="0" err="1" smtClean="0"/>
              <a:t>hallucinations</a:t>
            </a:r>
            <a:endParaRPr lang="cs-CZ" dirty="0" smtClean="0"/>
          </a:p>
          <a:p>
            <a:r>
              <a:rPr lang="en-US" b="1" i="1" dirty="0" smtClean="0"/>
              <a:t>XI</a:t>
            </a:r>
            <a:r>
              <a:rPr lang="cs-CZ" b="1" i="1" dirty="0" smtClean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Suicidality and </a:t>
            </a:r>
            <a:r>
              <a:rPr lang="en-US" b="1" i="1" dirty="0" err="1"/>
              <a:t>Homicidality</a:t>
            </a:r>
            <a:r>
              <a:rPr lang="en-US" b="1" i="1" dirty="0"/>
              <a:t> </a:t>
            </a:r>
            <a:endParaRPr lang="cs-CZ" b="1" i="1" dirty="0" smtClean="0"/>
          </a:p>
          <a:p>
            <a:r>
              <a:rPr lang="en-US" b="1" i="1" dirty="0" smtClean="0"/>
              <a:t>XII</a:t>
            </a:r>
            <a:r>
              <a:rPr lang="cs-CZ" b="1" i="1" dirty="0"/>
              <a:t>I</a:t>
            </a:r>
            <a:r>
              <a:rPr lang="en-US" b="1" i="1" dirty="0" smtClean="0"/>
              <a:t>. </a:t>
            </a:r>
            <a:r>
              <a:rPr lang="en-US" b="1" i="1" dirty="0"/>
              <a:t>Insight and Judgment </a:t>
            </a:r>
            <a:endParaRPr lang="cs-CZ" b="1" i="1" dirty="0"/>
          </a:p>
          <a:p>
            <a:pPr lvl="1"/>
            <a:r>
              <a:rPr lang="cs-CZ" dirty="0" err="1" smtClean="0"/>
              <a:t>knows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he/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endParaRPr lang="en-US" dirty="0"/>
          </a:p>
          <a:p>
            <a:endParaRPr lang="cs-CZ" b="1" i="1" dirty="0" smtClean="0"/>
          </a:p>
          <a:p>
            <a:endParaRPr lang="en-US" b="1" i="1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307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4.Mental status </a:t>
            </a:r>
            <a:r>
              <a:rPr lang="cs-CZ" sz="3600" b="1" dirty="0" err="1"/>
              <a:t>examination</a:t>
            </a:r>
            <a:r>
              <a:rPr lang="cs-CZ" sz="3600" b="1" dirty="0"/>
              <a:t> (MSE)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XIV. </a:t>
            </a:r>
            <a:r>
              <a:rPr lang="cs-CZ" b="1" i="1" dirty="0" err="1"/>
              <a:t>Attention</a:t>
            </a:r>
            <a:r>
              <a:rPr lang="cs-CZ" b="1" i="1" dirty="0"/>
              <a:t> </a:t>
            </a:r>
            <a:r>
              <a:rPr lang="cs-CZ" b="1" i="1" dirty="0" err="1"/>
              <a:t>Span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attend</a:t>
            </a:r>
            <a:r>
              <a:rPr lang="cs-CZ" dirty="0" smtClean="0"/>
              <a:t> –</a:t>
            </a:r>
            <a:r>
              <a:rPr lang="cs-CZ" dirty="0" err="1" smtClean="0"/>
              <a:t>concentration</a:t>
            </a:r>
            <a:r>
              <a:rPr lang="cs-CZ" dirty="0" smtClean="0"/>
              <a:t> -</a:t>
            </a:r>
            <a:r>
              <a:rPr lang="cs-CZ" dirty="0" err="1" smtClean="0"/>
              <a:t>distractibility</a:t>
            </a:r>
            <a:endParaRPr lang="cs-CZ" dirty="0" smtClean="0"/>
          </a:p>
          <a:p>
            <a:r>
              <a:rPr lang="cs-CZ" b="1" i="1" dirty="0"/>
              <a:t>XV. </a:t>
            </a:r>
            <a:r>
              <a:rPr lang="cs-CZ" b="1" i="1" dirty="0" err="1"/>
              <a:t>Memory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recent</a:t>
            </a:r>
            <a:r>
              <a:rPr lang="cs-CZ" dirty="0" smtClean="0"/>
              <a:t> -</a:t>
            </a:r>
            <a:r>
              <a:rPr lang="cs-CZ" dirty="0" err="1" smtClean="0"/>
              <a:t>remote</a:t>
            </a:r>
            <a:r>
              <a:rPr lang="cs-CZ" dirty="0" smtClean="0"/>
              <a:t> -</a:t>
            </a:r>
            <a:r>
              <a:rPr lang="cs-CZ" dirty="0" err="1" smtClean="0"/>
              <a:t>immediate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endParaRPr lang="cs-CZ" dirty="0" smtClean="0"/>
          </a:p>
          <a:p>
            <a:r>
              <a:rPr lang="cs-CZ" b="1" i="1" dirty="0"/>
              <a:t>XVI. </a:t>
            </a:r>
            <a:r>
              <a:rPr lang="cs-CZ" b="1" i="1" dirty="0" err="1"/>
              <a:t>Intellectual</a:t>
            </a:r>
            <a:r>
              <a:rPr lang="cs-CZ" b="1" i="1" dirty="0"/>
              <a:t> </a:t>
            </a:r>
            <a:r>
              <a:rPr lang="cs-CZ" b="1" i="1" dirty="0" err="1"/>
              <a:t>Functioning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err="1" smtClean="0"/>
              <a:t>information</a:t>
            </a:r>
            <a:r>
              <a:rPr lang="cs-CZ" dirty="0" smtClean="0"/>
              <a:t> –</a:t>
            </a:r>
            <a:r>
              <a:rPr lang="cs-CZ" dirty="0" err="1" smtClean="0"/>
              <a:t>vocabulary</a:t>
            </a:r>
            <a:r>
              <a:rPr lang="cs-CZ" dirty="0" smtClean="0"/>
              <a:t> -</a:t>
            </a:r>
            <a:r>
              <a:rPr lang="cs-CZ" dirty="0" err="1" smtClean="0"/>
              <a:t>abstraction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Step by step</a:t>
            </a:r>
            <a:endParaRPr lang="cs-CZ" sz="36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1471528" y="2204864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1.</a:t>
            </a:r>
          </a:p>
          <a:p>
            <a:pPr algn="ctr"/>
            <a:r>
              <a:rPr lang="cs-CZ" sz="2400" dirty="0" err="1" smtClean="0"/>
              <a:t>Identifying</a:t>
            </a:r>
            <a:r>
              <a:rPr lang="cs-CZ" sz="2400" dirty="0" smtClean="0"/>
              <a:t> data</a:t>
            </a:r>
            <a:endParaRPr lang="cs-CZ" sz="2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471528" y="4437112"/>
            <a:ext cx="2448272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3</a:t>
            </a:r>
            <a:r>
              <a:rPr lang="cs-CZ" sz="2400" dirty="0" smtClean="0"/>
              <a:t>.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 err="1" smtClean="0"/>
              <a:t>Psychiatric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5148064" y="4437112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4</a:t>
            </a:r>
            <a:r>
              <a:rPr lang="cs-CZ" sz="2400" dirty="0" smtClean="0"/>
              <a:t>. </a:t>
            </a:r>
          </a:p>
          <a:p>
            <a:pPr algn="ctr"/>
            <a:r>
              <a:rPr lang="cs-CZ" sz="2400" dirty="0" err="1" smtClean="0"/>
              <a:t>Mental</a:t>
            </a:r>
            <a:r>
              <a:rPr lang="cs-CZ" sz="2400" dirty="0" smtClean="0"/>
              <a:t> status </a:t>
            </a:r>
            <a:r>
              <a:rPr lang="cs-CZ" sz="2400" dirty="0" err="1" smtClean="0"/>
              <a:t>examination</a:t>
            </a:r>
            <a:endParaRPr lang="cs-CZ" sz="2400" dirty="0" smtClean="0"/>
          </a:p>
        </p:txBody>
      </p:sp>
      <p:sp>
        <p:nvSpPr>
          <p:cNvPr id="20" name="Zaoblený obdélník 19"/>
          <p:cNvSpPr/>
          <p:nvPr/>
        </p:nvSpPr>
        <p:spPr>
          <a:xfrm>
            <a:off x="5148064" y="2204864"/>
            <a:ext cx="273630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2.</a:t>
            </a:r>
          </a:p>
          <a:p>
            <a:pPr algn="ctr"/>
            <a:r>
              <a:rPr lang="cs-CZ" sz="2400" dirty="0" err="1" smtClean="0"/>
              <a:t>Chief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err="1" smtClean="0"/>
              <a:t>complaint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45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Specific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situations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Suicidal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 smtClean="0"/>
          </a:p>
          <a:p>
            <a:r>
              <a:rPr lang="cs-CZ" sz="2800" dirty="0" err="1" smtClean="0"/>
              <a:t>Agressive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059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sz="3600" b="1" dirty="0" err="1"/>
              <a:t>Three</a:t>
            </a:r>
            <a:r>
              <a:rPr lang="cs-CZ" sz="3600" b="1" dirty="0"/>
              <a:t> </a:t>
            </a:r>
            <a:r>
              <a:rPr lang="cs-CZ" sz="3600" b="1" dirty="0" err="1"/>
              <a:t>sources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information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cs-CZ" sz="3200" u="sng" dirty="0" err="1" smtClean="0"/>
              <a:t>Subjective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feelings</a:t>
            </a:r>
            <a:r>
              <a:rPr lang="cs-CZ" sz="3200" u="sng" dirty="0" smtClean="0"/>
              <a:t> </a:t>
            </a:r>
          </a:p>
          <a:p>
            <a:pPr lvl="1"/>
            <a:r>
              <a:rPr lang="cs-CZ" sz="2800" dirty="0" smtClean="0"/>
              <a:t> </a:t>
            </a:r>
            <a:r>
              <a:rPr lang="cs-CZ" sz="2800" dirty="0" err="1" smtClean="0"/>
              <a:t>think</a:t>
            </a:r>
            <a:r>
              <a:rPr lang="cs-CZ" sz="2800" dirty="0" smtClean="0"/>
              <a:t>, </a:t>
            </a:r>
            <a:r>
              <a:rPr lang="cs-CZ" sz="2800" dirty="0" err="1" smtClean="0"/>
              <a:t>feel</a:t>
            </a:r>
            <a:r>
              <a:rPr lang="cs-CZ" sz="2800" dirty="0" smtClean="0"/>
              <a:t>, </a:t>
            </a:r>
            <a:r>
              <a:rPr lang="cs-CZ" sz="2800" dirty="0" err="1" smtClean="0"/>
              <a:t>perseive</a:t>
            </a:r>
            <a:r>
              <a:rPr lang="cs-CZ" sz="2800" dirty="0" smtClean="0"/>
              <a:t>…</a:t>
            </a:r>
          </a:p>
          <a:p>
            <a:pPr lvl="1"/>
            <a:r>
              <a:rPr lang="cs-CZ" sz="2800" b="1" dirty="0"/>
              <a:t> </a:t>
            </a:r>
            <a:r>
              <a:rPr lang="en-US" sz="2800" b="1" dirty="0" smtClean="0"/>
              <a:t>what</a:t>
            </a:r>
            <a:r>
              <a:rPr lang="en-US" sz="2800" dirty="0" smtClean="0"/>
              <a:t> </a:t>
            </a:r>
            <a:r>
              <a:rPr lang="en-US" sz="2800" dirty="0"/>
              <a:t>the patient </a:t>
            </a:r>
            <a:r>
              <a:rPr lang="en-US" sz="2800" dirty="0" smtClean="0"/>
              <a:t>says</a:t>
            </a:r>
            <a:endParaRPr lang="cs-CZ" sz="2800" dirty="0" smtClean="0"/>
          </a:p>
          <a:p>
            <a:r>
              <a:rPr lang="cs-CZ" sz="3200" u="sng" dirty="0" err="1"/>
              <a:t>Behaviour</a:t>
            </a:r>
            <a:r>
              <a:rPr lang="cs-CZ" sz="3200" u="sng" dirty="0"/>
              <a:t> and </a:t>
            </a:r>
            <a:r>
              <a:rPr lang="cs-CZ" sz="3200" u="sng" dirty="0" err="1"/>
              <a:t>nonverbal</a:t>
            </a:r>
            <a:r>
              <a:rPr lang="cs-CZ" sz="3200" u="sng" dirty="0"/>
              <a:t> </a:t>
            </a:r>
            <a:r>
              <a:rPr lang="cs-CZ" sz="3200" u="sng" dirty="0" err="1" smtClean="0"/>
              <a:t>communication</a:t>
            </a:r>
            <a:r>
              <a:rPr lang="cs-CZ" sz="3200" u="sng" dirty="0" smtClean="0"/>
              <a:t>  </a:t>
            </a:r>
          </a:p>
          <a:p>
            <a:pPr lvl="1"/>
            <a:r>
              <a:rPr lang="cs-CZ" sz="2800" dirty="0" smtClean="0"/>
              <a:t> express </a:t>
            </a:r>
            <a:r>
              <a:rPr lang="cs-CZ" sz="2800" dirty="0" err="1" smtClean="0"/>
              <a:t>themselves</a:t>
            </a:r>
            <a:r>
              <a:rPr lang="cs-CZ" sz="2800" dirty="0" smtClean="0"/>
              <a:t>, </a:t>
            </a:r>
            <a:r>
              <a:rPr lang="cs-CZ" sz="2800" dirty="0" err="1" smtClean="0"/>
              <a:t>speak</a:t>
            </a:r>
            <a:r>
              <a:rPr lang="cs-CZ" sz="2800" dirty="0" smtClean="0"/>
              <a:t>, </a:t>
            </a:r>
            <a:r>
              <a:rPr lang="cs-CZ" sz="2800" dirty="0" err="1" smtClean="0"/>
              <a:t>gesticulation</a:t>
            </a:r>
            <a:r>
              <a:rPr lang="cs-CZ" sz="2800" dirty="0" smtClean="0"/>
              <a:t>…</a:t>
            </a:r>
          </a:p>
          <a:p>
            <a:pPr lvl="1"/>
            <a:r>
              <a:rPr lang="cs-CZ" sz="2800" b="1" dirty="0" smtClean="0"/>
              <a:t> </a:t>
            </a:r>
            <a:r>
              <a:rPr lang="cs-CZ" sz="2800" b="1" dirty="0" err="1" smtClean="0"/>
              <a:t>how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patient</a:t>
            </a:r>
            <a:r>
              <a:rPr lang="cs-CZ" sz="2800" dirty="0" smtClean="0"/>
              <a:t> </a:t>
            </a:r>
            <a:r>
              <a:rPr lang="cs-CZ" sz="2800" dirty="0" err="1" smtClean="0"/>
              <a:t>says</a:t>
            </a:r>
            <a:r>
              <a:rPr lang="cs-CZ" sz="2800" dirty="0" smtClean="0"/>
              <a:t> </a:t>
            </a:r>
            <a:r>
              <a:rPr lang="cs-CZ" sz="2800" dirty="0" err="1" smtClean="0"/>
              <a:t>it</a:t>
            </a:r>
            <a:r>
              <a:rPr lang="cs-CZ" sz="2800" dirty="0" smtClean="0"/>
              <a:t> </a:t>
            </a:r>
            <a:endParaRPr lang="cs-CZ" sz="2800" dirty="0"/>
          </a:p>
          <a:p>
            <a:r>
              <a:rPr lang="cs-CZ" sz="3200" u="sng" dirty="0" err="1" smtClean="0"/>
              <a:t>Objective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information</a:t>
            </a:r>
            <a:r>
              <a:rPr lang="cs-CZ" sz="3200" u="sng" dirty="0" smtClean="0"/>
              <a:t> </a:t>
            </a:r>
          </a:p>
          <a:p>
            <a:pPr lvl="1"/>
            <a:r>
              <a:rPr lang="cs-CZ" sz="2800" dirty="0" smtClean="0"/>
              <a:t> </a:t>
            </a:r>
            <a:r>
              <a:rPr lang="cs-CZ" sz="2800" dirty="0" err="1" smtClean="0"/>
              <a:t>family</a:t>
            </a:r>
            <a:r>
              <a:rPr lang="cs-CZ" sz="2800" dirty="0" smtClean="0"/>
              <a:t>, </a:t>
            </a:r>
            <a:r>
              <a:rPr lang="cs-CZ" sz="2800" dirty="0" err="1" smtClean="0"/>
              <a:t>friends</a:t>
            </a:r>
            <a:r>
              <a:rPr lang="cs-CZ" sz="2800" dirty="0" smtClean="0"/>
              <a:t>…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2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common</a:t>
            </a:r>
            <a:r>
              <a:rPr lang="cs-CZ" dirty="0"/>
              <a:t> cause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emergent</a:t>
            </a:r>
            <a:r>
              <a:rPr lang="cs-CZ" dirty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consultations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psychiatrist </a:t>
            </a:r>
            <a:r>
              <a:rPr lang="en-US" dirty="0" smtClean="0"/>
              <a:t>need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to ask about suicidality </a:t>
            </a:r>
            <a:r>
              <a:rPr lang="en-US" dirty="0" smtClean="0"/>
              <a:t>directly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on´t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afraid</a:t>
            </a:r>
            <a:r>
              <a:rPr lang="cs-CZ" dirty="0" smtClean="0"/>
              <a:t> to </a:t>
            </a:r>
            <a:r>
              <a:rPr lang="cs-CZ" dirty="0" err="1" smtClean="0"/>
              <a:t>ask</a:t>
            </a:r>
            <a:r>
              <a:rPr lang="cs-CZ" dirty="0" smtClean="0"/>
              <a:t>!</a:t>
            </a:r>
          </a:p>
          <a:p>
            <a:endParaRPr lang="cs-CZ" dirty="0" smtClean="0"/>
          </a:p>
          <a:p>
            <a:r>
              <a:rPr lang="cs-CZ" u="sng" dirty="0" err="1" smtClean="0"/>
              <a:t>Example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questions</a:t>
            </a:r>
            <a:r>
              <a:rPr lang="cs-CZ" u="sng" dirty="0" smtClean="0"/>
              <a:t>:</a:t>
            </a:r>
            <a:endParaRPr lang="cs-CZ" u="sng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Do you ever feel that life isn’t worth living? Or that you would just as soon be dead</a:t>
            </a:r>
            <a:r>
              <a:rPr lang="en-US" dirty="0" smtClean="0"/>
              <a:t>?”</a:t>
            </a:r>
            <a:endParaRPr lang="cs-CZ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Have you ever thought of doing away with yourself? If so, how</a:t>
            </a:r>
            <a:r>
              <a:rPr lang="en-US" dirty="0" smtClean="0"/>
              <a:t>?”</a:t>
            </a:r>
            <a:endParaRPr lang="cs-CZ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What would happen after you were dead?”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0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3600" b="1" dirty="0" err="1" smtClean="0"/>
              <a:t>Suicidal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course</a:t>
            </a:r>
            <a:endParaRPr lang="cs-CZ" sz="3600" b="1" dirty="0" smtClean="0"/>
          </a:p>
          <a:p>
            <a:pPr algn="ctr"/>
            <a:endParaRPr lang="cs-CZ" sz="1800" b="1" dirty="0" smtClean="0"/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Ideation </a:t>
            </a:r>
            <a:r>
              <a:rPr lang="en-US" dirty="0"/>
              <a:t>– </a:t>
            </a:r>
            <a:r>
              <a:rPr lang="en-US" sz="2800" dirty="0"/>
              <a:t>How frequent are the thoughts of killing themselves? How </a:t>
            </a:r>
            <a:r>
              <a:rPr lang="en-US" sz="2800" dirty="0" smtClean="0"/>
              <a:t>long</a:t>
            </a:r>
            <a:r>
              <a:rPr lang="cs-CZ" sz="2800" dirty="0" smtClean="0"/>
              <a:t> </a:t>
            </a:r>
            <a:r>
              <a:rPr lang="en-US" sz="2800" dirty="0" smtClean="0"/>
              <a:t>have </a:t>
            </a:r>
            <a:r>
              <a:rPr lang="en-US" sz="2800" dirty="0"/>
              <a:t>they been present? Are they changing in intensity or frequency?</a:t>
            </a:r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Plan </a:t>
            </a:r>
            <a:r>
              <a:rPr lang="en-US" dirty="0"/>
              <a:t>– </a:t>
            </a:r>
            <a:r>
              <a:rPr lang="en-US" sz="2800" dirty="0"/>
              <a:t>Do they have a specific plan to end their life? Is it realistic? Is </a:t>
            </a:r>
            <a:r>
              <a:rPr lang="en-US" sz="2800" dirty="0" smtClean="0"/>
              <a:t>it</a:t>
            </a:r>
            <a:r>
              <a:rPr lang="cs-CZ" sz="2800" dirty="0" smtClean="0"/>
              <a:t> </a:t>
            </a:r>
            <a:r>
              <a:rPr lang="en-US" sz="2800" dirty="0" smtClean="0"/>
              <a:t>lethal</a:t>
            </a:r>
            <a:r>
              <a:rPr lang="en-US" sz="2800" dirty="0"/>
              <a:t>? Are they likely to be rescued in the attempt?</a:t>
            </a:r>
          </a:p>
          <a:p>
            <a:r>
              <a:rPr lang="en-US" sz="3100" b="1" dirty="0" smtClean="0"/>
              <a:t>Suicidal </a:t>
            </a:r>
            <a:r>
              <a:rPr lang="en-US" sz="3100" b="1" dirty="0"/>
              <a:t>Intent </a:t>
            </a:r>
            <a:r>
              <a:rPr lang="en-US" dirty="0"/>
              <a:t>– </a:t>
            </a:r>
            <a:r>
              <a:rPr lang="en-US" sz="2800" dirty="0"/>
              <a:t>Do they want to die? Do they feel it is inevitable that they will die?</a:t>
            </a:r>
          </a:p>
          <a:p>
            <a:r>
              <a:rPr lang="en-US" sz="3100" b="1" dirty="0" smtClean="0"/>
              <a:t>Preparation </a:t>
            </a:r>
            <a:r>
              <a:rPr lang="en-US" sz="3100" b="1" dirty="0"/>
              <a:t>and Rehearsal for Suicide</a:t>
            </a:r>
            <a:r>
              <a:rPr lang="en-US" sz="3100" dirty="0"/>
              <a:t> </a:t>
            </a:r>
            <a:r>
              <a:rPr lang="en-US" dirty="0"/>
              <a:t>– </a:t>
            </a:r>
            <a:r>
              <a:rPr lang="en-US" sz="2800" dirty="0"/>
              <a:t>Have they obtained lethal means? Have </a:t>
            </a:r>
            <a:r>
              <a:rPr lang="en-US" sz="2800" dirty="0" smtClean="0"/>
              <a:t>they</a:t>
            </a:r>
            <a:r>
              <a:rPr lang="cs-CZ" sz="2800" dirty="0" smtClean="0"/>
              <a:t> </a:t>
            </a:r>
            <a:r>
              <a:rPr lang="en-US" sz="2800" dirty="0" smtClean="0"/>
              <a:t>practiced </a:t>
            </a:r>
            <a:r>
              <a:rPr lang="en-US" sz="2800" dirty="0"/>
              <a:t>the suicide attempt?</a:t>
            </a:r>
          </a:p>
          <a:p>
            <a:r>
              <a:rPr lang="en-US" sz="3100" b="1" dirty="0" smtClean="0"/>
              <a:t>Suicide </a:t>
            </a:r>
            <a:r>
              <a:rPr lang="en-US" sz="3100" b="1" dirty="0"/>
              <a:t>Attempts </a:t>
            </a:r>
            <a:r>
              <a:rPr lang="en-US" dirty="0"/>
              <a:t>– </a:t>
            </a:r>
            <a:r>
              <a:rPr lang="en-US" sz="2800" dirty="0"/>
              <a:t>Have they ever tried to kill themselves in the past? Do they </a:t>
            </a:r>
            <a:r>
              <a:rPr lang="en-US" sz="2800" dirty="0" smtClean="0"/>
              <a:t>have</a:t>
            </a:r>
            <a:r>
              <a:rPr lang="cs-CZ" sz="2800" dirty="0" smtClean="0"/>
              <a:t> </a:t>
            </a:r>
            <a:r>
              <a:rPr lang="en-US" sz="2800" dirty="0" smtClean="0"/>
              <a:t>family </a:t>
            </a:r>
            <a:r>
              <a:rPr lang="en-US" sz="2800" dirty="0"/>
              <a:t>or friends who have committed suicide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58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cs-CZ" sz="3300" b="1" dirty="0" smtClean="0"/>
              <a:t> Static risk </a:t>
            </a:r>
            <a:r>
              <a:rPr lang="cs-CZ" sz="3300" b="1" dirty="0" err="1"/>
              <a:t>factors</a:t>
            </a:r>
            <a:r>
              <a:rPr lang="cs-CZ" sz="3300" b="1" dirty="0"/>
              <a:t> </a:t>
            </a:r>
            <a:r>
              <a:rPr lang="cs-CZ" sz="3300" b="1" dirty="0" err="1"/>
              <a:t>for</a:t>
            </a:r>
            <a:r>
              <a:rPr lang="cs-CZ" sz="3300" b="1" dirty="0"/>
              <a:t> </a:t>
            </a:r>
            <a:r>
              <a:rPr lang="cs-CZ" sz="3300" b="1" dirty="0" err="1" smtClean="0"/>
              <a:t>suicide</a:t>
            </a:r>
            <a:endParaRPr lang="cs-CZ" dirty="0" smtClean="0"/>
          </a:p>
          <a:p>
            <a:pPr lvl="1"/>
            <a:r>
              <a:rPr lang="en-US" sz="2800" dirty="0" smtClean="0"/>
              <a:t>Male </a:t>
            </a:r>
            <a:r>
              <a:rPr lang="en-US" sz="2800" dirty="0"/>
              <a:t>Sex </a:t>
            </a:r>
            <a:endParaRPr lang="cs-CZ" sz="2800" dirty="0" smtClean="0"/>
          </a:p>
          <a:p>
            <a:pPr lvl="1"/>
            <a:r>
              <a:rPr lang="en-US" sz="2800" dirty="0" smtClean="0"/>
              <a:t>Age </a:t>
            </a:r>
            <a:r>
              <a:rPr lang="en-US" sz="2800" dirty="0"/>
              <a:t>– </a:t>
            </a:r>
            <a:r>
              <a:rPr lang="en-US" sz="2800" dirty="0" smtClean="0"/>
              <a:t>young </a:t>
            </a:r>
            <a:r>
              <a:rPr lang="en-US" sz="2800" dirty="0"/>
              <a:t>adults, </a:t>
            </a:r>
            <a:r>
              <a:rPr lang="en-US" sz="2800" dirty="0" smtClean="0"/>
              <a:t> </a:t>
            </a:r>
            <a:r>
              <a:rPr lang="en-US" sz="2800" dirty="0" err="1" smtClean="0"/>
              <a:t>olde</a:t>
            </a:r>
            <a:r>
              <a:rPr lang="cs-CZ" sz="2800" dirty="0" smtClean="0"/>
              <a:t>r </a:t>
            </a:r>
            <a:r>
              <a:rPr lang="cs-CZ" sz="2800" dirty="0" err="1" smtClean="0"/>
              <a:t>people</a:t>
            </a:r>
            <a:endParaRPr lang="cs-CZ" sz="2800" dirty="0"/>
          </a:p>
          <a:p>
            <a:pPr lvl="1"/>
            <a:r>
              <a:rPr lang="en-US" sz="2800" dirty="0" smtClean="0"/>
              <a:t>Race </a:t>
            </a:r>
            <a:r>
              <a:rPr lang="en-US" sz="2800" dirty="0"/>
              <a:t>– </a:t>
            </a:r>
            <a:r>
              <a:rPr lang="cs-CZ" sz="2800" dirty="0" err="1" smtClean="0"/>
              <a:t>higher</a:t>
            </a:r>
            <a:r>
              <a:rPr lang="cs-CZ" sz="2800" dirty="0" smtClean="0"/>
              <a:t> </a:t>
            </a:r>
            <a:r>
              <a:rPr lang="en-US" sz="2800" dirty="0" smtClean="0"/>
              <a:t>in White </a:t>
            </a:r>
            <a:r>
              <a:rPr lang="en-US" sz="2800" dirty="0"/>
              <a:t>and Native Americans than </a:t>
            </a:r>
            <a:r>
              <a:rPr lang="en-US" sz="2800" dirty="0" smtClean="0"/>
              <a:t>in</a:t>
            </a:r>
            <a:r>
              <a:rPr lang="cs-CZ" sz="2800" dirty="0" smtClean="0"/>
              <a:t> </a:t>
            </a:r>
            <a:r>
              <a:rPr lang="en-US" sz="2800" dirty="0" smtClean="0"/>
              <a:t>Black </a:t>
            </a:r>
            <a:r>
              <a:rPr lang="en-US" sz="2800" dirty="0"/>
              <a:t>and Hispanic </a:t>
            </a:r>
            <a:r>
              <a:rPr lang="en-US" sz="2800" dirty="0" smtClean="0"/>
              <a:t>Americans</a:t>
            </a:r>
            <a:endParaRPr lang="cs-CZ" sz="2800" dirty="0"/>
          </a:p>
          <a:p>
            <a:pPr lvl="1"/>
            <a:r>
              <a:rPr lang="en-US" sz="2800" dirty="0" smtClean="0"/>
              <a:t>Family </a:t>
            </a:r>
            <a:r>
              <a:rPr lang="en-US" sz="2800" dirty="0"/>
              <a:t>history of </a:t>
            </a:r>
            <a:r>
              <a:rPr lang="en-US" sz="2800" dirty="0" smtClean="0"/>
              <a:t>suicide</a:t>
            </a:r>
            <a:endParaRPr lang="cs-CZ" sz="2800" dirty="0"/>
          </a:p>
          <a:p>
            <a:pPr lvl="1"/>
            <a:r>
              <a:rPr lang="en-US" sz="2800" dirty="0" smtClean="0"/>
              <a:t>Prior </a:t>
            </a:r>
            <a:r>
              <a:rPr lang="en-US" sz="2800" dirty="0"/>
              <a:t>Suicide Attempts </a:t>
            </a:r>
            <a:endParaRPr lang="cs-CZ" sz="2800" dirty="0" smtClean="0"/>
          </a:p>
          <a:p>
            <a:pPr lvl="1"/>
            <a:r>
              <a:rPr lang="en-US" sz="2800" dirty="0" smtClean="0"/>
              <a:t>Being Single</a:t>
            </a:r>
            <a:endParaRPr lang="cs-CZ" sz="2800" dirty="0" smtClean="0"/>
          </a:p>
          <a:p>
            <a:pPr algn="ctr"/>
            <a:r>
              <a:rPr lang="en-US" sz="3300" b="1" dirty="0"/>
              <a:t>Dynamic risk factors for </a:t>
            </a:r>
            <a:r>
              <a:rPr lang="en-US" sz="3300" b="1" dirty="0" smtClean="0"/>
              <a:t>suicide</a:t>
            </a:r>
            <a:endParaRPr lang="cs-CZ" sz="3300" b="1" dirty="0" smtClean="0"/>
          </a:p>
          <a:p>
            <a:pPr lvl="1"/>
            <a:r>
              <a:rPr lang="en-US" sz="2800" dirty="0" smtClean="0"/>
              <a:t>Untreated </a:t>
            </a:r>
            <a:r>
              <a:rPr lang="en-US" sz="2800" dirty="0"/>
              <a:t>mental illness.</a:t>
            </a:r>
          </a:p>
          <a:p>
            <a:pPr lvl="1"/>
            <a:r>
              <a:rPr lang="en-US" sz="2800" dirty="0" smtClean="0"/>
              <a:t>Emotional </a:t>
            </a:r>
            <a:r>
              <a:rPr lang="cs-CZ" sz="2800" dirty="0"/>
              <a:t>t</a:t>
            </a:r>
            <a:r>
              <a:rPr lang="en-US" sz="2800" dirty="0" err="1" smtClean="0"/>
              <a:t>urmoil</a:t>
            </a:r>
            <a:r>
              <a:rPr lang="en-US" sz="2800" dirty="0" smtClean="0"/>
              <a:t> </a:t>
            </a:r>
            <a:endParaRPr lang="en-US" sz="2800" dirty="0"/>
          </a:p>
          <a:p>
            <a:pPr lvl="1"/>
            <a:r>
              <a:rPr lang="en-US" sz="2800" dirty="0" smtClean="0"/>
              <a:t>Expressed suicidality</a:t>
            </a:r>
            <a:endParaRPr lang="en-US" sz="2800" dirty="0"/>
          </a:p>
          <a:p>
            <a:pPr lvl="1"/>
            <a:r>
              <a:rPr lang="en-US" sz="2800" dirty="0" smtClean="0"/>
              <a:t>Access </a:t>
            </a:r>
            <a:r>
              <a:rPr lang="en-US" sz="2800" dirty="0"/>
              <a:t>to weapons and other lethal means.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64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Suicidal</a:t>
            </a:r>
            <a:r>
              <a:rPr lang="cs-CZ" dirty="0"/>
              <a:t> </a:t>
            </a:r>
            <a:r>
              <a:rPr lang="cs-CZ" dirty="0" err="1"/>
              <a:t>patient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err="1"/>
              <a:t>Warning</a:t>
            </a:r>
            <a:r>
              <a:rPr lang="cs-CZ" sz="2800" b="1" dirty="0"/>
              <a:t> </a:t>
            </a:r>
            <a:r>
              <a:rPr lang="cs-CZ" sz="2800" b="1" dirty="0" err="1" smtClean="0"/>
              <a:t>signs</a:t>
            </a:r>
            <a:endParaRPr lang="cs-CZ" sz="2800" b="1" dirty="0" smtClean="0"/>
          </a:p>
          <a:p>
            <a:pPr lvl="1"/>
            <a:r>
              <a:rPr lang="en-US" sz="2400" dirty="0"/>
              <a:t>hopelessness, rage, anger, acting recklessly, feeling </a:t>
            </a:r>
            <a:r>
              <a:rPr lang="en-US" sz="2400" dirty="0" smtClean="0"/>
              <a:t>trapped</a:t>
            </a:r>
            <a:r>
              <a:rPr lang="cs-CZ" sz="2400" dirty="0" smtClean="0"/>
              <a:t>, </a:t>
            </a:r>
            <a:r>
              <a:rPr lang="en-US" sz="2400" dirty="0" smtClean="0"/>
              <a:t>increasing </a:t>
            </a:r>
            <a:r>
              <a:rPr lang="en-US" sz="2400" dirty="0"/>
              <a:t>alcohol or drug use, withdrawal from friends, anxiety, agitation, </a:t>
            </a:r>
            <a:r>
              <a:rPr lang="en-US" sz="2400" dirty="0" smtClean="0"/>
              <a:t>altered</a:t>
            </a:r>
            <a:r>
              <a:rPr lang="cs-CZ" sz="2400" dirty="0" smtClean="0"/>
              <a:t> </a:t>
            </a:r>
            <a:r>
              <a:rPr lang="en-US" sz="2400" dirty="0" smtClean="0"/>
              <a:t>sleep</a:t>
            </a:r>
            <a:r>
              <a:rPr lang="en-US" sz="2400" dirty="0"/>
              <a:t>, dramatic changes in mood, and seeing no reason for </a:t>
            </a:r>
            <a:r>
              <a:rPr lang="en-US" sz="2400" dirty="0" smtClean="0"/>
              <a:t>living</a:t>
            </a:r>
            <a:r>
              <a:rPr lang="cs-CZ" sz="2400" dirty="0" smtClean="0"/>
              <a:t>, </a:t>
            </a:r>
            <a:r>
              <a:rPr lang="en-US" sz="2400" dirty="0" smtClean="0"/>
              <a:t>direct </a:t>
            </a:r>
            <a:r>
              <a:rPr lang="en-US" sz="2400" dirty="0"/>
              <a:t>threats to harm themselves, searching </a:t>
            </a:r>
            <a:r>
              <a:rPr lang="en-US" sz="2400" dirty="0" smtClean="0"/>
              <a:t>for</a:t>
            </a:r>
            <a:r>
              <a:rPr lang="cs-CZ" sz="2400" dirty="0" smtClean="0"/>
              <a:t>, </a:t>
            </a:r>
            <a:r>
              <a:rPr lang="en-US" sz="2400" dirty="0" smtClean="0"/>
              <a:t>means </a:t>
            </a:r>
            <a:r>
              <a:rPr lang="en-US" sz="2400" dirty="0"/>
              <a:t>to kill themselves, and writing or talking about death and dying.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209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sz="2800" b="1" dirty="0" err="1" smtClean="0"/>
              <a:t>High</a:t>
            </a:r>
            <a:r>
              <a:rPr lang="cs-CZ" sz="2800" b="1" dirty="0" smtClean="0"/>
              <a:t>–risk person	</a:t>
            </a:r>
          </a:p>
          <a:p>
            <a:pPr lvl="1"/>
            <a:r>
              <a:rPr lang="en-US" sz="2400" dirty="0" smtClean="0"/>
              <a:t>Male</a:t>
            </a:r>
            <a:r>
              <a:rPr lang="en-US" sz="2400" dirty="0"/>
              <a:t>, white, age greater than 65 years</a:t>
            </a:r>
          </a:p>
          <a:p>
            <a:pPr lvl="1"/>
            <a:r>
              <a:rPr lang="en-US" sz="2400" dirty="0"/>
              <a:t>Widowed or divorced</a:t>
            </a:r>
          </a:p>
          <a:p>
            <a:pPr lvl="1"/>
            <a:r>
              <a:rPr lang="en-US" sz="2400" dirty="0"/>
              <a:t>Living alone; no children under the age of 18 in the household</a:t>
            </a:r>
          </a:p>
          <a:p>
            <a:pPr lvl="1"/>
            <a:r>
              <a:rPr lang="en-US" sz="2400" dirty="0"/>
              <a:t>Presence of stressful life events</a:t>
            </a:r>
          </a:p>
          <a:p>
            <a:pPr lvl="1"/>
            <a:r>
              <a:rPr lang="en-US" sz="2400" dirty="0"/>
              <a:t>Access to </a:t>
            </a:r>
            <a:r>
              <a:rPr lang="en-US" sz="2400" dirty="0" smtClean="0"/>
              <a:t>firearms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7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Suicidal</a:t>
            </a:r>
            <a:r>
              <a:rPr lang="cs-CZ" sz="3600" b="1" dirty="0"/>
              <a:t> </a:t>
            </a:r>
            <a:r>
              <a:rPr lang="cs-CZ" sz="3600" b="1" dirty="0" err="1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sz="3000" b="1" dirty="0" err="1" smtClean="0"/>
              <a:t>Protective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factors</a:t>
            </a:r>
            <a:endParaRPr lang="cs-CZ" sz="3000" b="1" dirty="0" smtClean="0"/>
          </a:p>
          <a:p>
            <a:pPr lvl="1"/>
            <a:r>
              <a:rPr lang="en-US" sz="2400" dirty="0" smtClean="0"/>
              <a:t>Effective </a:t>
            </a:r>
            <a:r>
              <a:rPr lang="en-US" sz="2400" dirty="0"/>
              <a:t>clinical care for mental, physical, and substance abuse disorders</a:t>
            </a:r>
          </a:p>
          <a:p>
            <a:pPr lvl="1"/>
            <a:r>
              <a:rPr lang="en-US" sz="2400" dirty="0"/>
              <a:t>Easy access to a variety of clinical interventions and support for help seeking</a:t>
            </a:r>
          </a:p>
          <a:p>
            <a:pPr lvl="1"/>
            <a:r>
              <a:rPr lang="en-US" sz="2400" dirty="0"/>
              <a:t>Family and community support (connectedness)</a:t>
            </a:r>
          </a:p>
          <a:p>
            <a:pPr lvl="1"/>
            <a:r>
              <a:rPr lang="en-US" sz="2400" dirty="0"/>
              <a:t>Support from ongoing medical and mental health care relationships</a:t>
            </a:r>
          </a:p>
          <a:p>
            <a:pPr lvl="1"/>
            <a:r>
              <a:rPr lang="en-US" sz="2400" dirty="0"/>
              <a:t>Skills in problem solving, conflict resolution, and nonviolent ways of handling disputes</a:t>
            </a:r>
          </a:p>
          <a:p>
            <a:pPr lvl="1"/>
            <a:r>
              <a:rPr lang="en-US" sz="2400" dirty="0"/>
              <a:t>Cultural and religious beliefs that discourage suicide and support instincts for self-preservation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3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Aggressive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patient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err="1" smtClean="0"/>
              <a:t>Don´t</a:t>
            </a:r>
            <a:r>
              <a:rPr lang="cs-CZ" sz="2400" dirty="0" smtClean="0"/>
              <a:t> </a:t>
            </a:r>
            <a:r>
              <a:rPr lang="cs-CZ" sz="2400" dirty="0" err="1" smtClean="0"/>
              <a:t>stay</a:t>
            </a:r>
            <a:r>
              <a:rPr lang="cs-CZ" sz="2400" dirty="0" smtClean="0"/>
              <a:t> </a:t>
            </a:r>
            <a:r>
              <a:rPr lang="cs-CZ" sz="2400" dirty="0" err="1" smtClean="0"/>
              <a:t>alone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room</a:t>
            </a:r>
            <a:r>
              <a:rPr lang="cs-CZ" sz="2400" dirty="0" smtClean="0"/>
              <a:t> </a:t>
            </a:r>
            <a:r>
              <a:rPr lang="cs-CZ" sz="2400" dirty="0" err="1" smtClean="0"/>
              <a:t>without</a:t>
            </a:r>
            <a:r>
              <a:rPr lang="cs-CZ" sz="2400" dirty="0" smtClean="0"/>
              <a:t> </a:t>
            </a:r>
            <a:r>
              <a:rPr lang="cs-CZ" sz="2400" dirty="0" err="1" smtClean="0"/>
              <a:t>chance</a:t>
            </a:r>
            <a:r>
              <a:rPr lang="cs-CZ" sz="2400" dirty="0" smtClean="0"/>
              <a:t> to call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help</a:t>
            </a:r>
            <a:endParaRPr lang="cs-CZ" sz="2400" dirty="0" smtClean="0"/>
          </a:p>
          <a:p>
            <a:pPr lvl="1"/>
            <a:r>
              <a:rPr lang="cs-CZ" sz="2400" dirty="0" err="1" smtClean="0"/>
              <a:t>Always</a:t>
            </a:r>
            <a:r>
              <a:rPr lang="cs-CZ" sz="2400" dirty="0" smtClean="0"/>
              <a:t> </a:t>
            </a:r>
            <a:r>
              <a:rPr lang="cs-CZ" sz="2400" dirty="0" err="1" smtClean="0"/>
              <a:t>sit</a:t>
            </a:r>
            <a:r>
              <a:rPr lang="cs-CZ" sz="2400" dirty="0" smtClean="0"/>
              <a:t> </a:t>
            </a:r>
            <a:r>
              <a:rPr lang="cs-CZ" sz="2400" dirty="0" err="1" smtClean="0"/>
              <a:t>close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door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possibility</a:t>
            </a:r>
            <a:r>
              <a:rPr lang="cs-CZ" sz="2400" dirty="0" smtClean="0"/>
              <a:t> to </a:t>
            </a:r>
            <a:r>
              <a:rPr lang="cs-CZ" sz="2400" dirty="0" err="1" smtClean="0"/>
              <a:t>escape</a:t>
            </a:r>
            <a:endParaRPr lang="cs-CZ" sz="2400" dirty="0" smtClean="0"/>
          </a:p>
          <a:p>
            <a:pPr lvl="1"/>
            <a:r>
              <a:rPr lang="cs-CZ" sz="2400" dirty="0" err="1" smtClean="0"/>
              <a:t>Remove</a:t>
            </a:r>
            <a:r>
              <a:rPr lang="cs-CZ" sz="2400" dirty="0" smtClean="0"/>
              <a:t> </a:t>
            </a:r>
            <a:r>
              <a:rPr lang="cs-CZ" sz="2400" dirty="0" err="1" smtClean="0"/>
              <a:t>dangerous</a:t>
            </a:r>
            <a:r>
              <a:rPr lang="cs-CZ" sz="2400" dirty="0" smtClean="0"/>
              <a:t> </a:t>
            </a:r>
            <a:r>
              <a:rPr lang="cs-CZ" sz="2400" dirty="0" err="1" smtClean="0"/>
              <a:t>objects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examination</a:t>
            </a:r>
            <a:r>
              <a:rPr lang="cs-CZ" sz="2400" dirty="0" smtClean="0"/>
              <a:t> </a:t>
            </a:r>
            <a:r>
              <a:rPr lang="cs-CZ" sz="2400" dirty="0" err="1" smtClean="0"/>
              <a:t>room</a:t>
            </a:r>
            <a:r>
              <a:rPr lang="cs-CZ" sz="2400" dirty="0" smtClean="0"/>
              <a:t>/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patien´t</a:t>
            </a:r>
            <a:r>
              <a:rPr lang="cs-CZ" sz="2400" dirty="0" smtClean="0"/>
              <a:t> </a:t>
            </a:r>
            <a:r>
              <a:rPr lang="cs-CZ" sz="2400" dirty="0" err="1" smtClean="0"/>
              <a:t>access</a:t>
            </a:r>
            <a:endParaRPr lang="cs-CZ" sz="2400" dirty="0" smtClean="0"/>
          </a:p>
          <a:p>
            <a:pPr lvl="1"/>
            <a:r>
              <a:rPr lang="en-US" sz="2400" dirty="0" smtClean="0"/>
              <a:t>Do</a:t>
            </a:r>
            <a:r>
              <a:rPr lang="cs-CZ" sz="2400" dirty="0" smtClean="0"/>
              <a:t>n´</a:t>
            </a:r>
            <a:r>
              <a:rPr lang="en-US" sz="2400" dirty="0" smtClean="0"/>
              <a:t>t </a:t>
            </a:r>
            <a:r>
              <a:rPr lang="en-US" sz="2400" dirty="0"/>
              <a:t>turn your back </a:t>
            </a:r>
            <a:r>
              <a:rPr lang="cs-CZ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patient</a:t>
            </a:r>
            <a:endParaRPr lang="cs-CZ" sz="2400" dirty="0" smtClean="0"/>
          </a:p>
          <a:p>
            <a:pPr lvl="1"/>
            <a:r>
              <a:rPr lang="cs-CZ" sz="2400" dirty="0" err="1" smtClean="0"/>
              <a:t>Keep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safe</a:t>
            </a:r>
            <a:r>
              <a:rPr lang="cs-CZ" sz="2400" dirty="0" smtClean="0"/>
              <a:t> distance (more </a:t>
            </a:r>
            <a:r>
              <a:rPr lang="cs-CZ" sz="2400" dirty="0" err="1" smtClean="0"/>
              <a:t>then</a:t>
            </a:r>
            <a:r>
              <a:rPr lang="cs-CZ" sz="2400" dirty="0" smtClean="0"/>
              <a:t> 1 meter)</a:t>
            </a:r>
          </a:p>
          <a:p>
            <a:pPr lvl="1"/>
            <a:r>
              <a:rPr lang="cs-CZ" sz="2400" dirty="0" smtClean="0"/>
              <a:t>End up </a:t>
            </a:r>
            <a:r>
              <a:rPr lang="cs-CZ" sz="2400" dirty="0" err="1" smtClean="0"/>
              <a:t>the</a:t>
            </a:r>
            <a:r>
              <a:rPr lang="cs-CZ" sz="2400" dirty="0" smtClean="0"/>
              <a:t> interview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needed</a:t>
            </a:r>
            <a:endParaRPr lang="cs-CZ" sz="2400" dirty="0" smtClean="0"/>
          </a:p>
          <a:p>
            <a:pPr lvl="1"/>
            <a:r>
              <a:rPr lang="cs-CZ" sz="2400" dirty="0" smtClean="0"/>
              <a:t>In case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danger</a:t>
            </a:r>
            <a:r>
              <a:rPr lang="cs-CZ" sz="2400" dirty="0" smtClean="0"/>
              <a:t> – </a:t>
            </a:r>
            <a:r>
              <a:rPr lang="cs-CZ" sz="2400" dirty="0" err="1" smtClean="0"/>
              <a:t>try</a:t>
            </a:r>
            <a:r>
              <a:rPr lang="cs-CZ" sz="2400" dirty="0" smtClean="0"/>
              <a:t>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a </a:t>
            </a:r>
            <a:r>
              <a:rPr lang="cs-CZ" sz="2400" dirty="0" err="1" smtClean="0"/>
              <a:t>time</a:t>
            </a:r>
            <a:r>
              <a:rPr lang="cs-CZ" sz="2400" dirty="0" smtClean="0"/>
              <a:t>, </a:t>
            </a:r>
            <a:r>
              <a:rPr lang="cs-CZ" sz="2400" dirty="0" err="1" smtClean="0"/>
              <a:t>move</a:t>
            </a:r>
            <a:r>
              <a:rPr lang="cs-CZ" sz="2400" dirty="0" smtClean="0"/>
              <a:t> to </a:t>
            </a:r>
            <a:r>
              <a:rPr lang="cs-CZ" sz="2400" dirty="0" err="1" smtClean="0"/>
              <a:t>safer</a:t>
            </a:r>
            <a:r>
              <a:rPr lang="cs-CZ" sz="2400" dirty="0" smtClean="0"/>
              <a:t> place, call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help</a:t>
            </a:r>
            <a:r>
              <a:rPr lang="cs-CZ" sz="2400" dirty="0" smtClean="0"/>
              <a:t>, </a:t>
            </a:r>
            <a:r>
              <a:rPr lang="cs-CZ" sz="2400" dirty="0" err="1" smtClean="0"/>
              <a:t>inform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Police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needed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6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References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Tasman</a:t>
            </a:r>
            <a:r>
              <a:rPr lang="cs-CZ" dirty="0" smtClean="0"/>
              <a:t> A. et.al.: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Interview, </a:t>
            </a:r>
            <a:r>
              <a:rPr lang="cs-CZ" dirty="0" err="1" smtClean="0"/>
              <a:t>Evaluation</a:t>
            </a:r>
            <a:r>
              <a:rPr lang="cs-CZ" dirty="0" smtClean="0"/>
              <a:t> and </a:t>
            </a:r>
            <a:r>
              <a:rPr lang="cs-CZ" dirty="0" err="1" smtClean="0"/>
              <a:t>Diagnosis</a:t>
            </a:r>
            <a:r>
              <a:rPr lang="cs-CZ" dirty="0" smtClean="0"/>
              <a:t>, 2013</a:t>
            </a:r>
          </a:p>
          <a:p>
            <a:r>
              <a:rPr lang="cs-CZ" dirty="0" err="1" smtClean="0"/>
              <a:t>Waldinger</a:t>
            </a:r>
            <a:r>
              <a:rPr lang="cs-CZ" dirty="0" smtClean="0"/>
              <a:t> R.J.: Psychiatry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M</a:t>
            </a:r>
            <a:r>
              <a:rPr lang="cs-CZ" dirty="0" err="1" smtClean="0"/>
              <a:t>edical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, 1997</a:t>
            </a:r>
          </a:p>
          <a:p>
            <a:r>
              <a:rPr lang="cs-CZ" dirty="0" err="1" smtClean="0"/>
              <a:t>Tomb</a:t>
            </a:r>
            <a:r>
              <a:rPr lang="cs-CZ" dirty="0" smtClean="0"/>
              <a:t> D.A.: Psychiatry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Offices</a:t>
            </a:r>
            <a:r>
              <a:rPr lang="cs-CZ" dirty="0" smtClean="0"/>
              <a:t>, 1995</a:t>
            </a:r>
          </a:p>
          <a:p>
            <a:r>
              <a:rPr lang="cs-CZ" dirty="0" smtClean="0"/>
              <a:t> </a:t>
            </a:r>
            <a:r>
              <a:rPr lang="cs-CZ" dirty="0"/>
              <a:t>Diagnostika a terapie duševních poruch, Dušek et al., 2010</a:t>
            </a:r>
          </a:p>
          <a:p>
            <a:r>
              <a:rPr lang="cs-CZ" dirty="0"/>
              <a:t>Psychiatrie, </a:t>
            </a:r>
            <a:r>
              <a:rPr lang="cs-CZ" dirty="0" err="1"/>
              <a:t>Höschl</a:t>
            </a:r>
            <a:r>
              <a:rPr lang="cs-CZ" dirty="0"/>
              <a:t> et al., 2004 </a:t>
            </a:r>
            <a:endParaRPr lang="cs-CZ" dirty="0" smtClean="0"/>
          </a:p>
          <a:p>
            <a:r>
              <a:rPr lang="cs-CZ" dirty="0"/>
              <a:t>Psychiatrická propedeutika, prof. Kašpárek (hypertextová učebnice)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://portal.med.muni.cz/clanek-509-psychiatricka-propedeutika.html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8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 smtClean="0"/>
              <a:t>Thank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you</a:t>
            </a:r>
            <a:r>
              <a:rPr lang="cs-CZ" sz="3600" b="1" dirty="0" smtClean="0"/>
              <a:t> very much </a:t>
            </a:r>
            <a:r>
              <a:rPr lang="cs-CZ" sz="3600" b="1" dirty="0" err="1" smtClean="0"/>
              <a:t>for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your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attention</a:t>
            </a:r>
            <a:endParaRPr lang="cs-CZ" sz="3600" b="1" dirty="0" smtClean="0"/>
          </a:p>
          <a:p>
            <a:pPr algn="ctr"/>
            <a:endParaRPr lang="cs-CZ" sz="3600" b="1" dirty="0"/>
          </a:p>
          <a:p>
            <a:pPr algn="ctr"/>
            <a:endParaRPr lang="cs-CZ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49" y="3501008"/>
            <a:ext cx="22002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6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Settings</a:t>
            </a:r>
            <a:r>
              <a:rPr lang="cs-CZ" sz="3600" b="1" dirty="0" smtClean="0"/>
              <a:t> and </a:t>
            </a:r>
            <a:r>
              <a:rPr lang="cs-CZ" sz="3600" b="1" dirty="0" err="1" smtClean="0"/>
              <a:t>techniques</a:t>
            </a:r>
            <a:r>
              <a:rPr lang="cs-CZ" sz="3600" b="1" dirty="0" smtClean="0"/>
              <a:t> 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sz="3200" u="sng" dirty="0" smtClean="0"/>
              <a:t>Place</a:t>
            </a:r>
          </a:p>
          <a:p>
            <a:pPr lvl="1"/>
            <a:r>
              <a:rPr lang="cs-CZ" sz="2400" dirty="0" err="1" smtClean="0"/>
              <a:t>choose</a:t>
            </a:r>
            <a:r>
              <a:rPr lang="cs-CZ" sz="2400" dirty="0" smtClean="0"/>
              <a:t> a </a:t>
            </a:r>
            <a:r>
              <a:rPr lang="cs-CZ" sz="2400" dirty="0" err="1" smtClean="0"/>
              <a:t>quiet</a:t>
            </a:r>
            <a:r>
              <a:rPr lang="cs-CZ" sz="2400" dirty="0" smtClean="0"/>
              <a:t>, </a:t>
            </a:r>
            <a:r>
              <a:rPr lang="cs-CZ" sz="2400" dirty="0" err="1" smtClean="0"/>
              <a:t>private</a:t>
            </a:r>
            <a:r>
              <a:rPr lang="cs-CZ" sz="2400" dirty="0" smtClean="0"/>
              <a:t> </a:t>
            </a:r>
            <a:r>
              <a:rPr lang="cs-CZ" sz="2400" dirty="0"/>
              <a:t>p</a:t>
            </a:r>
            <a:r>
              <a:rPr lang="cs-CZ" sz="2400" dirty="0" smtClean="0"/>
              <a:t>lace </a:t>
            </a:r>
          </a:p>
          <a:p>
            <a:pPr lvl="1"/>
            <a:r>
              <a:rPr lang="cs-CZ" sz="2400" dirty="0" smtClean="0"/>
              <a:t>free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outside</a:t>
            </a:r>
            <a:r>
              <a:rPr lang="cs-CZ" sz="2400" dirty="0" smtClean="0"/>
              <a:t> </a:t>
            </a:r>
            <a:r>
              <a:rPr lang="cs-CZ" sz="2400" dirty="0" err="1" smtClean="0"/>
              <a:t>distractions</a:t>
            </a:r>
            <a:endParaRPr lang="cs-CZ" sz="2400" dirty="0" smtClean="0"/>
          </a:p>
          <a:p>
            <a:r>
              <a:rPr lang="cs-CZ" sz="3200" u="sng" dirty="0" err="1" smtClean="0"/>
              <a:t>Duration</a:t>
            </a:r>
            <a:endParaRPr lang="cs-CZ" sz="3200" u="sng" dirty="0"/>
          </a:p>
          <a:p>
            <a:pPr lvl="1"/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takes</a:t>
            </a:r>
            <a:r>
              <a:rPr lang="cs-CZ" sz="2400" dirty="0" smtClean="0"/>
              <a:t> </a:t>
            </a:r>
            <a:r>
              <a:rPr lang="cs-CZ" sz="2400" dirty="0" err="1" smtClean="0"/>
              <a:t>approximately</a:t>
            </a:r>
            <a:r>
              <a:rPr lang="cs-CZ" sz="2400" dirty="0" smtClean="0"/>
              <a:t>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hour</a:t>
            </a:r>
            <a:endParaRPr lang="cs-CZ" sz="2400" dirty="0"/>
          </a:p>
          <a:p>
            <a:r>
              <a:rPr lang="cs-CZ" sz="3200" u="sng" dirty="0" err="1" smtClean="0"/>
              <a:t>Language</a:t>
            </a:r>
            <a:endParaRPr lang="cs-CZ" sz="3200" u="sng" dirty="0"/>
          </a:p>
          <a:p>
            <a:pPr lvl="1"/>
            <a:r>
              <a:rPr lang="cs-CZ" sz="2400" dirty="0" err="1" smtClean="0"/>
              <a:t>try</a:t>
            </a:r>
            <a:r>
              <a:rPr lang="cs-CZ" sz="2400" dirty="0" smtClean="0"/>
              <a:t> to use natural, </a:t>
            </a:r>
            <a:r>
              <a:rPr lang="cs-CZ" sz="2400" dirty="0" err="1" smtClean="0"/>
              <a:t>commonly</a:t>
            </a:r>
            <a:r>
              <a:rPr lang="cs-CZ" sz="2400" dirty="0" smtClean="0"/>
              <a:t> </a:t>
            </a:r>
            <a:r>
              <a:rPr lang="cs-CZ" sz="2400" dirty="0" err="1" smtClean="0"/>
              <a:t>understood</a:t>
            </a:r>
            <a:r>
              <a:rPr lang="cs-CZ" sz="2400" dirty="0" smtClean="0"/>
              <a:t> </a:t>
            </a:r>
            <a:r>
              <a:rPr lang="cs-CZ" sz="2400" dirty="0" err="1" smtClean="0"/>
              <a:t>language</a:t>
            </a:r>
            <a:endParaRPr lang="cs-CZ" sz="2400" dirty="0"/>
          </a:p>
          <a:p>
            <a:pPr lvl="1"/>
            <a:r>
              <a:rPr lang="cs-CZ" sz="2400" dirty="0" err="1" smtClean="0"/>
              <a:t>avoid</a:t>
            </a:r>
            <a:r>
              <a:rPr lang="cs-CZ" sz="2400" dirty="0" smtClean="0"/>
              <a:t> </a:t>
            </a:r>
            <a:r>
              <a:rPr lang="cs-CZ" sz="2400" dirty="0" err="1" smtClean="0"/>
              <a:t>jargon</a:t>
            </a:r>
            <a:r>
              <a:rPr lang="cs-CZ" sz="2400" dirty="0" smtClean="0"/>
              <a:t> and </a:t>
            </a:r>
            <a:r>
              <a:rPr lang="cs-CZ" sz="2400" dirty="0" err="1" smtClean="0"/>
              <a:t>technical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/>
              <a:t>techniques</a:t>
            </a:r>
            <a:r>
              <a:rPr lang="cs-CZ" sz="3600" b="1" dirty="0"/>
              <a:t> </a:t>
            </a:r>
            <a:r>
              <a:rPr lang="cs-CZ" sz="3600" b="1" dirty="0" smtClean="0"/>
              <a:t>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u="sng" dirty="0" err="1"/>
              <a:t>Interviewing</a:t>
            </a:r>
            <a:r>
              <a:rPr lang="cs-CZ" sz="3200" u="sng" dirty="0"/>
              <a:t> </a:t>
            </a:r>
            <a:r>
              <a:rPr lang="cs-CZ" sz="3200" u="sng" dirty="0" smtClean="0"/>
              <a:t>style</a:t>
            </a:r>
          </a:p>
          <a:p>
            <a:pPr lvl="1"/>
            <a:r>
              <a:rPr lang="cs-CZ" sz="2400" dirty="0" err="1" smtClean="0"/>
              <a:t>provide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err="1"/>
              <a:t>pleasant</a:t>
            </a:r>
            <a:r>
              <a:rPr lang="cs-CZ" sz="2400" dirty="0"/>
              <a:t> </a:t>
            </a:r>
            <a:r>
              <a:rPr lang="cs-CZ" sz="2400" dirty="0" err="1" smtClean="0"/>
              <a:t>atmosphere</a:t>
            </a:r>
            <a:endParaRPr lang="cs-CZ" sz="2400" dirty="0"/>
          </a:p>
          <a:p>
            <a:pPr lvl="1"/>
            <a:r>
              <a:rPr lang="cs-CZ" sz="2400" dirty="0" err="1" smtClean="0"/>
              <a:t>help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patient</a:t>
            </a:r>
            <a:r>
              <a:rPr lang="cs-CZ" sz="2400" dirty="0"/>
              <a:t> to </a:t>
            </a:r>
            <a:r>
              <a:rPr lang="cs-CZ" sz="2400" dirty="0" err="1"/>
              <a:t>tell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wrong</a:t>
            </a:r>
            <a:endParaRPr lang="cs-CZ" sz="2400" dirty="0"/>
          </a:p>
          <a:p>
            <a:r>
              <a:rPr lang="cs-CZ" sz="3200" u="sng" dirty="0" err="1" smtClean="0"/>
              <a:t>Empathy</a:t>
            </a:r>
            <a:endParaRPr lang="cs-CZ" sz="3200" u="sng" dirty="0"/>
          </a:p>
          <a:p>
            <a:pPr lvl="1"/>
            <a:r>
              <a:rPr lang="cs-CZ" sz="2400" dirty="0" smtClean="0"/>
              <a:t>very </a:t>
            </a:r>
            <a:r>
              <a:rPr lang="cs-CZ" sz="2400" dirty="0" err="1"/>
              <a:t>important</a:t>
            </a:r>
            <a:r>
              <a:rPr lang="cs-CZ" sz="2400" dirty="0"/>
              <a:t> </a:t>
            </a:r>
            <a:r>
              <a:rPr lang="cs-CZ" sz="2400" dirty="0" err="1"/>
              <a:t>quality</a:t>
            </a:r>
            <a:r>
              <a:rPr lang="cs-CZ" sz="2400" dirty="0"/>
              <a:t> in </a:t>
            </a:r>
            <a:r>
              <a:rPr lang="cs-CZ" sz="2400" dirty="0" err="1"/>
              <a:t>psychiatric</a:t>
            </a:r>
            <a:r>
              <a:rPr lang="cs-CZ" sz="2400" dirty="0"/>
              <a:t> </a:t>
            </a:r>
            <a:r>
              <a:rPr lang="cs-CZ" sz="2400" dirty="0" err="1" smtClean="0"/>
              <a:t>interviewing</a:t>
            </a:r>
            <a:endParaRPr lang="cs-CZ" sz="2400" dirty="0"/>
          </a:p>
          <a:p>
            <a:pPr lvl="1"/>
            <a:r>
              <a:rPr lang="cs-CZ" sz="2400" dirty="0" err="1" smtClean="0"/>
              <a:t>putting</a:t>
            </a:r>
            <a:r>
              <a:rPr lang="cs-CZ" sz="2400" dirty="0" smtClean="0"/>
              <a:t> </a:t>
            </a:r>
            <a:r>
              <a:rPr lang="cs-CZ" sz="2400" dirty="0" err="1"/>
              <a:t>oneself</a:t>
            </a:r>
            <a:r>
              <a:rPr lang="cs-CZ" sz="2400" dirty="0"/>
              <a:t> in </a:t>
            </a:r>
            <a:r>
              <a:rPr lang="cs-CZ" sz="2400" dirty="0" err="1" smtClean="0"/>
              <a:t>another´s</a:t>
            </a:r>
            <a:r>
              <a:rPr lang="cs-CZ" sz="2400" dirty="0" smtClean="0"/>
              <a:t> </a:t>
            </a:r>
            <a:r>
              <a:rPr lang="cs-CZ" sz="2400" dirty="0"/>
              <a:t>place and </a:t>
            </a:r>
            <a:r>
              <a:rPr lang="cs-CZ" sz="2400" dirty="0" err="1"/>
              <a:t>experiencing</a:t>
            </a:r>
            <a:r>
              <a:rPr lang="cs-CZ" sz="2400" dirty="0"/>
              <a:t> his/her </a:t>
            </a:r>
            <a:r>
              <a:rPr lang="cs-CZ" sz="2400" dirty="0" err="1"/>
              <a:t>state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smtClean="0"/>
              <a:t>mind, so </a:t>
            </a:r>
            <a:r>
              <a:rPr lang="cs-CZ" sz="2400" dirty="0"/>
              <a:t>as to </a:t>
            </a:r>
            <a:r>
              <a:rPr lang="cs-CZ" sz="2400" dirty="0" err="1"/>
              <a:t>understand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err="1"/>
              <a:t>she</a:t>
            </a:r>
            <a:r>
              <a:rPr lang="cs-CZ" sz="2400" dirty="0"/>
              <a:t>/he </a:t>
            </a:r>
            <a:r>
              <a:rPr lang="cs-CZ" sz="2400" dirty="0" err="1" smtClean="0"/>
              <a:t>feels</a:t>
            </a:r>
            <a:r>
              <a:rPr lang="cs-CZ" sz="2400" dirty="0" smtClean="0"/>
              <a:t>, </a:t>
            </a:r>
            <a:r>
              <a:rPr lang="cs-CZ" sz="2400" dirty="0" err="1"/>
              <a:t>thinks</a:t>
            </a:r>
            <a:r>
              <a:rPr lang="cs-CZ" sz="2400" dirty="0"/>
              <a:t> and </a:t>
            </a:r>
            <a:r>
              <a:rPr lang="cs-CZ" sz="2400" dirty="0" err="1"/>
              <a:t>behaves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 smtClean="0"/>
              <a:t>techniques</a:t>
            </a:r>
            <a:r>
              <a:rPr lang="cs-CZ" sz="3600" b="1" dirty="0" smtClean="0"/>
              <a:t> III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u="sng" dirty="0" err="1" smtClean="0"/>
              <a:t>Helpful</a:t>
            </a:r>
            <a:r>
              <a:rPr lang="cs-CZ" sz="3200" u="sng" dirty="0" smtClean="0"/>
              <a:t> </a:t>
            </a:r>
            <a:r>
              <a:rPr lang="cs-CZ" sz="3200" u="sng" dirty="0" err="1" smtClean="0"/>
              <a:t>interventions</a:t>
            </a:r>
            <a:endParaRPr lang="cs-CZ" sz="3200" u="sng" dirty="0" smtClean="0"/>
          </a:p>
          <a:p>
            <a:pPr lvl="1"/>
            <a:r>
              <a:rPr lang="cs-CZ" sz="2400" dirty="0" err="1" smtClean="0"/>
              <a:t>Repetition</a:t>
            </a:r>
            <a:endParaRPr lang="cs-CZ" sz="2400" dirty="0"/>
          </a:p>
          <a:p>
            <a:pPr lvl="1"/>
            <a:r>
              <a:rPr lang="cs-CZ" sz="2400" dirty="0" err="1" smtClean="0"/>
              <a:t>Restatement</a:t>
            </a:r>
            <a:endParaRPr lang="cs-CZ" sz="2400" dirty="0"/>
          </a:p>
          <a:p>
            <a:pPr lvl="1"/>
            <a:r>
              <a:rPr lang="cs-CZ" sz="2400" dirty="0" err="1" smtClean="0"/>
              <a:t>Summarization</a:t>
            </a:r>
            <a:endParaRPr lang="cs-CZ" sz="2400" dirty="0"/>
          </a:p>
          <a:p>
            <a:pPr lvl="1"/>
            <a:r>
              <a:rPr lang="cs-CZ" sz="2400" dirty="0" err="1" smtClean="0"/>
              <a:t>Clarification</a:t>
            </a:r>
            <a:endParaRPr lang="cs-CZ" sz="2400" dirty="0"/>
          </a:p>
          <a:p>
            <a:pPr lvl="1"/>
            <a:r>
              <a:rPr lang="cs-CZ" sz="2400" dirty="0" err="1" smtClean="0"/>
              <a:t>Asking</a:t>
            </a:r>
            <a:r>
              <a:rPr lang="cs-CZ" sz="2400" dirty="0" smtClean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 smtClean="0"/>
              <a:t>example</a:t>
            </a:r>
            <a:endParaRPr lang="cs-CZ" sz="2400" dirty="0"/>
          </a:p>
          <a:p>
            <a:pPr lvl="1"/>
            <a:r>
              <a:rPr lang="cs-CZ" sz="2400" dirty="0" smtClean="0"/>
              <a:t>Support</a:t>
            </a:r>
          </a:p>
          <a:p>
            <a:endParaRPr lang="cs-CZ" dirty="0"/>
          </a:p>
          <a:p>
            <a:r>
              <a:rPr lang="cs-CZ" sz="3200" u="sng" dirty="0"/>
              <a:t>NOT</a:t>
            </a:r>
            <a:r>
              <a:rPr lang="cs-CZ" dirty="0"/>
              <a:t> </a:t>
            </a:r>
          </a:p>
          <a:p>
            <a:pPr lvl="1"/>
            <a:r>
              <a:rPr lang="cs-CZ" sz="2400" dirty="0" err="1" smtClean="0"/>
              <a:t>moralize</a:t>
            </a:r>
            <a:r>
              <a:rPr lang="cs-CZ" sz="2400" dirty="0"/>
              <a:t>, </a:t>
            </a:r>
            <a:r>
              <a:rPr lang="cs-CZ" sz="2400" dirty="0" err="1"/>
              <a:t>judge</a:t>
            </a:r>
            <a:r>
              <a:rPr lang="cs-CZ" sz="2400" dirty="0"/>
              <a:t>, </a:t>
            </a:r>
            <a:r>
              <a:rPr lang="cs-CZ" sz="2400" dirty="0" err="1"/>
              <a:t>advice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7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Settings</a:t>
            </a:r>
            <a:r>
              <a:rPr lang="cs-CZ" sz="3600" b="1" dirty="0"/>
              <a:t> and </a:t>
            </a:r>
            <a:r>
              <a:rPr lang="cs-CZ" sz="3600" b="1" dirty="0" err="1"/>
              <a:t>techniques</a:t>
            </a:r>
            <a:r>
              <a:rPr lang="cs-CZ" sz="3600" b="1" dirty="0"/>
              <a:t> </a:t>
            </a:r>
            <a:r>
              <a:rPr lang="cs-CZ" sz="3600" b="1" dirty="0" smtClean="0"/>
              <a:t>IV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Open-</a:t>
            </a:r>
            <a:r>
              <a:rPr lang="cs-CZ" b="1" dirty="0" err="1"/>
              <a:t>ended</a:t>
            </a:r>
            <a:r>
              <a:rPr lang="cs-CZ" b="1" dirty="0"/>
              <a:t> </a:t>
            </a:r>
            <a:r>
              <a:rPr lang="cs-CZ" b="1" dirty="0" err="1" smtClean="0"/>
              <a:t>questions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as </a:t>
            </a:r>
            <a:r>
              <a:rPr lang="cs-CZ" dirty="0" err="1"/>
              <a:t>often</a:t>
            </a:r>
            <a:r>
              <a:rPr lang="cs-CZ" dirty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-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X</a:t>
            </a:r>
            <a:endParaRPr lang="cs-CZ" dirty="0"/>
          </a:p>
          <a:p>
            <a:r>
              <a:rPr lang="cs-CZ" b="1" dirty="0" err="1"/>
              <a:t>Closed-ended</a:t>
            </a:r>
            <a:r>
              <a:rPr lang="cs-CZ" b="1" dirty="0"/>
              <a:t> </a:t>
            </a:r>
            <a:r>
              <a:rPr lang="cs-CZ" b="1" dirty="0" err="1" smtClean="0"/>
              <a:t>questions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targeted</a:t>
            </a:r>
            <a:r>
              <a:rPr lang="cs-CZ" dirty="0" smtClean="0"/>
              <a:t> </a:t>
            </a:r>
            <a:r>
              <a:rPr lang="cs-CZ" dirty="0" err="1"/>
              <a:t>questions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smtClean="0"/>
              <a:t>psychopatology</a:t>
            </a:r>
          </a:p>
          <a:p>
            <a:endParaRPr lang="cs-CZ" dirty="0"/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begin</a:t>
            </a:r>
            <a:r>
              <a:rPr lang="cs-CZ" dirty="0" smtClean="0"/>
              <a:t>: </a:t>
            </a:r>
            <a:r>
              <a:rPr lang="cs-CZ" i="1" dirty="0" err="1" smtClean="0"/>
              <a:t>who</a:t>
            </a:r>
            <a:r>
              <a:rPr lang="cs-CZ" i="1" dirty="0" smtClean="0"/>
              <a:t>, </a:t>
            </a:r>
            <a:r>
              <a:rPr lang="cs-CZ" i="1" dirty="0" err="1" smtClean="0"/>
              <a:t>what</a:t>
            </a:r>
            <a:r>
              <a:rPr lang="cs-CZ" i="1" dirty="0" smtClean="0"/>
              <a:t>, </a:t>
            </a:r>
            <a:r>
              <a:rPr lang="cs-CZ" i="1" dirty="0" err="1" smtClean="0"/>
              <a:t>when</a:t>
            </a:r>
            <a:r>
              <a:rPr lang="cs-CZ" i="1" dirty="0" smtClean="0"/>
              <a:t>, </a:t>
            </a:r>
            <a:r>
              <a:rPr lang="cs-CZ" i="1" dirty="0" err="1" smtClean="0"/>
              <a:t>how</a:t>
            </a:r>
            <a:r>
              <a:rPr lang="cs-CZ" i="1" dirty="0" smtClean="0"/>
              <a:t> much, </a:t>
            </a:r>
            <a:r>
              <a:rPr lang="cs-CZ" i="1" dirty="0" err="1" smtClean="0"/>
              <a:t>how</a:t>
            </a:r>
            <a:r>
              <a:rPr lang="cs-CZ" i="1" dirty="0" smtClean="0"/>
              <a:t> many</a:t>
            </a:r>
          </a:p>
          <a:p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useful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: </a:t>
            </a:r>
            <a:r>
              <a:rPr lang="cs-CZ" i="1" dirty="0" err="1" smtClean="0"/>
              <a:t>why</a:t>
            </a:r>
            <a:endParaRPr lang="cs-CZ" i="1" dirty="0"/>
          </a:p>
          <a:p>
            <a:pPr lvl="1"/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dirty="0" err="1" smtClean="0"/>
              <a:t>tend</a:t>
            </a:r>
            <a:r>
              <a:rPr lang="cs-CZ" sz="2400" dirty="0" smtClean="0"/>
              <a:t> to </a:t>
            </a:r>
            <a:r>
              <a:rPr lang="cs-CZ" sz="2400" dirty="0" err="1" smtClean="0"/>
              <a:t>provoke</a:t>
            </a:r>
            <a:r>
              <a:rPr lang="cs-CZ" sz="2400" dirty="0" smtClean="0"/>
              <a:t> </a:t>
            </a:r>
            <a:r>
              <a:rPr lang="cs-CZ" sz="2400" dirty="0" err="1" smtClean="0"/>
              <a:t>defensiveness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1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Phases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Interview 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1. </a:t>
            </a:r>
            <a:r>
              <a:rPr lang="cs-CZ" b="1" dirty="0" err="1" smtClean="0"/>
              <a:t>Opening</a:t>
            </a:r>
            <a:endParaRPr lang="cs-CZ" b="1" dirty="0" smtClean="0"/>
          </a:p>
          <a:p>
            <a:r>
              <a:rPr lang="cs-CZ" b="1" dirty="0" smtClean="0"/>
              <a:t>2. </a:t>
            </a:r>
            <a:r>
              <a:rPr lang="cs-CZ" b="1" dirty="0" err="1" smtClean="0"/>
              <a:t>Middle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3. </a:t>
            </a:r>
            <a:r>
              <a:rPr lang="cs-CZ" b="1" dirty="0" err="1" smtClean="0"/>
              <a:t>Closing</a:t>
            </a:r>
            <a:endParaRPr lang="cs-CZ" b="1" dirty="0" smtClean="0"/>
          </a:p>
          <a:p>
            <a:endParaRPr lang="cs-CZ" dirty="0"/>
          </a:p>
          <a:p>
            <a:r>
              <a:rPr lang="cs-CZ" sz="3300" b="1" dirty="0" smtClean="0"/>
              <a:t>1. </a:t>
            </a:r>
            <a:r>
              <a:rPr lang="cs-CZ" sz="3300" b="1" dirty="0" err="1" smtClean="0"/>
              <a:t>Opening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phase</a:t>
            </a:r>
            <a:endParaRPr lang="cs-CZ" sz="3300" b="1" dirty="0"/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interviewer</a:t>
            </a:r>
            <a:r>
              <a:rPr lang="cs-CZ" sz="2400" dirty="0" smtClean="0"/>
              <a:t> and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are </a:t>
            </a:r>
            <a:r>
              <a:rPr lang="cs-CZ" sz="2400" dirty="0" err="1" smtClean="0"/>
              <a:t>introduced</a:t>
            </a:r>
            <a:r>
              <a:rPr lang="cs-CZ" sz="2400" dirty="0" smtClean="0"/>
              <a:t> (</a:t>
            </a:r>
            <a:r>
              <a:rPr lang="cs-CZ" sz="2400" dirty="0" err="1" smtClean="0"/>
              <a:t>shake</a:t>
            </a:r>
            <a:r>
              <a:rPr lang="cs-CZ" sz="2400" dirty="0" smtClean="0"/>
              <a:t> hand, </a:t>
            </a:r>
            <a:r>
              <a:rPr lang="cs-CZ" sz="2400" dirty="0" err="1" smtClean="0"/>
              <a:t>introduce</a:t>
            </a:r>
            <a:r>
              <a:rPr lang="cs-CZ" sz="2400" dirty="0" smtClean="0"/>
              <a:t> </a:t>
            </a:r>
            <a:r>
              <a:rPr lang="cs-CZ" sz="2400" dirty="0" err="1" smtClean="0"/>
              <a:t>yourself</a:t>
            </a:r>
            <a:r>
              <a:rPr lang="cs-CZ" sz="2400" dirty="0" smtClean="0"/>
              <a:t>, </a:t>
            </a:r>
            <a:r>
              <a:rPr lang="cs-CZ" sz="2400" dirty="0" err="1" smtClean="0"/>
              <a:t>invite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to </a:t>
            </a:r>
            <a:r>
              <a:rPr lang="cs-CZ" sz="2400" dirty="0" err="1" smtClean="0"/>
              <a:t>sit</a:t>
            </a:r>
            <a:r>
              <a:rPr lang="cs-CZ" sz="2400" dirty="0" smtClean="0"/>
              <a:t> </a:t>
            </a:r>
            <a:r>
              <a:rPr lang="cs-CZ" sz="2400" dirty="0" err="1" smtClean="0"/>
              <a:t>down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err="1" smtClean="0"/>
              <a:t>purposes</a:t>
            </a:r>
            <a:r>
              <a:rPr lang="cs-CZ" sz="2400" dirty="0" smtClean="0"/>
              <a:t> and </a:t>
            </a:r>
            <a:r>
              <a:rPr lang="cs-CZ" sz="2400" dirty="0" err="1" smtClean="0"/>
              <a:t>procedures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interview are set</a:t>
            </a:r>
          </a:p>
          <a:p>
            <a:endParaRPr lang="cs-CZ" dirty="0"/>
          </a:p>
          <a:p>
            <a:r>
              <a:rPr lang="cs-CZ" u="sng" dirty="0" err="1" smtClean="0"/>
              <a:t>Typical</a:t>
            </a:r>
            <a:r>
              <a:rPr lang="cs-CZ" u="sng" dirty="0" smtClean="0"/>
              <a:t> </a:t>
            </a:r>
            <a:r>
              <a:rPr lang="cs-CZ" u="sng" dirty="0" err="1" smtClean="0"/>
              <a:t>opening</a:t>
            </a:r>
            <a:r>
              <a:rPr lang="cs-CZ" u="sng" dirty="0" smtClean="0"/>
              <a:t> </a:t>
            </a:r>
            <a:r>
              <a:rPr lang="cs-CZ" u="sng" dirty="0" err="1" smtClean="0"/>
              <a:t>questions</a:t>
            </a:r>
            <a:r>
              <a:rPr lang="cs-CZ" u="sng" dirty="0" smtClean="0"/>
              <a:t>:</a:t>
            </a:r>
          </a:p>
          <a:p>
            <a:pPr lvl="1"/>
            <a:r>
              <a:rPr lang="cs-CZ" sz="2400" i="1" dirty="0" smtClean="0"/>
              <a:t>“</a:t>
            </a:r>
            <a:r>
              <a:rPr lang="en-US" sz="2400" i="1" dirty="0" smtClean="0"/>
              <a:t>What </a:t>
            </a:r>
            <a:r>
              <a:rPr lang="en-US" sz="2400" i="1" dirty="0"/>
              <a:t>brings you to see me/to the hospital today</a:t>
            </a:r>
            <a:r>
              <a:rPr lang="en-US" sz="2400" i="1" dirty="0" smtClean="0"/>
              <a:t>?</a:t>
            </a:r>
            <a:r>
              <a:rPr lang="cs-CZ" sz="2400" i="1" dirty="0" smtClean="0"/>
              <a:t>“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/>
              <a:t>How</a:t>
            </a:r>
            <a:r>
              <a:rPr lang="cs-CZ" sz="2400" i="1" dirty="0"/>
              <a:t> </a:t>
            </a:r>
            <a:r>
              <a:rPr lang="cs-CZ" sz="2400" i="1" dirty="0" err="1"/>
              <a:t>did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come</a:t>
            </a:r>
            <a:r>
              <a:rPr lang="cs-CZ" sz="2400" i="1" dirty="0"/>
              <a:t> to </a:t>
            </a:r>
            <a:r>
              <a:rPr lang="cs-CZ" sz="2400" i="1" dirty="0" err="1"/>
              <a:t>be</a:t>
            </a:r>
            <a:r>
              <a:rPr lang="cs-CZ" sz="2400" i="1" dirty="0"/>
              <a:t> in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hospital</a:t>
            </a:r>
            <a:r>
              <a:rPr lang="cs-CZ" sz="2400" i="1" dirty="0"/>
              <a:t> </a:t>
            </a:r>
            <a:r>
              <a:rPr lang="cs-CZ" sz="2400" i="1" dirty="0" err="1" smtClean="0"/>
              <a:t>right</a:t>
            </a:r>
            <a:r>
              <a:rPr lang="cs-CZ" sz="2400" i="1" dirty="0"/>
              <a:t> </a:t>
            </a:r>
            <a:r>
              <a:rPr lang="cs-CZ" sz="2400" i="1" dirty="0" err="1" smtClean="0"/>
              <a:t>now</a:t>
            </a:r>
            <a:r>
              <a:rPr lang="cs-CZ" sz="2400" i="1" dirty="0" smtClean="0"/>
              <a:t>?”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 smtClean="0"/>
              <a:t>What</a:t>
            </a:r>
            <a:r>
              <a:rPr lang="cs-CZ" sz="2400" i="1" dirty="0" smtClean="0"/>
              <a:t> </a:t>
            </a:r>
            <a:r>
              <a:rPr lang="cs-CZ" sz="2400" i="1" dirty="0"/>
              <a:t>sort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trouble</a:t>
            </a:r>
            <a:r>
              <a:rPr lang="cs-CZ" sz="2400" i="1" dirty="0"/>
              <a:t> </a:t>
            </a:r>
            <a:r>
              <a:rPr lang="cs-CZ" sz="2400" i="1" dirty="0" err="1"/>
              <a:t>have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been</a:t>
            </a:r>
            <a:r>
              <a:rPr lang="cs-CZ" sz="2400" i="1" dirty="0"/>
              <a:t> </a:t>
            </a:r>
            <a:r>
              <a:rPr lang="cs-CZ" sz="2400" i="1" dirty="0" err="1"/>
              <a:t>having</a:t>
            </a:r>
            <a:r>
              <a:rPr lang="cs-CZ" sz="2400" i="1" dirty="0" smtClean="0"/>
              <a:t>?“</a:t>
            </a:r>
          </a:p>
          <a:p>
            <a:pPr lvl="1"/>
            <a:r>
              <a:rPr lang="cs-CZ" sz="2400" i="1" dirty="0" smtClean="0"/>
              <a:t>“</a:t>
            </a:r>
            <a:r>
              <a:rPr lang="cs-CZ" sz="2400" i="1" dirty="0" err="1" smtClean="0"/>
              <a:t>Tell</a:t>
            </a:r>
            <a:r>
              <a:rPr lang="cs-CZ" sz="2400" i="1" dirty="0" smtClean="0"/>
              <a:t> </a:t>
            </a:r>
            <a:r>
              <a:rPr lang="cs-CZ" sz="2400" i="1" dirty="0" err="1"/>
              <a:t>me</a:t>
            </a:r>
            <a:r>
              <a:rPr lang="cs-CZ" sz="2400" i="1" dirty="0"/>
              <a:t> </a:t>
            </a:r>
            <a:r>
              <a:rPr lang="cs-CZ" sz="2400" i="1" dirty="0" err="1"/>
              <a:t>about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 smtClean="0"/>
              <a:t>problem</a:t>
            </a:r>
            <a:r>
              <a:rPr lang="cs-CZ" sz="2400" i="1" dirty="0" smtClean="0"/>
              <a:t> </a:t>
            </a:r>
            <a:r>
              <a:rPr lang="cs-CZ" sz="2400" i="1" dirty="0" err="1"/>
              <a:t>that</a:t>
            </a:r>
            <a:r>
              <a:rPr lang="cs-CZ" sz="2400" i="1" dirty="0"/>
              <a:t> </a:t>
            </a:r>
            <a:r>
              <a:rPr lang="cs-CZ" sz="2400" i="1" dirty="0" err="1"/>
              <a:t>bring</a:t>
            </a:r>
            <a:r>
              <a:rPr lang="cs-CZ" sz="2400" i="1" dirty="0"/>
              <a:t> </a:t>
            </a:r>
            <a:r>
              <a:rPr lang="cs-CZ" sz="2400" i="1" dirty="0" err="1"/>
              <a:t>you</a:t>
            </a:r>
            <a:r>
              <a:rPr lang="cs-CZ" sz="2400" i="1" dirty="0"/>
              <a:t> </a:t>
            </a:r>
            <a:r>
              <a:rPr lang="cs-CZ" sz="2400" i="1" dirty="0" err="1"/>
              <a:t>here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9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Phases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smtClean="0"/>
              <a:t>Interview 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2. </a:t>
            </a:r>
            <a:r>
              <a:rPr lang="cs-CZ" sz="2800" b="1" dirty="0" err="1" smtClean="0"/>
              <a:t>Middle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phase</a:t>
            </a:r>
            <a:endParaRPr lang="cs-CZ" sz="2800" b="1" dirty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main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interview,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gain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determine</a:t>
            </a:r>
            <a:r>
              <a:rPr lang="cs-CZ" dirty="0"/>
              <a:t> a </a:t>
            </a:r>
            <a:r>
              <a:rPr lang="cs-CZ" dirty="0" err="1"/>
              <a:t>diagnosis</a:t>
            </a:r>
            <a:endParaRPr lang="cs-CZ" dirty="0"/>
          </a:p>
          <a:p>
            <a:endParaRPr lang="cs-CZ" dirty="0"/>
          </a:p>
          <a:p>
            <a:r>
              <a:rPr lang="cs-CZ" sz="2800" b="1" dirty="0" smtClean="0"/>
              <a:t>3. </a:t>
            </a:r>
            <a:r>
              <a:rPr lang="cs-CZ" sz="2800" b="1" dirty="0" err="1" smtClean="0"/>
              <a:t>Closing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phase</a:t>
            </a:r>
            <a:endParaRPr lang="cs-CZ" sz="2800" b="1" dirty="0"/>
          </a:p>
          <a:p>
            <a:pPr lvl="1"/>
            <a:r>
              <a:rPr lang="cs-CZ" dirty="0" err="1" smtClean="0"/>
              <a:t>summarize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/>
          </a:p>
          <a:p>
            <a:pPr lvl="1"/>
            <a:r>
              <a:rPr lang="cs-CZ" dirty="0" err="1" smtClean="0"/>
              <a:t>interviewer</a:t>
            </a:r>
            <a:r>
              <a:rPr lang="cs-CZ" dirty="0" smtClean="0"/>
              <a:t> </a:t>
            </a:r>
            <a:r>
              <a:rPr lang="cs-CZ" dirty="0" err="1"/>
              <a:t>shares</a:t>
            </a:r>
            <a:r>
              <a:rPr lang="cs-CZ" dirty="0"/>
              <a:t> his/her </a:t>
            </a:r>
            <a:r>
              <a:rPr lang="cs-CZ" dirty="0" err="1"/>
              <a:t>conclusion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and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 smtClean="0"/>
              <a:t>recommendations</a:t>
            </a:r>
            <a:endParaRPr lang="cs-CZ" dirty="0"/>
          </a:p>
          <a:p>
            <a:pPr lvl="1"/>
            <a:r>
              <a:rPr lang="cs-CZ" dirty="0" err="1" smtClean="0"/>
              <a:t>allow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to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salient</a:t>
            </a:r>
            <a:r>
              <a:rPr lang="cs-CZ" dirty="0"/>
              <a:t> </a:t>
            </a:r>
            <a:r>
              <a:rPr lang="cs-CZ" dirty="0" err="1"/>
              <a:t>facts</a:t>
            </a:r>
            <a:r>
              <a:rPr lang="cs-CZ" dirty="0"/>
              <a:t> as </a:t>
            </a:r>
            <a:r>
              <a:rPr lang="cs-CZ" dirty="0" err="1"/>
              <a:t>understood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interviewer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9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3849</TotalTime>
  <Words>1646</Words>
  <Application>Microsoft Office PowerPoint</Application>
  <PresentationFormat>Předvádění na obrazovce (4:3)</PresentationFormat>
  <Paragraphs>319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Administrativní</vt:lpstr>
      <vt:lpstr>Psychiatric Assessment</vt:lpstr>
      <vt:lpstr>Psychiatric Assessment</vt:lpstr>
      <vt:lpstr>Three sources of information</vt:lpstr>
      <vt:lpstr>Settings and techniques I</vt:lpstr>
      <vt:lpstr>Settings and techniques II</vt:lpstr>
      <vt:lpstr>Settings and techniques III</vt:lpstr>
      <vt:lpstr>Settings and techniques IV</vt:lpstr>
      <vt:lpstr>Phases of the Interview I</vt:lpstr>
      <vt:lpstr>Phases of the Interview II</vt:lpstr>
      <vt:lpstr>Step by step</vt:lpstr>
      <vt:lpstr>Step by step</vt:lpstr>
      <vt:lpstr>1. Identifying data</vt:lpstr>
      <vt:lpstr>Step by step</vt:lpstr>
      <vt:lpstr>2. Chief Complaint</vt:lpstr>
      <vt:lpstr>Step by step</vt:lpstr>
      <vt:lpstr>3.Psychiatric History</vt:lpstr>
      <vt:lpstr>3.Psychiatric History</vt:lpstr>
      <vt:lpstr>3.Psychiatric History</vt:lpstr>
      <vt:lpstr>3.Psychiatric History</vt:lpstr>
      <vt:lpstr>3.Psychiatric History</vt:lpstr>
      <vt:lpstr>Step by step</vt:lpstr>
      <vt:lpstr>4.Mental status examination (MSE)</vt:lpstr>
      <vt:lpstr>4.Mental status examination (MSE)</vt:lpstr>
      <vt:lpstr>4.Mental status examination (MSE)</vt:lpstr>
      <vt:lpstr>4.Mental status examination (MSE)</vt:lpstr>
      <vt:lpstr>4.Mental status examination (MSE)</vt:lpstr>
      <vt:lpstr>4.Mental status examination (MSE)</vt:lpstr>
      <vt:lpstr>Step by step</vt:lpstr>
      <vt:lpstr>Specific situations</vt:lpstr>
      <vt:lpstr>Suicidal patient</vt:lpstr>
      <vt:lpstr>Suicidal patient</vt:lpstr>
      <vt:lpstr>Suicidal patient</vt:lpstr>
      <vt:lpstr>Suicidal patient</vt:lpstr>
      <vt:lpstr>Suicidal patient</vt:lpstr>
      <vt:lpstr>Suicidal patient</vt:lpstr>
      <vt:lpstr>Aggressive patient</vt:lpstr>
      <vt:lpstr>References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Psychiatrické vyšetření</dc:title>
  <dc:creator>j h</dc:creator>
  <cp:lastModifiedBy>Hüttlová Jitka</cp:lastModifiedBy>
  <cp:revision>306</cp:revision>
  <cp:lastPrinted>2017-06-03T07:40:39Z</cp:lastPrinted>
  <dcterms:created xsi:type="dcterms:W3CDTF">2017-02-20T06:17:13Z</dcterms:created>
  <dcterms:modified xsi:type="dcterms:W3CDTF">2017-09-25T09:17:10Z</dcterms:modified>
</cp:coreProperties>
</file>