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99" r:id="rId24"/>
    <p:sldId id="296" r:id="rId25"/>
    <p:sldId id="297" r:id="rId26"/>
    <p:sldId id="298" r:id="rId27"/>
    <p:sldId id="279" r:id="rId28"/>
    <p:sldId id="280" r:id="rId29"/>
    <p:sldId id="282" r:id="rId30"/>
    <p:sldId id="281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300" r:id="rId4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95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0AB079C-DF95-4D6E-9452-3399497EC83A}" type="datetimeFigureOut">
              <a:rPr lang="cs-CZ" smtClean="0"/>
              <a:pPr/>
              <a:t>4.6.2018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C598225-79B3-4E21-A751-FEB825CBC7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ac2IND4Yl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learn/international-psychiatry/lecture/X6IZW/the-affect-in-the-mental-state-examination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learn/international-psychiatry/lecture/BzKL8/the-thought-process-in-the-mental-state-examination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ursera.org/learn/international-psychiatry/lecture/klFvK/thought-content-and-the-delusion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YhpWZCdiZc" TargetMode="External"/><Relationship Id="rId2" Type="http://schemas.openxmlformats.org/officeDocument/2006/relationships/hyperlink" Target="https://www.youtube.com/watch?v=ZB28gfSmz1Y&amp;t=35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A-fqvC02oM&amp;list=PLFZTljPAn-Kx257X3b9ET8qZfVOcC8V5o&amp;index=7&amp;t=0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776288"/>
            <a:ext cx="8568952" cy="1470025"/>
          </a:xfrm>
        </p:spPr>
        <p:txBody>
          <a:bodyPr>
            <a:noAutofit/>
          </a:bodyPr>
          <a:lstStyle/>
          <a:p>
            <a:r>
              <a:rPr lang="cs-CZ" sz="5400" b="1" dirty="0" err="1" smtClean="0"/>
              <a:t>Psychiatric</a:t>
            </a:r>
            <a:r>
              <a:rPr lang="cs-CZ" sz="5400" b="1" dirty="0" smtClean="0"/>
              <a:t> </a:t>
            </a:r>
            <a:r>
              <a:rPr lang="cs-CZ" sz="5400" b="1" dirty="0" err="1" smtClean="0"/>
              <a:t>assessment</a:t>
            </a:r>
            <a:endParaRPr lang="cs-CZ" sz="5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8062912" cy="1752600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Pavel </a:t>
            </a:r>
            <a:r>
              <a:rPr lang="cs-CZ" sz="4000" b="1" dirty="0" err="1" smtClean="0"/>
              <a:t>Theiner</a:t>
            </a:r>
            <a:endParaRPr lang="cs-CZ" sz="4000" b="1" dirty="0" smtClean="0"/>
          </a:p>
          <a:p>
            <a:r>
              <a:rPr lang="cs-CZ" sz="4000" b="1" dirty="0" err="1" smtClean="0"/>
              <a:t>Spring</a:t>
            </a:r>
            <a:r>
              <a:rPr lang="cs-CZ" sz="4000" b="1" dirty="0" smtClean="0"/>
              <a:t> 2018</a:t>
            </a:r>
            <a:endParaRPr lang="cs-CZ" sz="4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Taking</a:t>
            </a:r>
            <a:r>
              <a:rPr lang="cs-CZ" b="1" dirty="0" smtClean="0"/>
              <a:t> a </a:t>
            </a:r>
            <a:r>
              <a:rPr lang="cs-CZ" b="1" dirty="0" err="1" smtClean="0"/>
              <a:t>psychiatric</a:t>
            </a:r>
            <a:r>
              <a:rPr lang="cs-CZ" b="1" dirty="0" smtClean="0"/>
              <a:t> </a:t>
            </a:r>
            <a:r>
              <a:rPr lang="cs-CZ" b="1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Personal</a:t>
            </a:r>
            <a:r>
              <a:rPr lang="cs-CZ" b="1" dirty="0" smtClean="0"/>
              <a:t> </a:t>
            </a:r>
            <a:r>
              <a:rPr lang="cs-CZ" b="1" dirty="0" err="1" smtClean="0"/>
              <a:t>history</a:t>
            </a:r>
            <a:r>
              <a:rPr lang="cs-CZ" b="1" dirty="0" smtClean="0"/>
              <a:t>:</a:t>
            </a:r>
          </a:p>
          <a:p>
            <a:pPr lvl="1"/>
            <a:r>
              <a:rPr lang="cs-CZ" dirty="0" err="1" smtClean="0"/>
              <a:t>Infancy</a:t>
            </a:r>
            <a:r>
              <a:rPr lang="cs-CZ" dirty="0" smtClean="0"/>
              <a:t>:</a:t>
            </a:r>
          </a:p>
          <a:p>
            <a:pPr lvl="2"/>
            <a:r>
              <a:rPr lang="cs-CZ" dirty="0" smtClean="0"/>
              <a:t> </a:t>
            </a:r>
            <a:r>
              <a:rPr lang="cs-CZ" dirty="0" err="1" smtClean="0"/>
              <a:t>birth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  <a:r>
              <a:rPr lang="cs-CZ" dirty="0" err="1" smtClean="0"/>
              <a:t>developmental</a:t>
            </a:r>
            <a:r>
              <a:rPr lang="cs-CZ" dirty="0" smtClean="0"/>
              <a:t> </a:t>
            </a:r>
            <a:r>
              <a:rPr lang="cs-CZ" dirty="0" err="1" smtClean="0"/>
              <a:t>milestones</a:t>
            </a:r>
            <a:endParaRPr lang="cs-CZ" dirty="0" smtClean="0"/>
          </a:p>
          <a:p>
            <a:pPr lvl="1"/>
            <a:r>
              <a:rPr lang="cs-CZ" dirty="0" err="1" smtClean="0"/>
              <a:t>Childhood</a:t>
            </a:r>
            <a:r>
              <a:rPr lang="cs-CZ" dirty="0" smtClean="0"/>
              <a:t>:</a:t>
            </a:r>
          </a:p>
          <a:p>
            <a:pPr lvl="2"/>
            <a:r>
              <a:rPr lang="en-US" dirty="0" smtClean="0"/>
              <a:t> pre-school years, school, academic performance</a:t>
            </a:r>
          </a:p>
          <a:p>
            <a:pPr lvl="1"/>
            <a:r>
              <a:rPr lang="cs-CZ" dirty="0" smtClean="0"/>
              <a:t>Adolescence:</a:t>
            </a:r>
          </a:p>
          <a:p>
            <a:pPr lvl="2"/>
            <a:r>
              <a:rPr lang="en-US" dirty="0" smtClean="0"/>
              <a:t> onset of puberty, early sexual experience</a:t>
            </a:r>
            <a:r>
              <a:rPr lang="cs-CZ" dirty="0" smtClean="0"/>
              <a:t>,  </a:t>
            </a:r>
          </a:p>
          <a:p>
            <a:pPr lvl="2"/>
            <a:r>
              <a:rPr lang="cs-CZ" dirty="0" smtClean="0"/>
              <a:t>peer </a:t>
            </a:r>
            <a:r>
              <a:rPr lang="cs-CZ" dirty="0" err="1" smtClean="0"/>
              <a:t>relationships</a:t>
            </a:r>
            <a:endParaRPr lang="cs-CZ" dirty="0" smtClean="0"/>
          </a:p>
          <a:p>
            <a:pPr lvl="1"/>
            <a:r>
              <a:rPr lang="cs-CZ" dirty="0" err="1" smtClean="0"/>
              <a:t>Adulthood</a:t>
            </a:r>
            <a:endParaRPr lang="cs-CZ" dirty="0" smtClean="0"/>
          </a:p>
          <a:p>
            <a:pPr lvl="2"/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  <a:r>
              <a:rPr lang="cs-CZ" dirty="0" err="1" smtClean="0"/>
              <a:t>military</a:t>
            </a:r>
            <a:r>
              <a:rPr lang="cs-CZ" dirty="0" smtClean="0"/>
              <a:t> </a:t>
            </a:r>
            <a:r>
              <a:rPr lang="cs-CZ" dirty="0" err="1" smtClean="0"/>
              <a:t>experiences</a:t>
            </a:r>
            <a:r>
              <a:rPr lang="cs-CZ" dirty="0" smtClean="0"/>
              <a:t>, </a:t>
            </a:r>
            <a:r>
              <a:rPr lang="cs-CZ" dirty="0" err="1" smtClean="0"/>
              <a:t>employment</a:t>
            </a:r>
            <a:endParaRPr lang="cs-CZ" dirty="0" smtClean="0"/>
          </a:p>
          <a:p>
            <a:pPr lvl="2"/>
            <a:r>
              <a:rPr lang="en-US" dirty="0" smtClean="0"/>
              <a:t> social life, sexual history, marriage, children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Taking</a:t>
            </a:r>
            <a:r>
              <a:rPr lang="cs-CZ" b="1" dirty="0" smtClean="0"/>
              <a:t> a </a:t>
            </a:r>
            <a:r>
              <a:rPr lang="cs-CZ" b="1" dirty="0" err="1" smtClean="0"/>
              <a:t>psychiatric</a:t>
            </a:r>
            <a:r>
              <a:rPr lang="cs-CZ" b="1" dirty="0" smtClean="0"/>
              <a:t> </a:t>
            </a:r>
            <a:r>
              <a:rPr lang="cs-CZ" b="1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Family history of mental illness</a:t>
            </a:r>
            <a:endParaRPr lang="cs-CZ" dirty="0" smtClean="0"/>
          </a:p>
          <a:p>
            <a:endParaRPr lang="en-US" dirty="0" smtClean="0"/>
          </a:p>
          <a:p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 current medical condition and treatment</a:t>
            </a:r>
          </a:p>
          <a:p>
            <a:pPr lvl="1"/>
            <a:r>
              <a:rPr lang="en-US" dirty="0" smtClean="0"/>
              <a:t> major past illnesses and treatments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hospitalisations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surgical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en-US" dirty="0" smtClean="0"/>
              <a:t>Drug and alcohol history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Mental</a:t>
            </a:r>
            <a:r>
              <a:rPr lang="cs-CZ" b="1" dirty="0" smtClean="0"/>
              <a:t> status </a:t>
            </a:r>
            <a:r>
              <a:rPr lang="cs-CZ" b="1" smtClean="0"/>
              <a:t>examination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US" b="1" dirty="0" smtClean="0"/>
              <a:t>Appearance and </a:t>
            </a:r>
            <a:r>
              <a:rPr lang="en-US" b="1" dirty="0" err="1" smtClean="0"/>
              <a:t>behaviour</a:t>
            </a:r>
            <a:r>
              <a:rPr lang="en-US" b="1" dirty="0" smtClean="0"/>
              <a:t> </a:t>
            </a:r>
            <a:r>
              <a:rPr lang="en-US" dirty="0" smtClean="0"/>
              <a:t>(dress, facial</a:t>
            </a:r>
            <a:r>
              <a:rPr lang="cs-CZ" dirty="0" smtClean="0"/>
              <a:t> </a:t>
            </a:r>
            <a:r>
              <a:rPr lang="en-US" dirty="0" smtClean="0"/>
              <a:t>expression, eye contact, motor activity)</a:t>
            </a:r>
          </a:p>
          <a:p>
            <a:pPr marL="578358" indent="-514350">
              <a:buFont typeface="+mj-lt"/>
              <a:buAutoNum type="arabicPeriod"/>
            </a:pPr>
            <a:r>
              <a:rPr lang="cs-CZ" b="1" dirty="0" err="1" smtClean="0"/>
              <a:t>Speech</a:t>
            </a:r>
            <a:r>
              <a:rPr lang="cs-CZ" dirty="0" smtClean="0"/>
              <a:t> (</a:t>
            </a:r>
            <a:r>
              <a:rPr lang="cs-CZ" dirty="0" err="1" smtClean="0"/>
              <a:t>rate</a:t>
            </a:r>
            <a:r>
              <a:rPr lang="cs-CZ" dirty="0" smtClean="0"/>
              <a:t>, </a:t>
            </a:r>
            <a:r>
              <a:rPr lang="cs-CZ" dirty="0" err="1" smtClean="0"/>
              <a:t>clarity</a:t>
            </a:r>
            <a:r>
              <a:rPr lang="cs-CZ" dirty="0" smtClean="0"/>
              <a:t>)</a:t>
            </a:r>
          </a:p>
          <a:p>
            <a:pPr marL="578358" indent="-514350">
              <a:buFont typeface="+mj-lt"/>
              <a:buAutoNum type="arabicPeriod"/>
            </a:pPr>
            <a:r>
              <a:rPr lang="cs-CZ" b="1" dirty="0" err="1" smtClean="0"/>
              <a:t>Emotions</a:t>
            </a:r>
            <a:r>
              <a:rPr lang="cs-CZ" b="1" dirty="0" smtClean="0"/>
              <a:t> (</a:t>
            </a:r>
            <a:r>
              <a:rPr lang="cs-CZ" b="1" dirty="0" err="1" smtClean="0"/>
              <a:t>affect</a:t>
            </a:r>
            <a:r>
              <a:rPr lang="cs-CZ" b="1" dirty="0" smtClean="0"/>
              <a:t>)</a:t>
            </a:r>
          </a:p>
          <a:p>
            <a:pPr marL="1051560" lvl="1" indent="-514350">
              <a:buFont typeface="+mj-lt"/>
              <a:buAutoNum type="arabicPeriod"/>
            </a:pPr>
            <a:r>
              <a:rPr lang="cs-CZ" dirty="0" err="1" smtClean="0"/>
              <a:t>subjective</a:t>
            </a:r>
            <a:r>
              <a:rPr lang="cs-CZ" dirty="0" smtClean="0"/>
              <a:t> - </a:t>
            </a:r>
            <a:r>
              <a:rPr lang="cs-CZ" dirty="0" err="1" smtClean="0"/>
              <a:t>patient</a:t>
            </a:r>
            <a:r>
              <a:rPr lang="cs-CZ" dirty="0" smtClean="0"/>
              <a:t>‘s </a:t>
            </a:r>
            <a:r>
              <a:rPr lang="cs-CZ" dirty="0" err="1" smtClean="0"/>
              <a:t>description</a:t>
            </a:r>
            <a:endParaRPr lang="cs-CZ" dirty="0" smtClean="0"/>
          </a:p>
          <a:p>
            <a:pPr marL="1051560" lvl="1" indent="-514350">
              <a:buFont typeface="+mj-lt"/>
              <a:buAutoNum type="arabicPeriod"/>
            </a:pPr>
            <a:r>
              <a:rPr lang="en-US" dirty="0" smtClean="0"/>
              <a:t>objective -emotion communicated through facial</a:t>
            </a:r>
            <a:r>
              <a:rPr lang="cs-CZ" dirty="0" smtClean="0"/>
              <a:t> </a:t>
            </a:r>
            <a:r>
              <a:rPr lang="en-US" dirty="0" smtClean="0"/>
              <a:t>expression, body posture and vocal tone</a:t>
            </a:r>
          </a:p>
          <a:p>
            <a:pPr marL="676656" indent="-514350">
              <a:buNone/>
            </a:pPr>
            <a:endParaRPr lang="cs-CZ" dirty="0" smtClean="0"/>
          </a:p>
          <a:p>
            <a:pPr marL="676656" indent="-514350">
              <a:buNone/>
            </a:pPr>
            <a:r>
              <a:rPr lang="en-US" b="1" dirty="0" smtClean="0"/>
              <a:t>Mood</a:t>
            </a:r>
            <a:r>
              <a:rPr lang="cs-CZ" b="1" dirty="0" smtClean="0"/>
              <a:t> </a:t>
            </a:r>
            <a:r>
              <a:rPr lang="en-US" dirty="0" smtClean="0"/>
              <a:t>-</a:t>
            </a:r>
            <a:r>
              <a:rPr lang="cs-CZ" dirty="0" smtClean="0"/>
              <a:t> </a:t>
            </a:r>
            <a:r>
              <a:rPr lang="en-US" dirty="0" smtClean="0"/>
              <a:t>a sustained emotion, </a:t>
            </a:r>
            <a:endParaRPr lang="cs-CZ" dirty="0" smtClean="0"/>
          </a:p>
          <a:p>
            <a:pPr marL="676656" indent="-514350">
              <a:buNone/>
            </a:pPr>
            <a:r>
              <a:rPr lang="cs-CZ" b="1" dirty="0" smtClean="0"/>
              <a:t>A</a:t>
            </a:r>
            <a:r>
              <a:rPr lang="en-US" b="1" dirty="0" err="1" smtClean="0"/>
              <a:t>ffect</a:t>
            </a:r>
            <a:r>
              <a:rPr lang="en-US" dirty="0" smtClean="0"/>
              <a:t> - the way the</a:t>
            </a:r>
            <a:r>
              <a:rPr lang="cs-CZ" dirty="0" smtClean="0"/>
              <a:t> </a:t>
            </a:r>
            <a:r>
              <a:rPr lang="en-US" dirty="0" smtClean="0"/>
              <a:t>patient shows feelings</a:t>
            </a:r>
            <a:r>
              <a:rPr lang="cs-CZ" dirty="0" smtClean="0"/>
              <a:t> </a:t>
            </a:r>
            <a:r>
              <a:rPr lang="en-US" dirty="0" smtClean="0"/>
              <a:t>- variability, intensity,</a:t>
            </a:r>
            <a:r>
              <a:rPr lang="cs-CZ" dirty="0" smtClean="0"/>
              <a:t> </a:t>
            </a:r>
            <a:r>
              <a:rPr lang="cs-CZ" dirty="0" err="1" smtClean="0"/>
              <a:t>liability</a:t>
            </a:r>
            <a:r>
              <a:rPr lang="cs-CZ" dirty="0" smtClean="0"/>
              <a:t>, </a:t>
            </a:r>
            <a:r>
              <a:rPr lang="cs-CZ" dirty="0" err="1" smtClean="0"/>
              <a:t>appropriateness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Mental</a:t>
            </a:r>
            <a:r>
              <a:rPr lang="cs-CZ" b="1" dirty="0" smtClean="0"/>
              <a:t> status </a:t>
            </a:r>
            <a:r>
              <a:rPr lang="cs-CZ" b="1" dirty="0" err="1" smtClean="0"/>
              <a:t>examination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786552"/>
          </a:xfrm>
        </p:spPr>
        <p:txBody>
          <a:bodyPr>
            <a:normAutofit fontScale="92500" lnSpcReduction="10000"/>
          </a:bodyPr>
          <a:lstStyle/>
          <a:p>
            <a:pPr marL="578358" indent="-514350">
              <a:buFont typeface="+mj-lt"/>
              <a:buAutoNum type="arabicPeriod" startAt="4"/>
            </a:pPr>
            <a:r>
              <a:rPr lang="cs-CZ" b="1" dirty="0" err="1" smtClean="0"/>
              <a:t>Thought</a:t>
            </a:r>
            <a:endParaRPr lang="cs-CZ" b="1" dirty="0" smtClean="0"/>
          </a:p>
          <a:p>
            <a:pPr marL="1051560" lvl="1" indent="-514350">
              <a:buFont typeface="+mj-lt"/>
              <a:buAutoNum type="alphaLcPeriod"/>
            </a:pPr>
            <a:r>
              <a:rPr lang="cs-CZ" dirty="0" err="1" smtClean="0">
                <a:solidFill>
                  <a:srgbClr val="FFFF00"/>
                </a:solidFill>
              </a:rPr>
              <a:t>thought</a:t>
            </a:r>
            <a:r>
              <a:rPr lang="cs-CZ" dirty="0" smtClean="0">
                <a:solidFill>
                  <a:srgbClr val="FFFF00"/>
                </a:solidFill>
              </a:rPr>
              <a:t> speed</a:t>
            </a:r>
            <a:endParaRPr lang="cs-CZ" dirty="0" smtClean="0"/>
          </a:p>
          <a:p>
            <a:pPr marL="1051560" lvl="1" indent="-514350">
              <a:buFont typeface="+mj-lt"/>
              <a:buAutoNum type="alphaLcPeriod"/>
            </a:pPr>
            <a:r>
              <a:rPr lang="cs-CZ" dirty="0" err="1" smtClean="0">
                <a:solidFill>
                  <a:srgbClr val="FFFF00"/>
                </a:solidFill>
              </a:rPr>
              <a:t>thought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form</a:t>
            </a:r>
            <a:r>
              <a:rPr lang="cs-CZ" dirty="0" smtClean="0">
                <a:solidFill>
                  <a:srgbClr val="FFFF00"/>
                </a:solidFill>
              </a:rPr>
              <a:t>:</a:t>
            </a:r>
          </a:p>
          <a:p>
            <a:pPr marL="1335024" lvl="2" indent="-514350"/>
            <a:r>
              <a:rPr lang="en-US" dirty="0" smtClean="0"/>
              <a:t>the way ideas are linked (logical, goal-directed, loose</a:t>
            </a:r>
            <a:r>
              <a:rPr lang="cs-CZ" dirty="0" smtClean="0"/>
              <a:t> </a:t>
            </a:r>
            <a:r>
              <a:rPr lang="cs-CZ" dirty="0" err="1" smtClean="0"/>
              <a:t>associations</a:t>
            </a:r>
            <a:r>
              <a:rPr lang="cs-CZ" dirty="0" smtClean="0"/>
              <a:t>)</a:t>
            </a:r>
          </a:p>
          <a:p>
            <a:pPr marL="1051560" lvl="1" indent="-514350">
              <a:buFont typeface="+mj-lt"/>
              <a:buAutoNum type="alphaLcPeriod"/>
            </a:pPr>
            <a:r>
              <a:rPr lang="cs-CZ" dirty="0" err="1" smtClean="0">
                <a:solidFill>
                  <a:srgbClr val="FFFF00"/>
                </a:solidFill>
              </a:rPr>
              <a:t>thought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content</a:t>
            </a:r>
            <a:r>
              <a:rPr lang="cs-CZ" dirty="0" smtClean="0">
                <a:solidFill>
                  <a:srgbClr val="FFFF00"/>
                </a:solidFill>
              </a:rPr>
              <a:t>:</a:t>
            </a:r>
          </a:p>
          <a:p>
            <a:pPr marL="1335024" lvl="2" indent="-514350"/>
            <a:r>
              <a:rPr lang="cs-CZ" dirty="0" err="1" smtClean="0"/>
              <a:t>delusions</a:t>
            </a:r>
            <a:r>
              <a:rPr lang="cs-CZ" dirty="0" smtClean="0"/>
              <a:t> (</a:t>
            </a:r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beliefs</a:t>
            </a:r>
            <a:r>
              <a:rPr lang="cs-CZ" dirty="0" smtClean="0"/>
              <a:t>)</a:t>
            </a:r>
          </a:p>
          <a:p>
            <a:pPr marL="1335024" lvl="2" indent="-514350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insertion</a:t>
            </a:r>
            <a:r>
              <a:rPr lang="cs-CZ" dirty="0" smtClean="0"/>
              <a:t>,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withdrawal</a:t>
            </a:r>
            <a:endParaRPr lang="cs-CZ" dirty="0" smtClean="0"/>
          </a:p>
          <a:p>
            <a:pPr marL="1335024" lvl="2" indent="-514350"/>
            <a:r>
              <a:rPr lang="en-US" dirty="0" err="1" smtClean="0"/>
              <a:t>depersonalisation</a:t>
            </a:r>
            <a:r>
              <a:rPr lang="en-US" dirty="0" smtClean="0"/>
              <a:t> and </a:t>
            </a:r>
            <a:r>
              <a:rPr lang="en-US" dirty="0" err="1" smtClean="0"/>
              <a:t>derealisation</a:t>
            </a:r>
            <a:endParaRPr lang="cs-CZ" dirty="0" smtClean="0"/>
          </a:p>
          <a:p>
            <a:pPr marL="1335024" lvl="2" indent="-514350"/>
            <a:r>
              <a:rPr lang="en-US" dirty="0" smtClean="0"/>
              <a:t>preoccupations, obsessions - unwanted idea that</a:t>
            </a:r>
            <a:r>
              <a:rPr lang="cs-CZ" dirty="0" smtClean="0"/>
              <a:t> </a:t>
            </a:r>
            <a:r>
              <a:rPr lang="en-US" dirty="0" smtClean="0"/>
              <a:t>cannot be eliminated by reasoning</a:t>
            </a:r>
          </a:p>
          <a:p>
            <a:pPr marL="1335024" lvl="2" indent="-514350"/>
            <a:r>
              <a:rPr lang="cs-CZ" dirty="0" err="1" smtClean="0"/>
              <a:t>phobia</a:t>
            </a:r>
            <a:r>
              <a:rPr lang="cs-CZ" dirty="0" smtClean="0"/>
              <a:t>- </a:t>
            </a:r>
            <a:r>
              <a:rPr lang="cs-CZ" dirty="0" err="1" smtClean="0"/>
              <a:t>obsessive</a:t>
            </a:r>
            <a:r>
              <a:rPr lang="cs-CZ" dirty="0" smtClean="0"/>
              <a:t>, </a:t>
            </a:r>
            <a:r>
              <a:rPr lang="cs-CZ" dirty="0" err="1" smtClean="0"/>
              <a:t>unrealistic</a:t>
            </a:r>
            <a:r>
              <a:rPr lang="cs-CZ" dirty="0" smtClean="0"/>
              <a:t> </a:t>
            </a:r>
            <a:r>
              <a:rPr lang="cs-CZ" dirty="0" err="1" smtClean="0"/>
              <a:t>fear</a:t>
            </a:r>
            <a:endParaRPr lang="cs-CZ" dirty="0" smtClean="0"/>
          </a:p>
          <a:p>
            <a:pPr marL="1051560" lvl="1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 err="1" smtClean="0"/>
              <a:t>Thought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questions (concerning thought</a:t>
            </a:r>
            <a:r>
              <a:rPr lang="cs-CZ" dirty="0" smtClean="0"/>
              <a:t> </a:t>
            </a:r>
            <a:r>
              <a:rPr lang="cs-CZ" dirty="0" err="1" smtClean="0"/>
              <a:t>disorder</a:t>
            </a:r>
            <a:r>
              <a:rPr lang="cs-CZ" dirty="0" smtClean="0"/>
              <a:t>):</a:t>
            </a:r>
          </a:p>
          <a:p>
            <a:pPr lvl="1"/>
            <a:r>
              <a:rPr lang="en-US" dirty="0" smtClean="0"/>
              <a:t>Do you think anyone wants to hurt you?</a:t>
            </a:r>
          </a:p>
          <a:p>
            <a:pPr lvl="1"/>
            <a:r>
              <a:rPr lang="en-US" dirty="0" smtClean="0"/>
              <a:t>Do you feel that others can </a:t>
            </a:r>
            <a:r>
              <a:rPr lang="en-US" dirty="0" err="1" smtClean="0"/>
              <a:t>hea</a:t>
            </a:r>
            <a:r>
              <a:rPr lang="cs-CZ" dirty="0" smtClean="0"/>
              <a:t>r</a:t>
            </a:r>
            <a:r>
              <a:rPr lang="en-US" dirty="0" smtClean="0"/>
              <a:t> your thoughts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mind</a:t>
            </a:r>
            <a:r>
              <a:rPr lang="cs-CZ" dirty="0" smtClean="0"/>
              <a:t>?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Additional</a:t>
            </a:r>
            <a:r>
              <a:rPr lang="cs-CZ" dirty="0" smtClean="0"/>
              <a:t> </a:t>
            </a:r>
            <a:r>
              <a:rPr lang="cs-CZ" dirty="0" err="1" smtClean="0"/>
              <a:t>tips</a:t>
            </a:r>
            <a:r>
              <a:rPr lang="cs-CZ" dirty="0" smtClean="0"/>
              <a:t>:</a:t>
            </a:r>
          </a:p>
          <a:p>
            <a:r>
              <a:rPr lang="en-US" dirty="0" smtClean="0"/>
              <a:t>When something does not appear to make</a:t>
            </a:r>
            <a:r>
              <a:rPr lang="cs-CZ" dirty="0" smtClean="0"/>
              <a:t> </a:t>
            </a:r>
            <a:r>
              <a:rPr lang="en-US" dirty="0" smtClean="0"/>
              <a:t>sense, always ask for clarification!!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Mental</a:t>
            </a:r>
            <a:r>
              <a:rPr lang="cs-CZ" b="1" dirty="0" smtClean="0"/>
              <a:t> status </a:t>
            </a:r>
            <a:r>
              <a:rPr lang="cs-CZ" b="1" dirty="0" err="1" smtClean="0"/>
              <a:t>examination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2808"/>
            <a:ext cx="8363272" cy="4572000"/>
          </a:xfrm>
        </p:spPr>
        <p:txBody>
          <a:bodyPr>
            <a:normAutofit lnSpcReduction="10000"/>
          </a:bodyPr>
          <a:lstStyle/>
          <a:p>
            <a:pPr marL="578358" indent="-514350">
              <a:buFont typeface="+mj-lt"/>
              <a:buAutoNum type="arabicPeriod" startAt="5"/>
            </a:pPr>
            <a:r>
              <a:rPr lang="cs-CZ" b="1" dirty="0" err="1" smtClean="0"/>
              <a:t>Perception</a:t>
            </a:r>
            <a:r>
              <a:rPr lang="cs-CZ" b="1" dirty="0" smtClean="0"/>
              <a:t>:</a:t>
            </a:r>
          </a:p>
          <a:p>
            <a:pPr lvl="1"/>
            <a:r>
              <a:rPr lang="cs-CZ" dirty="0" err="1" smtClean="0"/>
              <a:t>misinterpreting</a:t>
            </a:r>
            <a:r>
              <a:rPr lang="cs-CZ" dirty="0" smtClean="0"/>
              <a:t> </a:t>
            </a:r>
            <a:r>
              <a:rPr lang="cs-CZ" dirty="0" err="1" smtClean="0"/>
              <a:t>sensory</a:t>
            </a:r>
            <a:r>
              <a:rPr lang="cs-CZ" dirty="0" smtClean="0"/>
              <a:t> input - </a:t>
            </a:r>
            <a:r>
              <a:rPr lang="cs-CZ" dirty="0" err="1" smtClean="0">
                <a:solidFill>
                  <a:srgbClr val="FFFF00"/>
                </a:solidFill>
              </a:rPr>
              <a:t>illusion</a:t>
            </a:r>
            <a:endParaRPr lang="cs-CZ" dirty="0" smtClean="0">
              <a:solidFill>
                <a:srgbClr val="FFFF00"/>
              </a:solidFill>
            </a:endParaRPr>
          </a:p>
          <a:p>
            <a:pPr lvl="1"/>
            <a:r>
              <a:rPr lang="en-US" dirty="0" smtClean="0"/>
              <a:t>perceiving sensory input in the absence of any</a:t>
            </a:r>
            <a:r>
              <a:rPr lang="cs-CZ" dirty="0" smtClean="0"/>
              <a:t> </a:t>
            </a:r>
            <a:r>
              <a:rPr lang="cs-CZ" dirty="0" err="1" smtClean="0"/>
              <a:t>actual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stimulus - </a:t>
            </a:r>
            <a:r>
              <a:rPr lang="cs-CZ" dirty="0" err="1" smtClean="0">
                <a:solidFill>
                  <a:srgbClr val="FFFF00"/>
                </a:solidFill>
              </a:rPr>
              <a:t>hallucination</a:t>
            </a:r>
            <a:endParaRPr lang="cs-CZ" dirty="0" smtClean="0">
              <a:solidFill>
                <a:srgbClr val="FFFF00"/>
              </a:solidFill>
            </a:endParaRPr>
          </a:p>
          <a:p>
            <a:pPr lvl="1"/>
            <a:endParaRPr lang="cs-CZ" dirty="0" smtClean="0"/>
          </a:p>
          <a:p>
            <a:pPr lvl="1"/>
            <a:r>
              <a:rPr lang="en-US" dirty="0" smtClean="0"/>
              <a:t>(„Do you ever hear voices or see things other</a:t>
            </a:r>
            <a:r>
              <a:rPr lang="cs-CZ" dirty="0" smtClean="0"/>
              <a:t> </a:t>
            </a:r>
            <a:r>
              <a:rPr lang="en-US" dirty="0" smtClean="0"/>
              <a:t>people do not hear or see?“)</a:t>
            </a:r>
          </a:p>
          <a:p>
            <a:pPr lvl="1"/>
            <a:endParaRPr lang="cs-CZ" dirty="0" smtClean="0"/>
          </a:p>
          <a:p>
            <a:pPr lvl="1"/>
            <a:r>
              <a:rPr lang="en-US" dirty="0" smtClean="0"/>
              <a:t>Determine to what extent the patient is </a:t>
            </a:r>
            <a:r>
              <a:rPr lang="cs-CZ" dirty="0" smtClean="0"/>
              <a:t>d</a:t>
            </a:r>
            <a:r>
              <a:rPr lang="en-US" dirty="0" err="1" smtClean="0"/>
              <a:t>riven</a:t>
            </a:r>
            <a:r>
              <a:rPr lang="en-US" dirty="0" smtClean="0"/>
              <a:t> to</a:t>
            </a:r>
            <a:r>
              <a:rPr lang="cs-CZ" dirty="0" smtClean="0"/>
              <a:t> </a:t>
            </a:r>
            <a:r>
              <a:rPr lang="en-US" dirty="0" smtClean="0"/>
              <a:t>actions based on a hallucination 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Mental</a:t>
            </a:r>
            <a:r>
              <a:rPr lang="cs-CZ" b="1" dirty="0" smtClean="0"/>
              <a:t> status </a:t>
            </a:r>
            <a:r>
              <a:rPr lang="cs-CZ" b="1" dirty="0" err="1" smtClean="0"/>
              <a:t>examination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2808"/>
            <a:ext cx="8435280" cy="4572000"/>
          </a:xfrm>
        </p:spPr>
        <p:txBody>
          <a:bodyPr>
            <a:normAutofit fontScale="92500"/>
          </a:bodyPr>
          <a:lstStyle/>
          <a:p>
            <a:pPr marL="578358" indent="-514350">
              <a:buFont typeface="+mj-lt"/>
              <a:buAutoNum type="arabicPeriod" startAt="6"/>
            </a:pPr>
            <a:r>
              <a:rPr lang="cs-CZ" b="1" dirty="0" err="1" smtClean="0"/>
              <a:t>Sensorial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intellectual</a:t>
            </a:r>
            <a:r>
              <a:rPr lang="cs-CZ" b="1" dirty="0" smtClean="0"/>
              <a:t> </a:t>
            </a:r>
            <a:r>
              <a:rPr lang="cs-CZ" b="1" dirty="0" err="1" smtClean="0"/>
              <a:t>functions</a:t>
            </a:r>
            <a:r>
              <a:rPr lang="cs-CZ" b="1" dirty="0" smtClean="0"/>
              <a:t>:</a:t>
            </a:r>
          </a:p>
          <a:p>
            <a:pPr marL="953262" lvl="1" indent="-514350"/>
            <a:r>
              <a:rPr lang="cs-CZ" dirty="0" err="1" smtClean="0"/>
              <a:t>alertness</a:t>
            </a:r>
            <a:r>
              <a:rPr lang="cs-CZ" dirty="0" smtClean="0"/>
              <a:t> (</a:t>
            </a:r>
            <a:r>
              <a:rPr lang="cs-CZ" dirty="0" err="1" smtClean="0"/>
              <a:t>degree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wakefulness</a:t>
            </a:r>
            <a:r>
              <a:rPr lang="cs-CZ" dirty="0" smtClean="0"/>
              <a:t>)</a:t>
            </a:r>
          </a:p>
          <a:p>
            <a:pPr marL="953262" lvl="1" indent="-514350"/>
            <a:r>
              <a:rPr lang="en-US" dirty="0" smtClean="0"/>
              <a:t>orientation to person, place, time and situation</a:t>
            </a:r>
          </a:p>
          <a:p>
            <a:pPr marL="953262" lvl="1" indent="-514350"/>
            <a:r>
              <a:rPr lang="en-US" dirty="0" smtClean="0"/>
              <a:t>concentration (to focus and a sustain </a:t>
            </a:r>
            <a:r>
              <a:rPr lang="cs-CZ" dirty="0" smtClean="0"/>
              <a:t>a</a:t>
            </a:r>
            <a:r>
              <a:rPr lang="en-US" dirty="0" err="1" smtClean="0"/>
              <a:t>ttention</a:t>
            </a:r>
            <a:r>
              <a:rPr lang="en-US" dirty="0" smtClean="0"/>
              <a:t>)</a:t>
            </a:r>
          </a:p>
          <a:p>
            <a:pPr marL="953262" lvl="1" indent="-514350"/>
            <a:r>
              <a:rPr lang="en-US" dirty="0" smtClean="0"/>
              <a:t>memory recent and remote, immediate recall</a:t>
            </a:r>
            <a:r>
              <a:rPr lang="cs-CZ" dirty="0" smtClean="0"/>
              <a:t> </a:t>
            </a:r>
            <a:r>
              <a:rPr lang="en-US" dirty="0" smtClean="0"/>
              <a:t>(repeat 5 number forwards and backwards)</a:t>
            </a:r>
          </a:p>
          <a:p>
            <a:pPr marL="953262" lvl="1" indent="-514350"/>
            <a:r>
              <a:rPr lang="cs-CZ" dirty="0" err="1" smtClean="0"/>
              <a:t>calculation</a:t>
            </a:r>
            <a:r>
              <a:rPr lang="cs-CZ" dirty="0" smtClean="0"/>
              <a:t> (</a:t>
            </a: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arithmetic</a:t>
            </a:r>
            <a:r>
              <a:rPr lang="cs-CZ" dirty="0" smtClean="0"/>
              <a:t>)</a:t>
            </a:r>
          </a:p>
          <a:p>
            <a:pPr marL="953262" lvl="1" indent="-514350"/>
            <a:r>
              <a:rPr lang="cs-CZ" dirty="0" err="1" smtClean="0"/>
              <a:t>fund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endParaRPr lang="cs-CZ" dirty="0" smtClean="0"/>
          </a:p>
          <a:p>
            <a:pPr marL="953262" lvl="1" indent="-514350"/>
            <a:r>
              <a:rPr lang="cs-CZ" dirty="0" err="1" smtClean="0"/>
              <a:t>abstraction</a:t>
            </a:r>
            <a:r>
              <a:rPr lang="cs-CZ" dirty="0" smtClean="0"/>
              <a:t> (</a:t>
            </a:r>
            <a:r>
              <a:rPr lang="cs-CZ" dirty="0" err="1" smtClean="0"/>
              <a:t>proverbs</a:t>
            </a:r>
            <a:r>
              <a:rPr lang="cs-CZ" dirty="0" smtClean="0"/>
              <a:t>, </a:t>
            </a:r>
            <a:r>
              <a:rPr lang="cs-CZ" dirty="0" err="1" smtClean="0"/>
              <a:t>similarities</a:t>
            </a:r>
            <a:r>
              <a:rPr lang="cs-CZ" dirty="0" smtClean="0"/>
              <a:t>)</a:t>
            </a:r>
          </a:p>
          <a:p>
            <a:pPr marL="953262" lvl="1" indent="-514350"/>
            <a:r>
              <a:rPr lang="cs-CZ" dirty="0" err="1" smtClean="0"/>
              <a:t>judgement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insight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Diagnostic</a:t>
            </a:r>
            <a:r>
              <a:rPr lang="cs-CZ" b="1" dirty="0" smtClean="0"/>
              <a:t> </a:t>
            </a:r>
            <a:r>
              <a:rPr lang="cs-CZ" b="1" dirty="0" err="1" smtClean="0"/>
              <a:t>systems</a:t>
            </a:r>
            <a:r>
              <a:rPr lang="cs-CZ" b="1" dirty="0" smtClean="0"/>
              <a:t> in psychiatry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4906888" cy="4572000"/>
          </a:xfrm>
        </p:spPr>
        <p:txBody>
          <a:bodyPr/>
          <a:lstStyle/>
          <a:p>
            <a:r>
              <a:rPr lang="cs-CZ" dirty="0" smtClean="0"/>
              <a:t>2 </a:t>
            </a:r>
            <a:r>
              <a:rPr lang="cs-CZ" dirty="0" err="1" smtClean="0"/>
              <a:t>diagnostic</a:t>
            </a:r>
            <a:r>
              <a:rPr lang="cs-CZ" dirty="0" smtClean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:</a:t>
            </a:r>
          </a:p>
          <a:p>
            <a:pPr lvl="1"/>
            <a:endParaRPr lang="cs-CZ" dirty="0" smtClean="0"/>
          </a:p>
          <a:p>
            <a:pPr lvl="1"/>
            <a:r>
              <a:rPr lang="cs-CZ" dirty="0" err="1" smtClean="0"/>
              <a:t>American</a:t>
            </a:r>
            <a:r>
              <a:rPr lang="cs-CZ" dirty="0" smtClean="0"/>
              <a:t> (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</a:t>
            </a:r>
            <a:r>
              <a:rPr lang="cs-CZ" dirty="0" err="1" smtClean="0"/>
              <a:t>Association</a:t>
            </a:r>
            <a:r>
              <a:rPr lang="cs-CZ" dirty="0" smtClean="0"/>
              <a:t>, APA) – DSM 5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(WHO) – ICD-10</a:t>
            </a:r>
            <a:endParaRPr lang="cs-CZ" dirty="0"/>
          </a:p>
        </p:txBody>
      </p:sp>
      <p:pic>
        <p:nvPicPr>
          <p:cNvPr id="4" name="Obrázek 3" descr="DSM5-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980728"/>
            <a:ext cx="1872208" cy="2527480"/>
          </a:xfrm>
          <a:prstGeom prst="rect">
            <a:avLst/>
          </a:prstGeom>
        </p:spPr>
      </p:pic>
      <p:pic>
        <p:nvPicPr>
          <p:cNvPr id="5" name="Obrázek 4" descr="ICD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717032"/>
            <a:ext cx="2016224" cy="29052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492896"/>
            <a:ext cx="8640960" cy="1470025"/>
          </a:xfrm>
        </p:spPr>
        <p:txBody>
          <a:bodyPr>
            <a:noAutofit/>
          </a:bodyPr>
          <a:lstStyle/>
          <a:p>
            <a:r>
              <a:rPr lang="cs-CZ" sz="4800" b="1" dirty="0" err="1" smtClean="0"/>
              <a:t>General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psychopathology</a:t>
            </a:r>
            <a:endParaRPr lang="cs-CZ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Basic </a:t>
            </a:r>
            <a:r>
              <a:rPr lang="cs-CZ" b="1" dirty="0" err="1" smtClean="0"/>
              <a:t>Terms</a:t>
            </a:r>
            <a:r>
              <a:rPr lang="cs-CZ" b="1" dirty="0" smtClean="0"/>
              <a:t> in Psychiatry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Psychiatry</a:t>
            </a:r>
            <a:r>
              <a:rPr lang="en-US" dirty="0" smtClean="0"/>
              <a:t> studies the causes of mental disorders, gives their description,</a:t>
            </a:r>
            <a:r>
              <a:rPr lang="cs-CZ" dirty="0" smtClean="0"/>
              <a:t> </a:t>
            </a:r>
            <a:r>
              <a:rPr lang="en-US" dirty="0" smtClean="0"/>
              <a:t>predicts their future course and outcome, looks for prevention of their</a:t>
            </a:r>
            <a:r>
              <a:rPr lang="cs-CZ" dirty="0" smtClean="0"/>
              <a:t> </a:t>
            </a:r>
            <a:r>
              <a:rPr lang="en-US" dirty="0" smtClean="0"/>
              <a:t>appearance and presents the best ways of their treatment</a:t>
            </a:r>
          </a:p>
          <a:p>
            <a:endParaRPr lang="cs-CZ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Psychopathology</a:t>
            </a:r>
            <a:r>
              <a:rPr lang="en-US" dirty="0" smtClean="0"/>
              <a:t> describes symptoms of mental disorders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Special psychiatry</a:t>
            </a:r>
            <a:r>
              <a:rPr lang="en-US" dirty="0" smtClean="0"/>
              <a:t> is devoted to individual mental diseases</a:t>
            </a:r>
          </a:p>
          <a:p>
            <a:r>
              <a:rPr lang="cs-CZ" dirty="0" err="1" smtClean="0">
                <a:solidFill>
                  <a:srgbClr val="FFFF00"/>
                </a:solidFill>
              </a:rPr>
              <a:t>General</a:t>
            </a:r>
            <a:r>
              <a:rPr lang="cs-CZ" dirty="0" smtClean="0">
                <a:solidFill>
                  <a:srgbClr val="FFFF00"/>
                </a:solidFill>
              </a:rPr>
              <a:t> psychiatry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r>
              <a:rPr lang="cs-CZ" dirty="0" err="1" smtClean="0"/>
              <a:t>psychopathological</a:t>
            </a:r>
            <a:r>
              <a:rPr lang="cs-CZ" dirty="0" smtClean="0"/>
              <a:t> </a:t>
            </a:r>
            <a:r>
              <a:rPr lang="cs-CZ" dirty="0" err="1" smtClean="0"/>
              <a:t>phenomena</a:t>
            </a:r>
            <a:r>
              <a:rPr lang="cs-CZ" dirty="0" smtClean="0"/>
              <a:t>, </a:t>
            </a:r>
            <a:r>
              <a:rPr lang="cs-CZ" dirty="0" err="1" smtClean="0"/>
              <a:t>symptoms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abnormal</a:t>
            </a:r>
            <a:r>
              <a:rPr lang="cs-CZ" dirty="0" smtClean="0"/>
              <a:t> </a:t>
            </a:r>
            <a:r>
              <a:rPr lang="cs-CZ" dirty="0" err="1" smtClean="0"/>
              <a:t>states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mind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consciousness </a:t>
            </a:r>
            <a:endParaRPr lang="cs-CZ" dirty="0" smtClean="0"/>
          </a:p>
          <a:p>
            <a:pPr lvl="1"/>
            <a:r>
              <a:rPr lang="cs-CZ" dirty="0" err="1" smtClean="0"/>
              <a:t>perception</a:t>
            </a:r>
            <a:endParaRPr lang="cs-CZ" dirty="0" smtClean="0"/>
          </a:p>
          <a:p>
            <a:pPr lvl="1"/>
            <a:r>
              <a:rPr lang="cs-CZ" dirty="0" err="1" smtClean="0"/>
              <a:t>thinking</a:t>
            </a:r>
            <a:endParaRPr lang="cs-CZ" dirty="0" smtClean="0"/>
          </a:p>
          <a:p>
            <a:pPr lvl="1"/>
            <a:r>
              <a:rPr lang="en-US" dirty="0" smtClean="0"/>
              <a:t>mood (emotions)</a:t>
            </a:r>
            <a:endParaRPr lang="cs-CZ" dirty="0" smtClean="0"/>
          </a:p>
          <a:p>
            <a:pPr lvl="1"/>
            <a:r>
              <a:rPr lang="cs-CZ" dirty="0" err="1" smtClean="0"/>
              <a:t>memory</a:t>
            </a:r>
            <a:endParaRPr lang="en-US" dirty="0" smtClean="0"/>
          </a:p>
          <a:p>
            <a:pPr lvl="1"/>
            <a:r>
              <a:rPr lang="cs-CZ" dirty="0" err="1" smtClean="0"/>
              <a:t>intelligence</a:t>
            </a:r>
            <a:endParaRPr lang="cs-CZ" dirty="0" smtClean="0"/>
          </a:p>
          <a:p>
            <a:pPr lvl="1"/>
            <a:r>
              <a:rPr lang="cs-CZ" dirty="0" smtClean="0"/>
              <a:t>motor</a:t>
            </a:r>
          </a:p>
          <a:p>
            <a:pPr lvl="1"/>
            <a:r>
              <a:rPr lang="cs-CZ" dirty="0" smtClean="0"/>
              <a:t>personality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err="1" smtClean="0"/>
              <a:t>General</a:t>
            </a:r>
            <a:r>
              <a:rPr lang="cs-CZ" sz="4400" b="1" dirty="0" smtClean="0"/>
              <a:t> </a:t>
            </a:r>
            <a:r>
              <a:rPr lang="cs-CZ" sz="4400" b="1" dirty="0" err="1" smtClean="0"/>
              <a:t>overview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80978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https://www.youtube.com/watch?v=7ac2IND4Yls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Consciousness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Consciousness</a:t>
            </a:r>
            <a:r>
              <a:rPr lang="en-US" dirty="0" smtClean="0"/>
              <a:t> is awareness of the self and the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consciousness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qualitative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quantitative</a:t>
            </a:r>
            <a:endParaRPr lang="cs-CZ" dirty="0" smtClean="0"/>
          </a:p>
          <a:p>
            <a:pPr lvl="2"/>
            <a:r>
              <a:rPr lang="cs-CZ" dirty="0" err="1" smtClean="0"/>
              <a:t>short</a:t>
            </a:r>
            <a:r>
              <a:rPr lang="cs-CZ" dirty="0" smtClean="0"/>
              <a:t>-term</a:t>
            </a:r>
          </a:p>
          <a:p>
            <a:pPr lvl="2"/>
            <a:r>
              <a:rPr lang="cs-CZ" dirty="0" err="1" smtClean="0"/>
              <a:t>long</a:t>
            </a:r>
            <a:r>
              <a:rPr lang="cs-CZ" dirty="0" smtClean="0"/>
              <a:t>-term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Consciousness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Quantitative changes </a:t>
            </a:r>
            <a:r>
              <a:rPr lang="en-US" dirty="0" smtClean="0"/>
              <a:t>of consciousness mean reduced </a:t>
            </a:r>
            <a:r>
              <a:rPr lang="en-US" dirty="0" err="1" smtClean="0"/>
              <a:t>vigility</a:t>
            </a:r>
            <a:r>
              <a:rPr lang="cs-CZ" dirty="0" smtClean="0"/>
              <a:t> (</a:t>
            </a:r>
            <a:r>
              <a:rPr lang="cs-CZ" dirty="0" err="1" smtClean="0"/>
              <a:t>alertness</a:t>
            </a:r>
            <a:r>
              <a:rPr lang="cs-CZ" dirty="0" smtClean="0"/>
              <a:t>):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 somnolence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sopor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coma</a:t>
            </a:r>
            <a:endParaRPr lang="cs-CZ" dirty="0"/>
          </a:p>
        </p:txBody>
      </p:sp>
      <p:pic>
        <p:nvPicPr>
          <p:cNvPr id="4" name="Obrázek 3" descr="glasgow-coma-sca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140968"/>
            <a:ext cx="3566120" cy="35740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Consciousness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Qualitative changes </a:t>
            </a:r>
            <a:r>
              <a:rPr lang="en-US" dirty="0" smtClean="0"/>
              <a:t>of consciousness mean disturbed perception,</a:t>
            </a:r>
            <a:r>
              <a:rPr lang="cs-CZ" dirty="0" smtClean="0"/>
              <a:t> </a:t>
            </a:r>
            <a:r>
              <a:rPr lang="en-US" dirty="0" smtClean="0"/>
              <a:t>thinking, affectivity, memory and consequent motor disorders: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delirium </a:t>
            </a:r>
            <a:r>
              <a:rPr lang="en-US" dirty="0" smtClean="0"/>
              <a:t>(</a:t>
            </a:r>
            <a:r>
              <a:rPr lang="en-US" dirty="0" err="1" smtClean="0"/>
              <a:t>confusional</a:t>
            </a:r>
            <a:r>
              <a:rPr lang="en-US" dirty="0" smtClean="0"/>
              <a:t> state) – characterized by disorientation, distorted</a:t>
            </a:r>
            <a:r>
              <a:rPr lang="cs-CZ" dirty="0" smtClean="0"/>
              <a:t> </a:t>
            </a:r>
            <a:r>
              <a:rPr lang="en-US" dirty="0" smtClean="0"/>
              <a:t>perception, enhanced suggestibility, misinterpretations and mood disorders</a:t>
            </a:r>
          </a:p>
          <a:p>
            <a:pPr lvl="1"/>
            <a:r>
              <a:rPr lang="en-US" dirty="0" err="1" smtClean="0">
                <a:solidFill>
                  <a:srgbClr val="FFFF00"/>
                </a:solidFill>
              </a:rPr>
              <a:t>obnubilation</a:t>
            </a:r>
            <a:r>
              <a:rPr lang="en-US" dirty="0" smtClean="0"/>
              <a:t> (twilight state) – starts and ends abruptly, amnesia is complete;</a:t>
            </a:r>
            <a:r>
              <a:rPr lang="cs-CZ" dirty="0" smtClean="0"/>
              <a:t> </a:t>
            </a:r>
            <a:r>
              <a:rPr lang="en-US" dirty="0" smtClean="0"/>
              <a:t>the patient is disordered, his acting is aimless, sometimes aggressive, hard to</a:t>
            </a:r>
            <a:r>
              <a:rPr lang="cs-CZ" dirty="0" smtClean="0"/>
              <a:t> </a:t>
            </a:r>
            <a:r>
              <a:rPr lang="cs-CZ" dirty="0" err="1" smtClean="0"/>
              <a:t>understood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Orientation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572000"/>
          </a:xfrm>
        </p:spPr>
        <p:txBody>
          <a:bodyPr/>
          <a:lstStyle/>
          <a:p>
            <a:r>
              <a:rPr lang="cs-CZ" dirty="0" err="1" smtClean="0"/>
              <a:t>Orientation</a:t>
            </a:r>
            <a:r>
              <a:rPr lang="cs-CZ" dirty="0" smtClean="0"/>
              <a:t> by </a:t>
            </a:r>
            <a:r>
              <a:rPr lang="cs-CZ" dirty="0" err="1" smtClean="0"/>
              <a:t>oneself</a:t>
            </a:r>
            <a:r>
              <a:rPr lang="cs-CZ" dirty="0" smtClean="0"/>
              <a:t> (</a:t>
            </a:r>
            <a:r>
              <a:rPr lang="cs-CZ" dirty="0" err="1" smtClean="0"/>
              <a:t>autopsychic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Knows</a:t>
            </a:r>
            <a:r>
              <a:rPr lang="cs-CZ" dirty="0" smtClean="0"/>
              <a:t> his/her 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address</a:t>
            </a:r>
            <a:r>
              <a:rPr lang="cs-CZ" dirty="0" smtClean="0"/>
              <a:t>,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birth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Orientation</a:t>
            </a:r>
            <a:r>
              <a:rPr lang="cs-CZ" dirty="0" smtClean="0"/>
              <a:t> by </a:t>
            </a:r>
            <a:r>
              <a:rPr lang="cs-CZ" dirty="0" err="1" smtClean="0"/>
              <a:t>circumstances</a:t>
            </a:r>
            <a:r>
              <a:rPr lang="cs-CZ" dirty="0" smtClean="0"/>
              <a:t> (</a:t>
            </a:r>
            <a:r>
              <a:rPr lang="cs-CZ" dirty="0" err="1" smtClean="0"/>
              <a:t>allopsychic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Time</a:t>
            </a:r>
            <a:endParaRPr lang="cs-CZ" dirty="0" smtClean="0"/>
          </a:p>
          <a:p>
            <a:pPr lvl="1"/>
            <a:r>
              <a:rPr lang="cs-CZ" dirty="0" err="1" smtClean="0"/>
              <a:t>Place</a:t>
            </a:r>
            <a:endParaRPr lang="cs-CZ" dirty="0" smtClean="0"/>
          </a:p>
          <a:p>
            <a:pPr lvl="1"/>
            <a:r>
              <a:rPr lang="cs-CZ" dirty="0" err="1" smtClean="0"/>
              <a:t>Situation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Mood</a:t>
            </a:r>
            <a:r>
              <a:rPr lang="cs-CZ" b="1" dirty="0" smtClean="0"/>
              <a:t> (</a:t>
            </a:r>
            <a:r>
              <a:rPr lang="cs-CZ" b="1" dirty="0" err="1" smtClean="0"/>
              <a:t>Emotions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Normal affect </a:t>
            </a:r>
            <a:r>
              <a:rPr lang="en-US" dirty="0" smtClean="0"/>
              <a:t>– brief and strong emotional response</a:t>
            </a:r>
          </a:p>
          <a:p>
            <a:endParaRPr lang="cs-CZ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Normal mood </a:t>
            </a:r>
            <a:r>
              <a:rPr lang="en-US" dirty="0" smtClean="0"/>
              <a:t>– subjective and for a longer time </a:t>
            </a:r>
            <a:r>
              <a:rPr lang="en-US" dirty="0" err="1" smtClean="0"/>
              <a:t>lastingdisposition</a:t>
            </a:r>
            <a:r>
              <a:rPr lang="en-US" dirty="0" smtClean="0"/>
              <a:t> to appear affects adequate to a surrounding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matters</a:t>
            </a:r>
            <a:r>
              <a:rPr lang="cs-CZ" dirty="0" smtClean="0"/>
              <a:t> </a:t>
            </a:r>
            <a:r>
              <a:rPr lang="cs-CZ" dirty="0" err="1" smtClean="0"/>
              <a:t>discussed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Mood</a:t>
            </a:r>
            <a:r>
              <a:rPr lang="cs-CZ" b="1" dirty="0" smtClean="0"/>
              <a:t> (</a:t>
            </a:r>
            <a:r>
              <a:rPr lang="cs-CZ" b="1" dirty="0" err="1" smtClean="0"/>
              <a:t>Emotions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Pathological affect </a:t>
            </a:r>
            <a:r>
              <a:rPr lang="en-US" dirty="0" smtClean="0"/>
              <a:t>– very strong, abrupt affect with a short change of</a:t>
            </a:r>
            <a:r>
              <a:rPr lang="cs-CZ" dirty="0" smtClean="0"/>
              <a:t> </a:t>
            </a:r>
            <a:r>
              <a:rPr lang="cs-CZ" dirty="0" err="1" smtClean="0"/>
              <a:t>consciousness</a:t>
            </a:r>
            <a:r>
              <a:rPr lang="cs-CZ" dirty="0" smtClean="0"/>
              <a:t> on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peak</a:t>
            </a:r>
            <a:endParaRPr lang="cs-CZ" dirty="0" smtClean="0"/>
          </a:p>
          <a:p>
            <a:r>
              <a:rPr lang="cs-CZ" dirty="0" err="1" smtClean="0">
                <a:solidFill>
                  <a:srgbClr val="FFFF00"/>
                </a:solidFill>
              </a:rPr>
              <a:t>Pathological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mood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poles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manic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depressive</a:t>
            </a:r>
            <a:endParaRPr lang="cs-CZ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Phobia</a:t>
            </a:r>
            <a:r>
              <a:rPr lang="en-US" dirty="0" smtClean="0"/>
              <a:t> – persistent irrational fear and wish to avoid a specific situation,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, </a:t>
            </a:r>
            <a:r>
              <a:rPr lang="cs-CZ" dirty="0" err="1" smtClean="0"/>
              <a:t>activity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Mood</a:t>
            </a:r>
            <a:r>
              <a:rPr lang="cs-CZ" b="1" dirty="0" smtClean="0"/>
              <a:t> (</a:t>
            </a:r>
            <a:r>
              <a:rPr lang="cs-CZ" b="1" dirty="0" err="1" smtClean="0"/>
              <a:t>Emotions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62500" lnSpcReduction="20000"/>
          </a:bodyPr>
          <a:lstStyle/>
          <a:p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mood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 origin – based on pathological grounds,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en-US" dirty="0" smtClean="0"/>
              <a:t>no psychological cause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duration</a:t>
            </a:r>
            <a:r>
              <a:rPr lang="cs-CZ" dirty="0" smtClean="0"/>
              <a:t> – </a:t>
            </a:r>
            <a:r>
              <a:rPr lang="cs-CZ" dirty="0" err="1" smtClean="0"/>
              <a:t>unusually</a:t>
            </a:r>
            <a:r>
              <a:rPr lang="cs-CZ" dirty="0" smtClean="0"/>
              <a:t> </a:t>
            </a:r>
            <a:r>
              <a:rPr lang="cs-CZ" dirty="0" err="1" smtClean="0"/>
              <a:t>long</a:t>
            </a:r>
            <a:r>
              <a:rPr lang="cs-CZ" dirty="0" smtClean="0"/>
              <a:t>-</a:t>
            </a:r>
            <a:r>
              <a:rPr lang="cs-CZ" dirty="0" err="1" smtClean="0"/>
              <a:t>lasting</a:t>
            </a:r>
            <a:endParaRPr lang="cs-CZ" dirty="0" smtClean="0"/>
          </a:p>
          <a:p>
            <a:pPr lvl="1"/>
            <a:r>
              <a:rPr lang="en-US" dirty="0" smtClean="0"/>
              <a:t> intensity – unusually strong, large changes in intensity</a:t>
            </a:r>
          </a:p>
          <a:p>
            <a:pPr lvl="1"/>
            <a:r>
              <a:rPr lang="en-US" dirty="0" smtClean="0"/>
              <a:t> impossibility to be changed by psychological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voluntary</a:t>
            </a:r>
            <a:r>
              <a:rPr lang="en-US" dirty="0" smtClean="0"/>
              <a:t> means</a:t>
            </a:r>
            <a:endParaRPr lang="cs-CZ" dirty="0" smtClean="0"/>
          </a:p>
          <a:p>
            <a:pPr lvl="1"/>
            <a:endParaRPr lang="en-US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moods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euphoria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expansive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exaltation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explosive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maniac</a:t>
            </a:r>
            <a:r>
              <a:rPr lang="cs-CZ" dirty="0" smtClean="0"/>
              <a:t> (</a:t>
            </a:r>
            <a:r>
              <a:rPr lang="cs-CZ" dirty="0" err="1" smtClean="0"/>
              <a:t>hypomaniac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depressive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anxious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apathy</a:t>
            </a:r>
            <a:r>
              <a:rPr lang="cs-CZ" dirty="0" smtClean="0"/>
              <a:t> (</a:t>
            </a:r>
            <a:r>
              <a:rPr lang="cs-CZ" dirty="0" err="1" smtClean="0"/>
              <a:t>anhedonia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blunted</a:t>
            </a:r>
            <a:r>
              <a:rPr lang="cs-CZ" dirty="0" smtClean="0"/>
              <a:t>, </a:t>
            </a:r>
            <a:r>
              <a:rPr lang="cs-CZ" dirty="0" err="1" smtClean="0"/>
              <a:t>flattened</a:t>
            </a:r>
            <a:r>
              <a:rPr lang="cs-CZ" dirty="0" smtClean="0"/>
              <a:t> </a:t>
            </a:r>
            <a:r>
              <a:rPr lang="cs-CZ" dirty="0" err="1" smtClean="0"/>
              <a:t>affect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emotional</a:t>
            </a:r>
            <a:r>
              <a:rPr lang="cs-CZ" dirty="0" smtClean="0"/>
              <a:t> lability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helpless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flipH="1">
            <a:off x="5148064" y="4005064"/>
            <a:ext cx="30598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2"/>
              </a:rPr>
              <a:t>https://www.coursera.org/learn/international-psychiatry/lecture/X6IZW/the-affect-in-the-mental-state-examination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Disturbances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Perception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Perception</a:t>
            </a:r>
            <a:r>
              <a:rPr lang="en-US" dirty="0" smtClean="0"/>
              <a:t> is a process of becoming aware of what is presented through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Imagery</a:t>
            </a:r>
            <a:r>
              <a:rPr lang="en-US" dirty="0" smtClean="0"/>
              <a:t> means an experience within the mind, usually without the sense</a:t>
            </a:r>
            <a:r>
              <a:rPr lang="cs-CZ" dirty="0" smtClean="0"/>
              <a:t> </a:t>
            </a:r>
            <a:r>
              <a:rPr lang="en-US" dirty="0" smtClean="0"/>
              <a:t>of reality that is </a:t>
            </a:r>
            <a:r>
              <a:rPr lang="cs-CZ" dirty="0" err="1" smtClean="0"/>
              <a:t>normal</a:t>
            </a:r>
            <a:endParaRPr lang="en-US" dirty="0" smtClean="0"/>
          </a:p>
          <a:p>
            <a:endParaRPr lang="cs-CZ" dirty="0" smtClean="0"/>
          </a:p>
          <a:p>
            <a:r>
              <a:rPr lang="en-US" dirty="0" err="1" smtClean="0">
                <a:solidFill>
                  <a:srgbClr val="FFFF00"/>
                </a:solidFill>
              </a:rPr>
              <a:t>Pseudoillusions</a:t>
            </a:r>
            <a:r>
              <a:rPr lang="en-US" dirty="0" smtClean="0"/>
              <a:t> – distorted perception of objects which may occur when</a:t>
            </a:r>
            <a:r>
              <a:rPr lang="cs-CZ" dirty="0" smtClean="0"/>
              <a:t> </a:t>
            </a:r>
            <a:r>
              <a:rPr lang="en-US" dirty="0" smtClean="0"/>
              <a:t>the general level of sensory stimulation is reduced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Illusions</a:t>
            </a:r>
            <a:r>
              <a:rPr lang="en-US" b="1" dirty="0" smtClean="0"/>
              <a:t> </a:t>
            </a:r>
            <a:r>
              <a:rPr lang="en-US" dirty="0" smtClean="0"/>
              <a:t>are psychopathological phenomena; they appear mainly in</a:t>
            </a:r>
            <a:r>
              <a:rPr lang="cs-CZ" dirty="0" smtClean="0"/>
              <a:t> </a:t>
            </a:r>
            <a:r>
              <a:rPr lang="en-US" dirty="0" smtClean="0"/>
              <a:t>conditions of qualitative disturbances of consciousness (missing insight)</a:t>
            </a:r>
          </a:p>
          <a:p>
            <a:endParaRPr lang="cs-CZ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Hallucinations</a:t>
            </a:r>
            <a:r>
              <a:rPr lang="en-US" dirty="0" smtClean="0"/>
              <a:t> are percepts without any obvious stimulus to the sense</a:t>
            </a:r>
            <a:r>
              <a:rPr lang="cs-CZ" dirty="0" smtClean="0"/>
              <a:t> </a:t>
            </a:r>
            <a:r>
              <a:rPr lang="en-US" dirty="0" smtClean="0"/>
              <a:t>organs; the patient is unable to distinguish it from reality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Disturbances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Perception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err="1" smtClean="0">
                <a:solidFill>
                  <a:srgbClr val="FFFF00"/>
                </a:solidFill>
              </a:rPr>
              <a:t>Hallucinations</a:t>
            </a:r>
            <a:r>
              <a:rPr lang="cs-CZ" b="1" dirty="0" smtClean="0"/>
              <a:t>:</a:t>
            </a:r>
          </a:p>
          <a:p>
            <a:pPr lvl="1"/>
            <a:r>
              <a:rPr lang="cs-CZ" dirty="0" smtClean="0"/>
              <a:t>auditory (</a:t>
            </a:r>
            <a:r>
              <a:rPr lang="cs-CZ" dirty="0" err="1" smtClean="0"/>
              <a:t>acousma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visual</a:t>
            </a:r>
            <a:endParaRPr lang="cs-CZ" dirty="0" smtClean="0"/>
          </a:p>
          <a:p>
            <a:pPr lvl="1"/>
            <a:r>
              <a:rPr lang="cs-CZ" dirty="0" err="1" smtClean="0"/>
              <a:t>olfactory</a:t>
            </a:r>
            <a:endParaRPr lang="cs-CZ" dirty="0" smtClean="0"/>
          </a:p>
          <a:p>
            <a:pPr lvl="1"/>
            <a:r>
              <a:rPr lang="cs-CZ" dirty="0" err="1" smtClean="0"/>
              <a:t>gustatory</a:t>
            </a:r>
            <a:endParaRPr lang="cs-CZ" dirty="0" smtClean="0"/>
          </a:p>
          <a:p>
            <a:pPr lvl="1"/>
            <a:r>
              <a:rPr lang="cs-CZ" dirty="0" err="1" smtClean="0"/>
              <a:t>tactile</a:t>
            </a:r>
            <a:r>
              <a:rPr lang="cs-CZ" dirty="0" smtClean="0"/>
              <a:t>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deep</a:t>
            </a:r>
            <a:r>
              <a:rPr lang="cs-CZ" dirty="0" smtClean="0"/>
              <a:t> </a:t>
            </a:r>
            <a:r>
              <a:rPr lang="cs-CZ" dirty="0" err="1" smtClean="0"/>
              <a:t>somatic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extracampine</a:t>
            </a:r>
            <a:r>
              <a:rPr lang="cs-CZ" dirty="0" smtClean="0"/>
              <a:t>, </a:t>
            </a:r>
            <a:r>
              <a:rPr lang="cs-CZ" dirty="0" err="1" smtClean="0"/>
              <a:t>inadequate</a:t>
            </a:r>
            <a:endParaRPr lang="cs-CZ" dirty="0" smtClean="0"/>
          </a:p>
          <a:p>
            <a:pPr lvl="1"/>
            <a:r>
              <a:rPr lang="en-US" dirty="0" err="1" smtClean="0"/>
              <a:t>intrapsychic</a:t>
            </a:r>
            <a:r>
              <a:rPr lang="en-US" dirty="0" smtClean="0"/>
              <a:t> (belong rather to disturbances of thinking)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hypnagogic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hypnopompic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en-US" b="1" dirty="0" err="1" smtClean="0">
                <a:solidFill>
                  <a:srgbClr val="FFFF00"/>
                </a:solidFill>
              </a:rPr>
              <a:t>Pseudohallucinations</a:t>
            </a:r>
            <a:r>
              <a:rPr lang="en-US" b="1" dirty="0" smtClean="0"/>
              <a:t> - </a:t>
            </a:r>
            <a:r>
              <a:rPr lang="en-US" dirty="0" smtClean="0"/>
              <a:t>patient can distinguish them from</a:t>
            </a:r>
            <a:r>
              <a:rPr lang="cs-CZ" dirty="0" smtClean="0"/>
              <a:t> reality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Thinking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82808"/>
            <a:ext cx="8363272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Thinking: </a:t>
            </a:r>
            <a:r>
              <a:rPr lang="en-US" dirty="0" smtClean="0"/>
              <a:t>Goal-directed flow of ideas and</a:t>
            </a:r>
            <a:r>
              <a:rPr lang="cs-CZ" dirty="0" smtClean="0"/>
              <a:t> </a:t>
            </a:r>
            <a:r>
              <a:rPr lang="en-US" dirty="0" smtClean="0"/>
              <a:t>associations initiated by a problem and leading</a:t>
            </a:r>
            <a:r>
              <a:rPr lang="cs-CZ" dirty="0" smtClean="0"/>
              <a:t> </a:t>
            </a:r>
            <a:r>
              <a:rPr lang="cs-CZ" dirty="0" err="1" smtClean="0"/>
              <a:t>toward</a:t>
            </a:r>
            <a:r>
              <a:rPr lang="cs-CZ" dirty="0" smtClean="0"/>
              <a:t> a reality-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conclusion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en-US" dirty="0" smtClean="0"/>
              <a:t>Thinking is a very complex and complicated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The evaluation of thoughts is based on what the</a:t>
            </a:r>
            <a:r>
              <a:rPr lang="cs-CZ" dirty="0" smtClean="0"/>
              <a:t> </a:t>
            </a:r>
            <a:r>
              <a:rPr lang="cs-CZ" dirty="0" err="1" smtClean="0"/>
              <a:t>patient</a:t>
            </a:r>
            <a:r>
              <a:rPr lang="cs-CZ" dirty="0" smtClean="0"/>
              <a:t> </a:t>
            </a:r>
            <a:r>
              <a:rPr lang="cs-CZ" dirty="0" err="1" smtClean="0"/>
              <a:t>says</a:t>
            </a:r>
            <a:r>
              <a:rPr lang="cs-CZ" dirty="0" smtClean="0"/>
              <a:t> (via </a:t>
            </a:r>
            <a:r>
              <a:rPr lang="cs-CZ" dirty="0" err="1" smtClean="0"/>
              <a:t>speech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Clinical</a:t>
            </a:r>
            <a:r>
              <a:rPr lang="cs-CZ" b="1" dirty="0" smtClean="0"/>
              <a:t> interview: </a:t>
            </a:r>
            <a:r>
              <a:rPr lang="cs-CZ" b="1" dirty="0" err="1" smtClean="0"/>
              <a:t>Psychiatric</a:t>
            </a:r>
            <a:r>
              <a:rPr lang="cs-CZ" b="1" dirty="0" smtClean="0"/>
              <a:t> </a:t>
            </a:r>
            <a:r>
              <a:rPr lang="cs-CZ" b="1" dirty="0" err="1" smtClean="0"/>
              <a:t>history</a:t>
            </a:r>
            <a:r>
              <a:rPr lang="cs-CZ" b="1" dirty="0" smtClean="0"/>
              <a:t> </a:t>
            </a:r>
            <a:r>
              <a:rPr lang="cs-CZ" b="1" dirty="0" err="1" smtClean="0"/>
              <a:t>and</a:t>
            </a:r>
            <a:r>
              <a:rPr lang="cs-CZ" b="1" dirty="0" smtClean="0"/>
              <a:t> </a:t>
            </a:r>
            <a:r>
              <a:rPr lang="cs-CZ" b="1" dirty="0" err="1" smtClean="0"/>
              <a:t>mental</a:t>
            </a:r>
            <a:r>
              <a:rPr lang="cs-CZ" b="1" dirty="0" smtClean="0"/>
              <a:t> status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286000"/>
            <a:ext cx="8229600" cy="4572000"/>
          </a:xfrm>
        </p:spPr>
        <p:txBody>
          <a:bodyPr/>
          <a:lstStyle/>
          <a:p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introduction</a:t>
            </a:r>
            <a:endParaRPr lang="cs-CZ" dirty="0" smtClean="0"/>
          </a:p>
          <a:p>
            <a:r>
              <a:rPr lang="en-US" dirty="0" smtClean="0"/>
              <a:t>choosing a place and meeting the patient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applying</a:t>
            </a:r>
            <a:r>
              <a:rPr lang="cs-CZ" dirty="0" smtClean="0"/>
              <a:t> </a:t>
            </a:r>
            <a:r>
              <a:rPr lang="cs-CZ" dirty="0" err="1" smtClean="0"/>
              <a:t>interviewing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taking</a:t>
            </a:r>
            <a:r>
              <a:rPr lang="cs-CZ" dirty="0" smtClean="0"/>
              <a:t> a </a:t>
            </a:r>
            <a:r>
              <a:rPr lang="cs-CZ" dirty="0" err="1" smtClean="0"/>
              <a:t>psychiatric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status </a:t>
            </a:r>
            <a:r>
              <a:rPr lang="cs-CZ" dirty="0" err="1" smtClean="0"/>
              <a:t>examination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Thinking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5968"/>
          </a:xfrm>
        </p:spPr>
        <p:txBody>
          <a:bodyPr/>
          <a:lstStyle/>
          <a:p>
            <a:r>
              <a:rPr lang="cs-CZ" dirty="0" err="1" smtClean="0"/>
              <a:t>Disorders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lvl="1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(</a:t>
            </a:r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Speed</a:t>
            </a:r>
          </a:p>
          <a:p>
            <a:pPr lvl="2"/>
            <a:r>
              <a:rPr lang="cs-CZ" dirty="0" err="1" smtClean="0"/>
              <a:t>Structure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Thinking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Quantitative (formal) disorders of thinking:</a:t>
            </a:r>
          </a:p>
          <a:p>
            <a:pPr lvl="1"/>
            <a:r>
              <a:rPr lang="cs-CZ" dirty="0" err="1" smtClean="0"/>
              <a:t>poverty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blocking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flight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perseveration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loosening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associations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salad</a:t>
            </a:r>
            <a:r>
              <a:rPr lang="cs-CZ" dirty="0" smtClean="0"/>
              <a:t> - </a:t>
            </a:r>
            <a:r>
              <a:rPr lang="cs-CZ" dirty="0" err="1" smtClean="0"/>
              <a:t>incoherent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neologisms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verbigeration</a:t>
            </a:r>
            <a:endParaRPr lang="cs-CZ" dirty="0" smtClean="0"/>
          </a:p>
          <a:p>
            <a:pPr lvl="1"/>
            <a:r>
              <a:rPr lang="cs-CZ" sz="1900" dirty="0" smtClean="0">
                <a:hlinkClick r:id="rId2"/>
              </a:rPr>
              <a:t>https://www.coursera.org/learn/international-psychiatry/lecture/BzKL8/the-thought-process-in-the-mental-state-examination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Thinking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Qualitative disorders </a:t>
            </a:r>
            <a:r>
              <a:rPr lang="en-US" dirty="0" smtClean="0"/>
              <a:t>of thought (content thought disorders):</a:t>
            </a:r>
          </a:p>
          <a:p>
            <a:pPr lvl="1"/>
            <a:r>
              <a:rPr lang="cs-CZ" b="1" dirty="0" err="1" smtClean="0"/>
              <a:t>Delusions</a:t>
            </a:r>
            <a:r>
              <a:rPr lang="cs-CZ" b="1" dirty="0" smtClean="0"/>
              <a:t>:</a:t>
            </a:r>
          </a:p>
          <a:p>
            <a:pPr lvl="2"/>
            <a:r>
              <a:rPr lang="en-US" dirty="0" smtClean="0"/>
              <a:t>belief of </a:t>
            </a:r>
            <a:r>
              <a:rPr lang="cs-CZ" dirty="0" smtClean="0"/>
              <a:t>(</a:t>
            </a:r>
            <a:r>
              <a:rPr lang="cs-CZ" dirty="0" err="1" smtClean="0"/>
              <a:t>usually</a:t>
            </a:r>
            <a:r>
              <a:rPr lang="cs-CZ" dirty="0" smtClean="0"/>
              <a:t>) </a:t>
            </a:r>
            <a:r>
              <a:rPr lang="en-US" dirty="0" smtClean="0"/>
              <a:t>bi</a:t>
            </a:r>
            <a:r>
              <a:rPr lang="cs-CZ" dirty="0" err="1" smtClean="0"/>
              <a:t>zzare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endParaRPr lang="cs-CZ" dirty="0" smtClean="0"/>
          </a:p>
          <a:p>
            <a:pPr lvl="2"/>
            <a:r>
              <a:rPr lang="cs-CZ" dirty="0" err="1" smtClean="0"/>
              <a:t>formed</a:t>
            </a:r>
            <a:r>
              <a:rPr lang="cs-CZ" dirty="0" smtClean="0"/>
              <a:t> by </a:t>
            </a:r>
            <a:r>
              <a:rPr lang="cs-CZ" dirty="0" err="1" smtClean="0"/>
              <a:t>logical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a </a:t>
            </a:r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assumption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imput</a:t>
            </a:r>
            <a:endParaRPr lang="en-US" dirty="0" smtClean="0"/>
          </a:p>
          <a:p>
            <a:pPr lvl="2"/>
            <a:r>
              <a:rPr lang="en-US" dirty="0" smtClean="0"/>
              <a:t>not </a:t>
            </a:r>
            <a:r>
              <a:rPr lang="cs-CZ" dirty="0" err="1" smtClean="0"/>
              <a:t>corrected</a:t>
            </a:r>
            <a:r>
              <a:rPr lang="en-US" dirty="0" smtClean="0"/>
              <a:t> by rational arguments</a:t>
            </a:r>
          </a:p>
          <a:p>
            <a:pPr lvl="2"/>
            <a:r>
              <a:rPr lang="en-US" dirty="0" smtClean="0"/>
              <a:t>not a conventional belief</a:t>
            </a:r>
            <a:r>
              <a:rPr lang="cs-CZ" dirty="0" smtClean="0"/>
              <a:t> (not </a:t>
            </a:r>
            <a:r>
              <a:rPr lang="cs-CZ" dirty="0" err="1" smtClean="0"/>
              <a:t>shared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influence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Thinking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70024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b="1" dirty="0" smtClean="0"/>
              <a:t>Qualitative disorders </a:t>
            </a:r>
            <a:r>
              <a:rPr lang="en-US" dirty="0" smtClean="0"/>
              <a:t>of thought (content thought disorders):</a:t>
            </a:r>
          </a:p>
          <a:p>
            <a:pPr lvl="1"/>
            <a:endParaRPr lang="cs-CZ" b="1" dirty="0" smtClean="0"/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Obsessions</a:t>
            </a:r>
            <a:r>
              <a:rPr lang="en-US" dirty="0" smtClean="0"/>
              <a:t> (obsessive thought) are recurrent persistent thoughts, impulses</a:t>
            </a:r>
            <a:r>
              <a:rPr lang="cs-CZ" dirty="0" smtClean="0"/>
              <a:t> </a:t>
            </a:r>
            <a:r>
              <a:rPr lang="en-US" dirty="0" smtClean="0"/>
              <a:t>or images entering the mind despite the person's effort to exclude them.</a:t>
            </a:r>
          </a:p>
          <a:p>
            <a:pPr lvl="2"/>
            <a:r>
              <a:rPr lang="en-US" dirty="0" smtClean="0"/>
              <a:t>Obsessive phenomena in acting (usual as senseless rituals – cleaning,</a:t>
            </a:r>
            <a:r>
              <a:rPr lang="cs-CZ" dirty="0" smtClean="0"/>
              <a:t> </a:t>
            </a:r>
            <a:r>
              <a:rPr lang="en-US" dirty="0" smtClean="0"/>
              <a:t>counting, dressing) are called </a:t>
            </a:r>
            <a:r>
              <a:rPr lang="en-US" dirty="0" smtClean="0">
                <a:solidFill>
                  <a:srgbClr val="FFFF00"/>
                </a:solidFill>
              </a:rPr>
              <a:t>compulsions</a:t>
            </a:r>
            <a:r>
              <a:rPr lang="en-US" dirty="0" smtClean="0"/>
              <a:t>.</a:t>
            </a:r>
            <a:endParaRPr lang="cs-CZ" dirty="0" smtClean="0"/>
          </a:p>
          <a:p>
            <a:pPr lvl="2"/>
            <a:endParaRPr lang="cs-CZ" dirty="0" smtClean="0"/>
          </a:p>
          <a:p>
            <a:r>
              <a:rPr lang="cs-CZ" dirty="0" smtClean="0">
                <a:hlinkClick r:id="rId2"/>
              </a:rPr>
              <a:t>https://www.coursera.org/learn/international-psychiatry/lecture/klFvK/thought-content-and-the-delusion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Delusions</a:t>
            </a:r>
            <a:r>
              <a:rPr lang="cs-CZ" b="1" dirty="0" smtClean="0"/>
              <a:t> - </a:t>
            </a:r>
            <a:r>
              <a:rPr lang="cs-CZ" b="1" dirty="0" err="1" smtClean="0"/>
              <a:t>division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onset</a:t>
            </a:r>
            <a:endParaRPr lang="cs-CZ" dirty="0" smtClean="0"/>
          </a:p>
          <a:p>
            <a:pPr lvl="1"/>
            <a:r>
              <a:rPr lang="en-US" dirty="0" smtClean="0"/>
              <a:t>a) primary (delusion</a:t>
            </a:r>
            <a:r>
              <a:rPr lang="cs-CZ" dirty="0" err="1" smtClean="0"/>
              <a:t>al</a:t>
            </a:r>
            <a:r>
              <a:rPr lang="en-US" dirty="0" smtClean="0"/>
              <a:t> mood, perception)</a:t>
            </a:r>
          </a:p>
          <a:p>
            <a:pPr lvl="1"/>
            <a:r>
              <a:rPr lang="cs-CZ" dirty="0" smtClean="0"/>
              <a:t>b) </a:t>
            </a:r>
            <a:r>
              <a:rPr lang="cs-CZ" dirty="0" err="1" smtClean="0"/>
              <a:t>secondary</a:t>
            </a:r>
            <a:r>
              <a:rPr lang="cs-CZ" dirty="0" smtClean="0"/>
              <a:t> (</a:t>
            </a:r>
            <a:r>
              <a:rPr lang="cs-CZ" dirty="0" err="1" smtClean="0"/>
              <a:t>systematized</a:t>
            </a:r>
            <a:r>
              <a:rPr lang="cs-CZ" dirty="0" smtClean="0"/>
              <a:t>)</a:t>
            </a:r>
          </a:p>
          <a:p>
            <a:pPr lvl="1"/>
            <a:r>
              <a:rPr lang="en-US" dirty="0" smtClean="0"/>
              <a:t>c) shared (</a:t>
            </a:r>
            <a:r>
              <a:rPr lang="en-US" dirty="0" err="1" smtClean="0"/>
              <a:t>folie</a:t>
            </a:r>
            <a:r>
              <a:rPr lang="en-US" dirty="0" smtClean="0"/>
              <a:t> </a:t>
            </a:r>
            <a:r>
              <a:rPr lang="fr-FR" dirty="0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deux</a:t>
            </a:r>
            <a:r>
              <a:rPr lang="en-US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endParaRPr lang="cs-CZ" dirty="0" smtClean="0"/>
          </a:p>
          <a:p>
            <a:pPr marL="1051560" lvl="1" indent="-514350">
              <a:buFont typeface="+mj-lt"/>
              <a:buAutoNum type="alphaLcParenR"/>
            </a:pPr>
            <a:r>
              <a:rPr lang="en-US" dirty="0" smtClean="0"/>
              <a:t>paranoid (persecutory) - d. of reference, d. of jealousy, d. of control, d.</a:t>
            </a:r>
            <a:r>
              <a:rPr lang="cs-CZ" dirty="0" smtClean="0"/>
              <a:t> </a:t>
            </a:r>
            <a:r>
              <a:rPr lang="cs-CZ" dirty="0" err="1" smtClean="0"/>
              <a:t>concerning</a:t>
            </a:r>
            <a:r>
              <a:rPr lang="cs-CZ" dirty="0" smtClean="0"/>
              <a:t> </a:t>
            </a:r>
            <a:r>
              <a:rPr lang="cs-CZ" dirty="0" err="1" smtClean="0"/>
              <a:t>possession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endParaRPr lang="cs-CZ" dirty="0" smtClean="0"/>
          </a:p>
          <a:p>
            <a:pPr marL="1051560" lvl="1" indent="-514350">
              <a:buFont typeface="+mj-lt"/>
              <a:buAutoNum type="alphaLcParenR"/>
            </a:pPr>
            <a:r>
              <a:rPr lang="en-US" dirty="0" err="1" smtClean="0"/>
              <a:t>megalomanic</a:t>
            </a:r>
            <a:r>
              <a:rPr lang="en-US" dirty="0" smtClean="0"/>
              <a:t> (grandiose, expansive) – d. of power, worth, noble origin,</a:t>
            </a:r>
            <a:r>
              <a:rPr lang="cs-CZ" dirty="0" smtClean="0"/>
              <a:t> </a:t>
            </a:r>
            <a:r>
              <a:rPr lang="en-US" dirty="0" smtClean="0"/>
              <a:t>supernatural skills and strength, amorous d.</a:t>
            </a:r>
          </a:p>
          <a:p>
            <a:pPr marL="1051560" lvl="1" indent="-514350">
              <a:buFont typeface="+mj-lt"/>
              <a:buAutoNum type="alphaLcParenR"/>
            </a:pPr>
            <a:r>
              <a:rPr lang="en-US" dirty="0" smtClean="0"/>
              <a:t>depressive (</a:t>
            </a:r>
            <a:r>
              <a:rPr lang="en-US" dirty="0" err="1" smtClean="0"/>
              <a:t>micromanic</a:t>
            </a:r>
            <a:r>
              <a:rPr lang="en-US" dirty="0" smtClean="0"/>
              <a:t>, melancholic) – d. of guilt and worthlessness,</a:t>
            </a:r>
            <a:r>
              <a:rPr lang="cs-CZ" dirty="0" smtClean="0"/>
              <a:t> </a:t>
            </a:r>
            <a:r>
              <a:rPr lang="cs-CZ" dirty="0" err="1" smtClean="0"/>
              <a:t>nihilistic</a:t>
            </a:r>
            <a:r>
              <a:rPr lang="cs-CZ" dirty="0" smtClean="0"/>
              <a:t> </a:t>
            </a:r>
            <a:r>
              <a:rPr lang="cs-CZ" dirty="0" err="1" smtClean="0"/>
              <a:t>d</a:t>
            </a:r>
            <a:r>
              <a:rPr lang="cs-CZ" dirty="0" smtClean="0"/>
              <a:t>., </a:t>
            </a:r>
            <a:r>
              <a:rPr lang="cs-CZ" dirty="0" err="1" smtClean="0"/>
              <a:t>hypochondriacal</a:t>
            </a:r>
            <a:r>
              <a:rPr lang="cs-CZ" dirty="0" smtClean="0"/>
              <a:t> </a:t>
            </a:r>
            <a:r>
              <a:rPr lang="cs-CZ" dirty="0" err="1" smtClean="0"/>
              <a:t>d</a:t>
            </a:r>
            <a:r>
              <a:rPr lang="cs-CZ" dirty="0" smtClean="0"/>
              <a:t>.</a:t>
            </a:r>
          </a:p>
          <a:p>
            <a:pPr marL="1051560" lvl="1" indent="-514350">
              <a:buFont typeface="+mj-lt"/>
              <a:buAutoNum type="alphaLcParenR"/>
            </a:pPr>
            <a:r>
              <a:rPr lang="en-US" dirty="0" smtClean="0"/>
              <a:t>concerning the possession of thoughts</a:t>
            </a:r>
          </a:p>
          <a:p>
            <a:pPr lvl="2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insertion</a:t>
            </a:r>
            <a:endParaRPr lang="cs-CZ" dirty="0" smtClean="0"/>
          </a:p>
          <a:p>
            <a:pPr lvl="2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withdrawal</a:t>
            </a:r>
            <a:endParaRPr lang="cs-CZ" dirty="0" smtClean="0"/>
          </a:p>
          <a:p>
            <a:pPr lvl="2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broadcasting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</p:spPr>
        <p:txBody>
          <a:bodyPr/>
          <a:lstStyle/>
          <a:p>
            <a:r>
              <a:rPr lang="cs-CZ" b="1" dirty="0" err="1" smtClean="0"/>
              <a:t>Melancholic</a:t>
            </a:r>
            <a:r>
              <a:rPr lang="cs-CZ" b="1" dirty="0" smtClean="0"/>
              <a:t> </a:t>
            </a:r>
            <a:r>
              <a:rPr lang="cs-CZ" b="1" dirty="0" err="1" smtClean="0"/>
              <a:t>delusions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delusion of self accusation </a:t>
            </a:r>
            <a:r>
              <a:rPr lang="en-US" dirty="0" smtClean="0"/>
              <a:t>(false interpretation</a:t>
            </a:r>
            <a:r>
              <a:rPr lang="cs-CZ" dirty="0" smtClean="0"/>
              <a:t> </a:t>
            </a:r>
            <a:r>
              <a:rPr lang="en-US" dirty="0" smtClean="0"/>
              <a:t>of real past event resulting in feeling of guilt)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hypochondriac delusion </a:t>
            </a:r>
            <a:r>
              <a:rPr lang="en-US" dirty="0" smtClean="0"/>
              <a:t>(false belief of having a</a:t>
            </a:r>
            <a:r>
              <a:rPr lang="cs-CZ" dirty="0" smtClean="0"/>
              <a:t> </a:t>
            </a:r>
            <a:r>
              <a:rPr lang="cs-CZ" dirty="0" err="1" smtClean="0"/>
              <a:t>fatal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illness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bizarre</a:t>
            </a:r>
            <a:r>
              <a:rPr lang="cs-CZ" dirty="0" smtClean="0"/>
              <a:t> </a:t>
            </a:r>
            <a:r>
              <a:rPr lang="cs-CZ" dirty="0" err="1" smtClean="0"/>
              <a:t>somatic</a:t>
            </a:r>
            <a:r>
              <a:rPr lang="cs-CZ" dirty="0" smtClean="0"/>
              <a:t> </a:t>
            </a:r>
            <a:r>
              <a:rPr lang="cs-CZ" dirty="0" err="1" smtClean="0"/>
              <a:t>sondition</a:t>
            </a:r>
            <a:r>
              <a:rPr lang="cs-CZ" dirty="0" smtClean="0"/>
              <a:t>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nihilistic delusions </a:t>
            </a:r>
            <a:r>
              <a:rPr lang="en-US" dirty="0" smtClean="0"/>
              <a:t>(false feeling that self, others</a:t>
            </a:r>
            <a:r>
              <a:rPr lang="cs-CZ" dirty="0" smtClean="0"/>
              <a:t> </a:t>
            </a:r>
            <a:r>
              <a:rPr lang="en-US" dirty="0" smtClean="0"/>
              <a:t>or the world is non-existent or ending)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delusions of failure </a:t>
            </a:r>
            <a:r>
              <a:rPr lang="en-US" dirty="0" smtClean="0"/>
              <a:t>(false belief that one is</a:t>
            </a:r>
            <a:r>
              <a:rPr lang="cs-CZ" dirty="0" smtClean="0"/>
              <a:t> </a:t>
            </a:r>
            <a:r>
              <a:rPr lang="en-US" dirty="0" smtClean="0"/>
              <a:t>unable to do anything useful)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delusion of poverty </a:t>
            </a:r>
            <a:r>
              <a:rPr lang="en-US" dirty="0" smtClean="0"/>
              <a:t>(false belief that one</a:t>
            </a:r>
            <a:r>
              <a:rPr lang="cs-CZ" dirty="0" smtClean="0"/>
              <a:t> </a:t>
            </a:r>
            <a:r>
              <a:rPr lang="en-US" dirty="0" smtClean="0"/>
              <a:t>lost all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Delusions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grandeur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4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delusion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importance</a:t>
            </a:r>
            <a:r>
              <a:rPr lang="cs-CZ" dirty="0" smtClean="0"/>
              <a:t> (</a:t>
            </a:r>
            <a:r>
              <a:rPr lang="cs-CZ" dirty="0" err="1" smtClean="0"/>
              <a:t>exaggerated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‘s </a:t>
            </a:r>
            <a:r>
              <a:rPr lang="cs-CZ" dirty="0" err="1" smtClean="0"/>
              <a:t>importance</a:t>
            </a:r>
            <a:r>
              <a:rPr lang="cs-CZ" dirty="0" smtClean="0"/>
              <a:t>)</a:t>
            </a:r>
          </a:p>
          <a:p>
            <a:r>
              <a:rPr lang="en-US" dirty="0" smtClean="0"/>
              <a:t>delusion of power, </a:t>
            </a:r>
            <a:r>
              <a:rPr lang="en-US" dirty="0" err="1" smtClean="0"/>
              <a:t>extrapotence</a:t>
            </a:r>
            <a:r>
              <a:rPr lang="en-US" dirty="0" smtClean="0"/>
              <a:t> (exaggerated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‘s </a:t>
            </a:r>
            <a:r>
              <a:rPr lang="cs-CZ" dirty="0" err="1" smtClean="0"/>
              <a:t>abilities</a:t>
            </a:r>
            <a:r>
              <a:rPr lang="cs-CZ" dirty="0" smtClean="0"/>
              <a:t>/</a:t>
            </a:r>
            <a:r>
              <a:rPr lang="cs-CZ" dirty="0" err="1" smtClean="0"/>
              <a:t>possibilities</a:t>
            </a:r>
            <a:r>
              <a:rPr lang="cs-CZ" dirty="0" smtClean="0"/>
              <a:t>)</a:t>
            </a:r>
          </a:p>
          <a:p>
            <a:r>
              <a:rPr lang="en-US" dirty="0" smtClean="0"/>
              <a:t>delusion of identity</a:t>
            </a:r>
            <a:r>
              <a:rPr lang="cs-CZ" dirty="0" smtClean="0"/>
              <a:t>/</a:t>
            </a:r>
            <a:r>
              <a:rPr lang="cs-CZ" dirty="0" err="1" smtClean="0"/>
              <a:t>origin</a:t>
            </a:r>
            <a:r>
              <a:rPr lang="en-US" dirty="0" smtClean="0"/>
              <a:t> (false belief of being the</a:t>
            </a:r>
            <a:r>
              <a:rPr lang="cs-CZ" dirty="0" smtClean="0"/>
              <a:t> </a:t>
            </a:r>
            <a:r>
              <a:rPr lang="en-US" dirty="0" smtClean="0"/>
              <a:t>offspring of member of an important family)</a:t>
            </a:r>
            <a:endParaRPr lang="cs-CZ" dirty="0" smtClean="0"/>
          </a:p>
          <a:p>
            <a:r>
              <a:rPr lang="en-GB" dirty="0" smtClean="0"/>
              <a:t>Messiah delusion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Paranoid</a:t>
            </a:r>
            <a:r>
              <a:rPr lang="cs-CZ" b="1" dirty="0" smtClean="0"/>
              <a:t> </a:t>
            </a:r>
            <a:r>
              <a:rPr lang="cs-CZ" b="1" dirty="0" err="1" smtClean="0"/>
              <a:t>delusions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delusion of persecution (false belief that one is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persecuted</a:t>
            </a:r>
            <a:r>
              <a:rPr lang="cs-CZ" dirty="0" smtClean="0"/>
              <a:t>)</a:t>
            </a:r>
          </a:p>
          <a:p>
            <a:r>
              <a:rPr lang="en-US" dirty="0" smtClean="0"/>
              <a:t>delusion of infidelity (false belief that one‘s </a:t>
            </a:r>
            <a:r>
              <a:rPr lang="cs-CZ" dirty="0" smtClean="0"/>
              <a:t>partner</a:t>
            </a:r>
            <a:r>
              <a:rPr lang="en-US" dirty="0" smtClean="0"/>
              <a:t> is</a:t>
            </a:r>
            <a:r>
              <a:rPr lang="cs-CZ" dirty="0" smtClean="0"/>
              <a:t> </a:t>
            </a:r>
            <a:r>
              <a:rPr lang="cs-CZ" dirty="0" err="1" smtClean="0"/>
              <a:t>unfaithful</a:t>
            </a:r>
            <a:r>
              <a:rPr lang="cs-CZ" dirty="0" smtClean="0"/>
              <a:t>)</a:t>
            </a:r>
          </a:p>
          <a:p>
            <a:r>
              <a:rPr lang="en-US" dirty="0" err="1" smtClean="0"/>
              <a:t>erotomanic</a:t>
            </a:r>
            <a:r>
              <a:rPr lang="en-US" dirty="0" smtClean="0"/>
              <a:t> delusion (false belief, that someone is</a:t>
            </a:r>
            <a:r>
              <a:rPr lang="cs-CZ" dirty="0" smtClean="0"/>
              <a:t> </a:t>
            </a:r>
            <a:r>
              <a:rPr lang="en-US" dirty="0" smtClean="0"/>
              <a:t>deeply in love with them)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Delusion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false feeling that one‘s will,</a:t>
            </a:r>
            <a:r>
              <a:rPr lang="cs-CZ" dirty="0" smtClean="0"/>
              <a:t> </a:t>
            </a:r>
            <a:r>
              <a:rPr lang="en-US" dirty="0" smtClean="0"/>
              <a:t>thought</a:t>
            </a:r>
            <a:r>
              <a:rPr lang="cs-CZ" dirty="0" smtClean="0"/>
              <a:t>, </a:t>
            </a:r>
            <a:r>
              <a:rPr lang="cs-CZ" dirty="0" err="1" smtClean="0"/>
              <a:t>movements</a:t>
            </a:r>
            <a:r>
              <a:rPr lang="en-US" dirty="0" smtClean="0"/>
              <a:t> or feelings are being controlled</a:t>
            </a:r>
            <a:r>
              <a:rPr lang="cs-CZ" dirty="0" smtClean="0"/>
              <a:t> by </a:t>
            </a:r>
            <a:r>
              <a:rPr lang="cs-CZ" dirty="0" err="1" smtClean="0"/>
              <a:t>someone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May </a:t>
            </a:r>
            <a:r>
              <a:rPr lang="cs-CZ" dirty="0" err="1" smtClean="0"/>
              <a:t>include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withdrawal</a:t>
            </a:r>
            <a:endParaRPr lang="cs-CZ" dirty="0" smtClean="0"/>
          </a:p>
          <a:p>
            <a:pPr lvl="1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insertion</a:t>
            </a:r>
            <a:endParaRPr lang="cs-CZ" dirty="0" smtClean="0"/>
          </a:p>
          <a:p>
            <a:pPr lvl="1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broadcasting</a:t>
            </a:r>
            <a:endParaRPr lang="cs-CZ" dirty="0" smtClean="0"/>
          </a:p>
          <a:p>
            <a:pPr lvl="1"/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Memory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Sensory stores </a:t>
            </a:r>
            <a:r>
              <a:rPr lang="en-US" dirty="0" smtClean="0"/>
              <a:t>- retains sensory information for 0.5 sec.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Short</a:t>
            </a:r>
            <a:r>
              <a:rPr lang="en-US" dirty="0" smtClean="0"/>
              <a:t> - term memory (working memory) - for verbal and visual</a:t>
            </a:r>
            <a:r>
              <a:rPr lang="cs-CZ" dirty="0" smtClean="0"/>
              <a:t> </a:t>
            </a:r>
            <a:r>
              <a:rPr lang="en-US" dirty="0" smtClean="0"/>
              <a:t>information, retained for 15-20 sec., low capacity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Long-term memory </a:t>
            </a:r>
            <a:r>
              <a:rPr lang="en-US" dirty="0" smtClean="0"/>
              <a:t>– wide capacity and more permanent storage</a:t>
            </a:r>
          </a:p>
          <a:p>
            <a:pPr lvl="1"/>
            <a:r>
              <a:rPr lang="en-US" dirty="0" smtClean="0"/>
              <a:t>declarative (explicit) memory </a:t>
            </a:r>
            <a:endParaRPr lang="cs-CZ" dirty="0" smtClean="0"/>
          </a:p>
          <a:p>
            <a:pPr lvl="2"/>
            <a:r>
              <a:rPr lang="en-US" dirty="0" smtClean="0"/>
              <a:t>episodic (for events) </a:t>
            </a:r>
            <a:endParaRPr lang="cs-CZ" dirty="0" smtClean="0"/>
          </a:p>
          <a:p>
            <a:pPr lvl="2"/>
            <a:r>
              <a:rPr lang="en-US" dirty="0" smtClean="0"/>
              <a:t>semantic (for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)</a:t>
            </a:r>
          </a:p>
          <a:p>
            <a:pPr lvl="1"/>
            <a:r>
              <a:rPr lang="en-US" dirty="0" smtClean="0"/>
              <a:t> procedural memory – for motor </a:t>
            </a:r>
            <a:r>
              <a:rPr lang="cs-CZ" dirty="0" err="1" smtClean="0"/>
              <a:t>patterns</a:t>
            </a:r>
            <a:endParaRPr lang="en-US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General</a:t>
            </a:r>
            <a:r>
              <a:rPr lang="cs-CZ" b="1" dirty="0" smtClean="0"/>
              <a:t> </a:t>
            </a:r>
            <a:r>
              <a:rPr lang="cs-CZ" b="1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purpose of a diagnostic interview is to gather</a:t>
            </a:r>
            <a:r>
              <a:rPr lang="cs-CZ" dirty="0" smtClean="0"/>
              <a:t> </a:t>
            </a:r>
            <a:r>
              <a:rPr lang="en-US" dirty="0" smtClean="0"/>
              <a:t>information that will help the examiner make a</a:t>
            </a:r>
            <a:r>
              <a:rPr lang="cs-CZ" dirty="0" smtClean="0"/>
              <a:t> </a:t>
            </a:r>
            <a:r>
              <a:rPr lang="en-US" dirty="0" smtClean="0"/>
              <a:t>diagnosis - the diagnosis guides treatment</a:t>
            </a:r>
          </a:p>
          <a:p>
            <a:r>
              <a:rPr lang="en-US" dirty="0" smtClean="0"/>
              <a:t> psychiatric diagnoses are based on descriptive</a:t>
            </a:r>
            <a:r>
              <a:rPr lang="cs-CZ" dirty="0" smtClean="0"/>
              <a:t> </a:t>
            </a:r>
            <a:r>
              <a:rPr lang="en-US" dirty="0" smtClean="0"/>
              <a:t>phenomenology: signs, symptoms, and clinical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r>
              <a:rPr lang="en-US" dirty="0" smtClean="0"/>
              <a:t> the psychiatric examination consists of the two</a:t>
            </a:r>
            <a:r>
              <a:rPr lang="cs-CZ" dirty="0" smtClean="0"/>
              <a:t> </a:t>
            </a:r>
            <a:r>
              <a:rPr lang="en-US" dirty="0" smtClean="0"/>
              <a:t>arts: </a:t>
            </a:r>
            <a:r>
              <a:rPr lang="en-US" dirty="0" smtClean="0">
                <a:solidFill>
                  <a:srgbClr val="FFFF00"/>
                </a:solidFill>
              </a:rPr>
              <a:t>a psychiatric history, and mental status</a:t>
            </a:r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examination</a:t>
            </a:r>
            <a:endParaRPr lang="cs-CZ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Memory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Quantitative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Hypermnesia</a:t>
            </a:r>
            <a:endParaRPr lang="cs-CZ" dirty="0" smtClean="0"/>
          </a:p>
          <a:p>
            <a:pPr lvl="1"/>
            <a:r>
              <a:rPr lang="cs-CZ" dirty="0" err="1" smtClean="0"/>
              <a:t>Hypomnesia</a:t>
            </a:r>
            <a:endParaRPr lang="cs-CZ" dirty="0" smtClean="0"/>
          </a:p>
          <a:p>
            <a:pPr lvl="1"/>
            <a:r>
              <a:rPr lang="cs-CZ" dirty="0" err="1" smtClean="0"/>
              <a:t>Amnesia</a:t>
            </a:r>
            <a:endParaRPr lang="cs-CZ" dirty="0" smtClean="0"/>
          </a:p>
          <a:p>
            <a:pPr lvl="2"/>
            <a:r>
              <a:rPr lang="cs-CZ" dirty="0" err="1" smtClean="0"/>
              <a:t>anterograde</a:t>
            </a:r>
            <a:endParaRPr lang="cs-CZ" dirty="0" smtClean="0"/>
          </a:p>
          <a:p>
            <a:pPr lvl="2"/>
            <a:r>
              <a:rPr lang="cs-CZ" dirty="0" err="1" smtClean="0"/>
              <a:t>retrograde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amnestic</a:t>
            </a:r>
            <a:r>
              <a:rPr lang="cs-CZ" dirty="0" smtClean="0"/>
              <a:t> </a:t>
            </a:r>
            <a:r>
              <a:rPr lang="cs-CZ" dirty="0" err="1" smtClean="0"/>
              <a:t>desorientation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confabulations</a:t>
            </a:r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Memory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Qualitative</a:t>
            </a:r>
            <a:r>
              <a:rPr lang="cs-CZ" dirty="0" smtClean="0"/>
              <a:t> (</a:t>
            </a:r>
            <a:r>
              <a:rPr lang="cs-CZ" dirty="0" err="1" smtClean="0"/>
              <a:t>paramnesia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pPr lvl="1"/>
            <a:r>
              <a:rPr lang="cs-CZ" dirty="0" err="1" smtClean="0"/>
              <a:t>Distorted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tracks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Attention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rgbClr val="FFFF00"/>
                </a:solidFill>
              </a:rPr>
              <a:t>Concentration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Capacity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Tenacity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 </a:t>
            </a:r>
            <a:r>
              <a:rPr lang="cs-CZ" dirty="0" err="1" smtClean="0">
                <a:solidFill>
                  <a:srgbClr val="FFFF00"/>
                </a:solidFill>
              </a:rPr>
              <a:t>Irritability</a:t>
            </a:r>
            <a:endParaRPr lang="cs-CZ" dirty="0" smtClean="0">
              <a:solidFill>
                <a:srgbClr val="FFFF00"/>
              </a:solidFill>
            </a:endParaRPr>
          </a:p>
          <a:p>
            <a:r>
              <a:rPr lang="cs-CZ" dirty="0" smtClean="0">
                <a:solidFill>
                  <a:srgbClr val="FFFF00"/>
                </a:solidFill>
              </a:rPr>
              <a:t> Vigility</a:t>
            </a:r>
          </a:p>
          <a:p>
            <a:endParaRPr lang="cs-CZ" dirty="0" smtClean="0"/>
          </a:p>
          <a:p>
            <a:r>
              <a:rPr lang="cs-CZ" dirty="0" err="1" smtClean="0"/>
              <a:t>Hypoprosexia</a:t>
            </a:r>
            <a:r>
              <a:rPr lang="cs-CZ" dirty="0" smtClean="0"/>
              <a:t> (</a:t>
            </a:r>
            <a:r>
              <a:rPr lang="cs-CZ" dirty="0" err="1" smtClean="0"/>
              <a:t>global</a:t>
            </a:r>
            <a:r>
              <a:rPr lang="cs-CZ" dirty="0" smtClean="0"/>
              <a:t>, </a:t>
            </a:r>
            <a:r>
              <a:rPr lang="cs-CZ" dirty="0" err="1" smtClean="0"/>
              <a:t>selective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Hyperprosexia</a:t>
            </a:r>
            <a:endParaRPr lang="cs-CZ" dirty="0" smtClean="0"/>
          </a:p>
          <a:p>
            <a:r>
              <a:rPr lang="cs-CZ" dirty="0" err="1" smtClean="0"/>
              <a:t>Paraprosexia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Disorders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Volition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hypobulia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abulia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hyperbulia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Presentations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Psychosis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https://www.youtube.com/watch?v=ZB28gfSmz1Y&amp;t=35s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Depression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https://www.youtube.com/watch?v=4YhpWZCdiZc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Mania</a:t>
            </a:r>
            <a:r>
              <a:rPr lang="cs-CZ" dirty="0" smtClean="0"/>
              <a:t>: </a:t>
            </a:r>
            <a:r>
              <a:rPr lang="cs-CZ" dirty="0" smtClean="0">
                <a:hlinkClick r:id="rId4"/>
              </a:rPr>
              <a:t>https://www.youtube.com/watch?v=zA-fqvC02oM&amp;list=PLFZTljPAn-Kx257X3b9ET8qZfVOcC8V5o&amp;index=7&amp;t=0s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Choosing a place and meeting the</a:t>
            </a:r>
            <a:r>
              <a:rPr lang="cs-CZ" b="1" dirty="0" smtClean="0"/>
              <a:t> </a:t>
            </a:r>
            <a:r>
              <a:rPr lang="cs-CZ" b="1" dirty="0" err="1" smtClean="0"/>
              <a:t>patient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choose</a:t>
            </a:r>
            <a:r>
              <a:rPr lang="cs-CZ" sz="2400" dirty="0" smtClean="0"/>
              <a:t> a </a:t>
            </a:r>
            <a:r>
              <a:rPr lang="cs-CZ" sz="2400" dirty="0" err="1" smtClean="0"/>
              <a:t>quiet</a:t>
            </a:r>
            <a:r>
              <a:rPr lang="cs-CZ" sz="2400" dirty="0" smtClean="0"/>
              <a:t> </a:t>
            </a:r>
            <a:r>
              <a:rPr lang="cs-CZ" sz="2400" dirty="0" err="1" smtClean="0"/>
              <a:t>place</a:t>
            </a:r>
            <a:endParaRPr lang="cs-CZ" sz="2400" dirty="0" smtClean="0"/>
          </a:p>
          <a:p>
            <a:r>
              <a:rPr lang="en-US" sz="2400" dirty="0" smtClean="0"/>
              <a:t> new patient</a:t>
            </a:r>
            <a:r>
              <a:rPr lang="cs-CZ" sz="2400" dirty="0" smtClean="0"/>
              <a:t>s </a:t>
            </a:r>
            <a:r>
              <a:rPr lang="cs-CZ" sz="2400" dirty="0" err="1" smtClean="0"/>
              <a:t>will</a:t>
            </a:r>
            <a:r>
              <a:rPr lang="en-US" sz="2400" dirty="0" smtClean="0"/>
              <a:t> almost certainly be anxious</a:t>
            </a:r>
            <a:r>
              <a:rPr lang="cs-CZ" sz="2400" dirty="0" smtClean="0"/>
              <a:t> </a:t>
            </a:r>
            <a:r>
              <a:rPr lang="en-US" sz="2400" dirty="0" smtClean="0"/>
              <a:t>(being worried by </a:t>
            </a:r>
            <a:r>
              <a:rPr lang="cs-CZ" sz="2400" dirty="0" err="1" smtClean="0"/>
              <a:t>their</a:t>
            </a:r>
            <a:r>
              <a:rPr lang="en-US" sz="2400" dirty="0" smtClean="0"/>
              <a:t> symptoms and</a:t>
            </a:r>
            <a:r>
              <a:rPr lang="cs-CZ" sz="2400" dirty="0" smtClean="0"/>
              <a:t> </a:t>
            </a:r>
            <a:r>
              <a:rPr lang="en-US" sz="2400" dirty="0" smtClean="0"/>
              <a:t>about what </a:t>
            </a:r>
            <a:r>
              <a:rPr lang="cs-CZ" sz="2400" dirty="0" err="1" smtClean="0"/>
              <a:t>the</a:t>
            </a:r>
            <a:r>
              <a:rPr lang="en-US" sz="2400" dirty="0" smtClean="0"/>
              <a:t> assessment will be</a:t>
            </a:r>
            <a:r>
              <a:rPr lang="cs-CZ" sz="2400" dirty="0" smtClean="0"/>
              <a:t> </a:t>
            </a:r>
            <a:r>
              <a:rPr lang="cs-CZ" sz="2400" dirty="0" err="1" smtClean="0"/>
              <a:t>like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 shake hand and introduce yourself, use formal</a:t>
            </a:r>
            <a:r>
              <a:rPr lang="cs-CZ" sz="2400" dirty="0" smtClean="0"/>
              <a:t> </a:t>
            </a:r>
            <a:r>
              <a:rPr lang="en-US" sz="2400" dirty="0" smtClean="0"/>
              <a:t>address (i.e. Mr., Ms.), invite patient to sit down</a:t>
            </a:r>
          </a:p>
          <a:p>
            <a:r>
              <a:rPr lang="en-US" sz="2400" dirty="0" smtClean="0"/>
              <a:t> be sure your patient understands the reason for</a:t>
            </a:r>
            <a:r>
              <a:rPr lang="cs-CZ" sz="2400" dirty="0" smtClean="0"/>
              <a:t> </a:t>
            </a:r>
            <a:r>
              <a:rPr lang="en-US" sz="2400" dirty="0" smtClean="0"/>
              <a:t>your meeting (e.g. to evaluate the problems)</a:t>
            </a:r>
          </a:p>
          <a:p>
            <a:r>
              <a:rPr lang="en-US" sz="2400" dirty="0" smtClean="0"/>
              <a:t> your interviewing style: helping your patient tell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cs-CZ" sz="2400" dirty="0" smtClean="0"/>
              <a:t> </a:t>
            </a:r>
            <a:r>
              <a:rPr lang="cs-CZ" sz="2400" dirty="0" err="1" smtClean="0"/>
              <a:t>what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wrong</a:t>
            </a:r>
            <a:r>
              <a:rPr lang="cs-CZ" sz="2400" dirty="0" smtClean="0"/>
              <a:t>!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Applying</a:t>
            </a:r>
            <a:r>
              <a:rPr lang="cs-CZ" b="1" dirty="0" smtClean="0"/>
              <a:t> </a:t>
            </a:r>
            <a:r>
              <a:rPr lang="cs-CZ" b="1" dirty="0" err="1" smtClean="0"/>
              <a:t>interviewing</a:t>
            </a:r>
            <a:r>
              <a:rPr lang="cs-CZ" b="1" dirty="0" smtClean="0"/>
              <a:t> </a:t>
            </a:r>
            <a:r>
              <a:rPr lang="cs-CZ" b="1" dirty="0" err="1" smtClean="0"/>
              <a:t>techniques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 the interview to flow freely, let patient</a:t>
            </a:r>
            <a:r>
              <a:rPr lang="cs-CZ" dirty="0" smtClean="0"/>
              <a:t> </a:t>
            </a:r>
            <a:r>
              <a:rPr lang="en-US" dirty="0" smtClean="0"/>
              <a:t>describe the events of his</a:t>
            </a:r>
            <a:r>
              <a:rPr lang="cs-CZ" dirty="0" smtClean="0"/>
              <a:t>/her</a:t>
            </a:r>
            <a:r>
              <a:rPr lang="en-US" dirty="0" smtClean="0"/>
              <a:t> live in any order he</a:t>
            </a:r>
            <a:r>
              <a:rPr lang="cs-CZ" dirty="0" smtClean="0"/>
              <a:t>/</a:t>
            </a:r>
            <a:r>
              <a:rPr lang="cs-CZ" dirty="0" err="1" smtClean="0"/>
              <a:t>she</a:t>
            </a:r>
            <a:r>
              <a:rPr lang="cs-CZ" dirty="0" smtClean="0"/>
              <a:t> </a:t>
            </a:r>
            <a:r>
              <a:rPr lang="en-US" dirty="0" smtClean="0"/>
              <a:t>chooses, encourage him</a:t>
            </a:r>
            <a:r>
              <a:rPr lang="cs-CZ" dirty="0" smtClean="0"/>
              <a:t>/her</a:t>
            </a:r>
            <a:r>
              <a:rPr lang="en-US" dirty="0" smtClean="0"/>
              <a:t> to elaborate on thoughts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feelings</a:t>
            </a:r>
            <a:endParaRPr lang="cs-CZ" dirty="0" smtClean="0"/>
          </a:p>
          <a:p>
            <a:r>
              <a:rPr lang="en-US" dirty="0" smtClean="0"/>
              <a:t> provide structure for pts. who have trouble</a:t>
            </a:r>
            <a:r>
              <a:rPr lang="cs-CZ" dirty="0" smtClean="0"/>
              <a:t> </a:t>
            </a:r>
            <a:r>
              <a:rPr lang="en-US" dirty="0" smtClean="0"/>
              <a:t>ordering their thoughts -specific questions</a:t>
            </a:r>
          </a:p>
          <a:p>
            <a:r>
              <a:rPr lang="en-US" dirty="0" smtClean="0"/>
              <a:t> phrase your question to invite the patient to talk</a:t>
            </a:r>
            <a:r>
              <a:rPr lang="cs-CZ" dirty="0" smtClean="0"/>
              <a:t> (open vs. 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r>
              <a:rPr lang="cs-CZ" dirty="0" smtClean="0"/>
              <a:t>)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avoid</a:t>
            </a:r>
            <a:r>
              <a:rPr lang="cs-CZ" dirty="0" smtClean="0"/>
              <a:t> (mis)</a:t>
            </a:r>
            <a:r>
              <a:rPr lang="cs-CZ" dirty="0" err="1" smtClean="0"/>
              <a:t>leading</a:t>
            </a:r>
            <a:r>
              <a:rPr lang="cs-CZ" dirty="0" smtClean="0"/>
              <a:t> </a:t>
            </a:r>
            <a:r>
              <a:rPr lang="cs-CZ" dirty="0" err="1" smtClean="0"/>
              <a:t>questions</a:t>
            </a:r>
            <a:endParaRPr lang="cs-CZ" dirty="0" smtClean="0"/>
          </a:p>
          <a:p>
            <a:r>
              <a:rPr lang="en-US" dirty="0" smtClean="0"/>
              <a:t> help patient to elaborate ( „Tell me more about it,</a:t>
            </a:r>
            <a:r>
              <a:rPr lang="cs-CZ" dirty="0" smtClean="0"/>
              <a:t> </a:t>
            </a:r>
            <a:r>
              <a:rPr lang="cs-CZ" dirty="0" err="1" smtClean="0"/>
              <a:t>please</a:t>
            </a:r>
            <a:r>
              <a:rPr lang="cs-CZ" dirty="0" smtClean="0"/>
              <a:t> go on“)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Applying</a:t>
            </a:r>
            <a:r>
              <a:rPr lang="cs-CZ" b="1" dirty="0" smtClean="0"/>
              <a:t> </a:t>
            </a:r>
            <a:r>
              <a:rPr lang="cs-CZ" b="1" dirty="0" err="1" smtClean="0"/>
              <a:t>interviewing</a:t>
            </a:r>
            <a:r>
              <a:rPr lang="cs-CZ" b="1" dirty="0" smtClean="0"/>
              <a:t> </a:t>
            </a:r>
            <a:r>
              <a:rPr lang="cs-CZ" b="1" dirty="0" err="1" smtClean="0"/>
              <a:t>techniques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reflect your patient‘s feeling back to him</a:t>
            </a:r>
            <a:r>
              <a:rPr lang="cs-CZ" dirty="0" smtClean="0"/>
              <a:t> (</a:t>
            </a:r>
            <a:r>
              <a:rPr lang="cs-CZ" dirty="0" err="1" smtClean="0"/>
              <a:t>correctly</a:t>
            </a:r>
            <a:r>
              <a:rPr lang="cs-CZ" dirty="0" smtClean="0"/>
              <a:t> </a:t>
            </a:r>
            <a:r>
              <a:rPr lang="cs-CZ" dirty="0" err="1" smtClean="0"/>
              <a:t>verbalise</a:t>
            </a:r>
            <a:r>
              <a:rPr lang="cs-CZ" dirty="0" smtClean="0"/>
              <a:t> </a:t>
            </a:r>
            <a:r>
              <a:rPr lang="cs-CZ" dirty="0" err="1" smtClean="0"/>
              <a:t>patient</a:t>
            </a:r>
            <a:r>
              <a:rPr lang="cs-CZ" dirty="0" smtClean="0"/>
              <a:t>‘s </a:t>
            </a:r>
            <a:r>
              <a:rPr lang="cs-CZ" dirty="0" err="1" smtClean="0"/>
              <a:t>feelings</a:t>
            </a:r>
            <a:r>
              <a:rPr lang="cs-CZ" dirty="0" smtClean="0"/>
              <a:t>)</a:t>
            </a:r>
          </a:p>
          <a:p>
            <a:r>
              <a:rPr lang="en-US" dirty="0" smtClean="0"/>
              <a:t>paraphrase the patient‘s thought („You mean,</a:t>
            </a:r>
            <a:r>
              <a:rPr lang="cs-CZ" dirty="0" smtClean="0"/>
              <a:t> </a:t>
            </a:r>
            <a:r>
              <a:rPr lang="en-US" dirty="0" smtClean="0"/>
              <a:t>you did not feel better?“)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summarise</a:t>
            </a:r>
            <a:r>
              <a:rPr lang="en-US" dirty="0" smtClean="0"/>
              <a:t> what the patient has said</a:t>
            </a:r>
          </a:p>
          <a:p>
            <a:r>
              <a:rPr lang="en-US" dirty="0" smtClean="0"/>
              <a:t>additional tips : avoid jargon, use the patient‘s</a:t>
            </a:r>
            <a:r>
              <a:rPr lang="cs-CZ" dirty="0" smtClean="0"/>
              <a:t> </a:t>
            </a:r>
            <a:r>
              <a:rPr lang="en-US" dirty="0" smtClean="0"/>
              <a:t>words, avoid asking why, identify thoughts</a:t>
            </a:r>
            <a:r>
              <a:rPr lang="cs-CZ" dirty="0" smtClean="0"/>
              <a:t> </a:t>
            </a:r>
            <a:r>
              <a:rPr lang="en-US" dirty="0" smtClean="0"/>
              <a:t>versus feelings, avoid premature reassurance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Taking</a:t>
            </a:r>
            <a:r>
              <a:rPr lang="cs-CZ" b="1" dirty="0" smtClean="0"/>
              <a:t> a </a:t>
            </a:r>
            <a:r>
              <a:rPr lang="cs-CZ" b="1" dirty="0" err="1" smtClean="0"/>
              <a:t>psychiatric</a:t>
            </a:r>
            <a:r>
              <a:rPr lang="cs-CZ" b="1" dirty="0" smtClean="0"/>
              <a:t> </a:t>
            </a:r>
            <a:r>
              <a:rPr lang="cs-CZ" b="1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2808"/>
            <a:ext cx="8712968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Identifying data: (name, age, ethnic, sex,</a:t>
            </a:r>
            <a:r>
              <a:rPr lang="cs-CZ" dirty="0" smtClean="0"/>
              <a:t> </a:t>
            </a:r>
            <a:r>
              <a:rPr lang="en-US" dirty="0" smtClean="0"/>
              <a:t>occupation, number o children, place of</a:t>
            </a:r>
            <a:r>
              <a:rPr lang="cs-CZ" dirty="0" smtClean="0"/>
              <a:t> residence)</a:t>
            </a:r>
          </a:p>
          <a:p>
            <a:r>
              <a:rPr lang="cs-CZ" dirty="0" err="1" smtClean="0"/>
              <a:t>Referral</a:t>
            </a:r>
            <a:r>
              <a:rPr lang="cs-CZ" dirty="0" smtClean="0"/>
              <a:t> </a:t>
            </a:r>
            <a:r>
              <a:rPr lang="cs-CZ" dirty="0" err="1" smtClean="0"/>
              <a:t>source</a:t>
            </a:r>
            <a:endParaRPr lang="cs-CZ" dirty="0" smtClean="0"/>
          </a:p>
          <a:p>
            <a:r>
              <a:rPr lang="en-US" dirty="0" smtClean="0"/>
              <a:t>Chief complaint („What brings you to see me?“)</a:t>
            </a:r>
          </a:p>
          <a:p>
            <a:r>
              <a:rPr lang="en-US" dirty="0" smtClean="0"/>
              <a:t>History of the present problem:</a:t>
            </a:r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duration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psychiatric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severity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endParaRPr lang="cs-CZ" dirty="0" smtClean="0"/>
          </a:p>
          <a:p>
            <a:pPr lvl="1"/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precipitants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Taking</a:t>
            </a:r>
            <a:r>
              <a:rPr lang="cs-CZ" b="1" dirty="0" smtClean="0"/>
              <a:t> a </a:t>
            </a:r>
            <a:r>
              <a:rPr lang="cs-CZ" b="1" dirty="0" err="1" smtClean="0"/>
              <a:t>psychiatric</a:t>
            </a:r>
            <a:r>
              <a:rPr lang="cs-CZ" b="1" dirty="0" smtClean="0"/>
              <a:t> </a:t>
            </a:r>
            <a:r>
              <a:rPr lang="cs-CZ" b="1" dirty="0" err="1" smtClean="0"/>
              <a:t>history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Past </a:t>
            </a:r>
            <a:r>
              <a:rPr lang="cs-CZ" dirty="0" err="1" smtClean="0"/>
              <a:t>psychiatric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:</a:t>
            </a:r>
          </a:p>
          <a:p>
            <a:pPr lvl="1"/>
            <a:r>
              <a:rPr lang="en-US" dirty="0" smtClean="0"/>
              <a:t> all previous episodes and symptoms</a:t>
            </a:r>
          </a:p>
          <a:p>
            <a:pPr lvl="1"/>
            <a:r>
              <a:rPr lang="en-US" dirty="0" smtClean="0"/>
              <a:t> prior treatments and response, </a:t>
            </a:r>
            <a:r>
              <a:rPr lang="cs-CZ" dirty="0" smtClean="0"/>
              <a:t>h</a:t>
            </a:r>
            <a:r>
              <a:rPr lang="en-US" dirty="0" err="1" smtClean="0"/>
              <a:t>ospitalisations</a:t>
            </a:r>
            <a:endParaRPr lang="en-US" dirty="0" smtClean="0"/>
          </a:p>
          <a:p>
            <a:endParaRPr lang="cs-CZ" dirty="0" smtClean="0"/>
          </a:p>
          <a:p>
            <a:r>
              <a:rPr lang="en-US" dirty="0" smtClean="0"/>
              <a:t>The best predictor of future treatment</a:t>
            </a:r>
            <a:r>
              <a:rPr lang="cs-CZ" dirty="0" smtClean="0"/>
              <a:t> </a:t>
            </a:r>
            <a:r>
              <a:rPr lang="en-US" dirty="0" smtClean="0"/>
              <a:t>response is past treatment response 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121</TotalTime>
  <Words>2032</Words>
  <Application>Microsoft Office PowerPoint</Application>
  <PresentationFormat>Předvádění na obrazovce (4:3)</PresentationFormat>
  <Paragraphs>333</Paragraphs>
  <Slides>44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5" baseType="lpstr">
      <vt:lpstr>Talent</vt:lpstr>
      <vt:lpstr>Psychiatric assessment</vt:lpstr>
      <vt:lpstr>General overview</vt:lpstr>
      <vt:lpstr>Clinical interview: Psychiatric history and mental status </vt:lpstr>
      <vt:lpstr>General introduction</vt:lpstr>
      <vt:lpstr>Choosing a place and meeting the patient</vt:lpstr>
      <vt:lpstr>Applying interviewing techniques</vt:lpstr>
      <vt:lpstr>Applying interviewing techniques</vt:lpstr>
      <vt:lpstr>Taking a psychiatric history</vt:lpstr>
      <vt:lpstr>Taking a psychiatric history</vt:lpstr>
      <vt:lpstr>Taking a psychiatric history</vt:lpstr>
      <vt:lpstr>Taking a psychiatric history</vt:lpstr>
      <vt:lpstr>Mental status examination</vt:lpstr>
      <vt:lpstr>Mental status examination</vt:lpstr>
      <vt:lpstr>Thought</vt:lpstr>
      <vt:lpstr>Mental status examination</vt:lpstr>
      <vt:lpstr>Mental status examination</vt:lpstr>
      <vt:lpstr>Diagnostic systems in psychiatry</vt:lpstr>
      <vt:lpstr>General psychopathology</vt:lpstr>
      <vt:lpstr>Basic Terms in Psychiatry</vt:lpstr>
      <vt:lpstr>Disorders of Consciousness</vt:lpstr>
      <vt:lpstr>Disorders of Consciousness</vt:lpstr>
      <vt:lpstr>Disorders of Consciousness</vt:lpstr>
      <vt:lpstr>Disorders of Orientation</vt:lpstr>
      <vt:lpstr>Disorders of Mood (Emotions)</vt:lpstr>
      <vt:lpstr>Disorders of Mood (Emotions)</vt:lpstr>
      <vt:lpstr>Disorders of Mood (Emotions)</vt:lpstr>
      <vt:lpstr>Disturbances of Perception</vt:lpstr>
      <vt:lpstr>Disturbances of Perception</vt:lpstr>
      <vt:lpstr>Disorders of Thinking</vt:lpstr>
      <vt:lpstr>Disorders of Thinking</vt:lpstr>
      <vt:lpstr>Disorders of Thinking</vt:lpstr>
      <vt:lpstr>Disorders of Thinking</vt:lpstr>
      <vt:lpstr>Disorders of Thinking</vt:lpstr>
      <vt:lpstr>Delusions - division</vt:lpstr>
      <vt:lpstr>Melancholic delusions</vt:lpstr>
      <vt:lpstr>Delusions of grandeur</vt:lpstr>
      <vt:lpstr>Paranoid delusions</vt:lpstr>
      <vt:lpstr>Delusion of control</vt:lpstr>
      <vt:lpstr>Disorders of Memory</vt:lpstr>
      <vt:lpstr>Disorders of Memory</vt:lpstr>
      <vt:lpstr>Disorders of Memory</vt:lpstr>
      <vt:lpstr>Disorders of Attention</vt:lpstr>
      <vt:lpstr>Disorders of Volition</vt:lpstr>
      <vt:lpstr>Presentations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Psychopathology</dc:title>
  <dc:creator>Pavel Theiner</dc:creator>
  <cp:lastModifiedBy>Theiner Pavel</cp:lastModifiedBy>
  <cp:revision>15</cp:revision>
  <dcterms:created xsi:type="dcterms:W3CDTF">2018-06-03T13:27:46Z</dcterms:created>
  <dcterms:modified xsi:type="dcterms:W3CDTF">2018-06-04T05:01:23Z</dcterms:modified>
</cp:coreProperties>
</file>