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84" r:id="rId9"/>
    <p:sldId id="285" r:id="rId10"/>
    <p:sldId id="287" r:id="rId11"/>
    <p:sldId id="289" r:id="rId12"/>
    <p:sldId id="310" r:id="rId13"/>
    <p:sldId id="312" r:id="rId14"/>
    <p:sldId id="313" r:id="rId15"/>
    <p:sldId id="314" r:id="rId16"/>
    <p:sldId id="316" r:id="rId17"/>
    <p:sldId id="301" r:id="rId18"/>
    <p:sldId id="304" r:id="rId19"/>
    <p:sldId id="305" r:id="rId20"/>
    <p:sldId id="306" r:id="rId21"/>
    <p:sldId id="307" r:id="rId22"/>
    <p:sldId id="308" r:id="rId23"/>
    <p:sldId id="309" r:id="rId24"/>
    <p:sldId id="264" r:id="rId25"/>
    <p:sldId id="262" r:id="rId26"/>
    <p:sldId id="265" r:id="rId27"/>
    <p:sldId id="266" r:id="rId28"/>
    <p:sldId id="268" r:id="rId29"/>
    <p:sldId id="267" r:id="rId30"/>
    <p:sldId id="269" r:id="rId31"/>
    <p:sldId id="270" r:id="rId32"/>
    <p:sldId id="271" r:id="rId33"/>
    <p:sldId id="274" r:id="rId34"/>
    <p:sldId id="272" r:id="rId35"/>
    <p:sldId id="276" r:id="rId36"/>
    <p:sldId id="277" r:id="rId37"/>
    <p:sldId id="278" r:id="rId38"/>
    <p:sldId id="279" r:id="rId39"/>
    <p:sldId id="273" r:id="rId40"/>
    <p:sldId id="275" r:id="rId41"/>
    <p:sldId id="280" r:id="rId4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5FAB9-C1AE-4871-BE90-F005CFE78AA2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5F871-2DE2-4C3C-9954-66DC375A11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7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0ACE-3512-4703-B2FB-02F669BC3162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24DF1-8B91-4018-8C9D-741299907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5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461B0-DBDA-45DF-ADD0-6AD9D437844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altLang="cs-CZ"/>
              <a:t>Konu</a:t>
            </a:r>
          </a:p>
        </p:txBody>
      </p:sp>
      <p:sp>
        <p:nvSpPr>
          <p:cNvPr id="50180" name="Zástupný symbol pro číslo snímku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C874D5-86CD-4CF8-9B43-F9EE680C1738}" type="slidenum">
              <a:rPr lang="cs-CZ" sz="1200">
                <a:latin typeface="+mn-lt"/>
              </a:rPr>
              <a:pPr algn="r">
                <a:defRPr/>
              </a:pPr>
              <a:t>17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4DF1-8B91-4018-8C9D-741299907CD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87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28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1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2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8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19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51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0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BD42-57A7-4A8F-B31E-42A00ADA457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12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III.Selected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in </a:t>
            </a:r>
            <a:r>
              <a:rPr lang="cs-CZ" dirty="0" err="1" smtClean="0"/>
              <a:t>restorative</a:t>
            </a:r>
            <a:r>
              <a:rPr lang="cs-CZ" dirty="0" smtClean="0"/>
              <a:t> </a:t>
            </a:r>
            <a:r>
              <a:rPr lang="cs-CZ" dirty="0" err="1" smtClean="0"/>
              <a:t>dentistry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Gear</a:t>
            </a:r>
            <a:r>
              <a:rPr lang="cs-CZ" altLang="cs-CZ" dirty="0" smtClean="0"/>
              <a:t> 1:1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+mj-lt"/>
              </a:rPr>
              <a:t> Blue </a:t>
            </a:r>
            <a:r>
              <a:rPr lang="cs-CZ" sz="2000" b="1" dirty="0" err="1" smtClean="0">
                <a:latin typeface="+mj-lt"/>
              </a:rPr>
              <a:t>coded</a:t>
            </a:r>
            <a:r>
              <a:rPr lang="cs-CZ" sz="2000" b="1" dirty="0" smtClean="0">
                <a:latin typeface="+mj-lt"/>
              </a:rPr>
              <a:t>. </a:t>
            </a:r>
            <a:r>
              <a:rPr lang="cs-CZ" sz="2000" b="1" dirty="0" err="1" smtClean="0">
                <a:latin typeface="+mj-lt"/>
              </a:rPr>
              <a:t>Preparation</a:t>
            </a:r>
            <a:r>
              <a:rPr lang="cs-CZ" sz="2000" b="1" dirty="0" smtClean="0">
                <a:latin typeface="+mj-lt"/>
              </a:rPr>
              <a:t> in dentin </a:t>
            </a:r>
            <a:r>
              <a:rPr lang="cs-CZ" sz="2000" b="1" dirty="0" err="1" smtClean="0">
                <a:latin typeface="+mj-lt"/>
              </a:rPr>
              <a:t>recommended</a:t>
            </a:r>
            <a:endParaRPr lang="cs-CZ" sz="2000" b="1" dirty="0">
              <a:latin typeface="+mj-lt"/>
            </a:endParaRPr>
          </a:p>
        </p:txBody>
      </p:sp>
      <p:pic>
        <p:nvPicPr>
          <p:cNvPr id="10243" name="Picture 3" descr="kolenko mo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43613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0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speed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Suitable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for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slow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worh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e.g</a:t>
            </a:r>
            <a:r>
              <a:rPr lang="cs-CZ" sz="2400" b="1" dirty="0" smtClean="0">
                <a:latin typeface="+mj-lt"/>
              </a:rPr>
              <a:t>. </a:t>
            </a:r>
            <a:r>
              <a:rPr lang="cs-CZ" sz="2400" b="1" dirty="0" err="1">
                <a:latin typeface="+mj-lt"/>
              </a:rPr>
              <a:t>e</a:t>
            </a:r>
            <a:r>
              <a:rPr lang="cs-CZ" sz="2400" b="1" dirty="0" err="1" smtClean="0">
                <a:latin typeface="+mj-lt"/>
              </a:rPr>
              <a:t>xcavation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of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carious</a:t>
            </a:r>
            <a:r>
              <a:rPr lang="cs-CZ" sz="2400" b="1" dirty="0" smtClean="0">
                <a:latin typeface="+mj-lt"/>
              </a:rPr>
              <a:t> dentin </a:t>
            </a:r>
            <a:endParaRPr lang="cs-CZ" sz="2400" b="1" dirty="0">
              <a:latin typeface="+mj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50925" y="17716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2292" name="Picture 4" descr="zelenekole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032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8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handpieces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compaction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amalgam</a:t>
            </a:r>
          </a:p>
          <a:p>
            <a:r>
              <a:rPr lang="cs-CZ" dirty="0" smtClean="0"/>
              <a:t>EWA </a:t>
            </a:r>
            <a:r>
              <a:rPr lang="cs-CZ" dirty="0" err="1" smtClean="0"/>
              <a:t>system</a:t>
            </a:r>
            <a:r>
              <a:rPr lang="cs-CZ" dirty="0" smtClean="0"/>
              <a:t> ( instrument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rotate</a:t>
            </a:r>
            <a:r>
              <a:rPr lang="cs-CZ" dirty="0" smtClean="0"/>
              <a:t>,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oscillate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Handpieces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endodontology</a:t>
            </a:r>
            <a:r>
              <a:rPr lang="cs-CZ" dirty="0" smtClean="0"/>
              <a:t> and implantology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7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Hand </a:t>
            </a:r>
            <a:r>
              <a:rPr lang="cs-CZ" dirty="0" err="1" smtClean="0"/>
              <a:t>instruments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704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Chisels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Fopr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gingival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in </a:t>
            </a:r>
            <a:r>
              <a:rPr lang="cs-CZ" dirty="0" err="1" smtClean="0"/>
              <a:t>class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4" name="Picture 3" descr="sikmit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695159" cy="439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la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393095" cy="17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Excavator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Ostrý, lžičce podobný nástroj k odstranění kazivého dentinu.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01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3449744" cy="25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Burs</a:t>
            </a:r>
            <a:r>
              <a:rPr lang="cs-CZ" dirty="0" smtClean="0"/>
              <a:t> and </a:t>
            </a:r>
            <a:r>
              <a:rPr lang="cs-CZ" dirty="0" err="1" smtClean="0"/>
              <a:t>diamonds</a:t>
            </a:r>
            <a:r>
              <a:rPr lang="cs-CZ" dirty="0" smtClean="0"/>
              <a:t>.</a:t>
            </a:r>
          </a:p>
          <a:p>
            <a:r>
              <a:rPr lang="cs-CZ" dirty="0" smtClean="0"/>
              <a:t>ISO </a:t>
            </a:r>
            <a:r>
              <a:rPr lang="cs-CZ" dirty="0" err="1" smtClean="0"/>
              <a:t>norm</a:t>
            </a:r>
            <a:r>
              <a:rPr lang="cs-CZ" dirty="0" smtClean="0"/>
              <a:t> 6360</a:t>
            </a:r>
          </a:p>
          <a:p>
            <a:r>
              <a:rPr lang="cs-CZ" dirty="0" smtClean="0"/>
              <a:t>5   </a:t>
            </a:r>
            <a:r>
              <a:rPr lang="cs-CZ" dirty="0" err="1" smtClean="0"/>
              <a:t>figures</a:t>
            </a:r>
            <a:r>
              <a:rPr lang="cs-CZ" dirty="0" smtClean="0"/>
              <a:t> A – E</a:t>
            </a:r>
          </a:p>
          <a:p>
            <a:pPr marL="0" indent="0">
              <a:buNone/>
            </a:pPr>
            <a:r>
              <a:rPr lang="cs-CZ" dirty="0" smtClean="0"/>
              <a:t>A- </a:t>
            </a:r>
            <a:r>
              <a:rPr lang="cs-CZ" dirty="0" err="1" smtClean="0"/>
              <a:t>material</a:t>
            </a:r>
            <a:r>
              <a:rPr lang="cs-CZ" dirty="0" smtClean="0"/>
              <a:t> (</a:t>
            </a:r>
            <a:r>
              <a:rPr lang="cs-CZ" dirty="0" err="1" smtClean="0"/>
              <a:t>Stainless</a:t>
            </a:r>
            <a:r>
              <a:rPr lang="cs-CZ" dirty="0" smtClean="0"/>
              <a:t> </a:t>
            </a:r>
            <a:r>
              <a:rPr lang="cs-CZ" dirty="0" err="1" smtClean="0"/>
              <a:t>steel</a:t>
            </a:r>
            <a:r>
              <a:rPr lang="cs-CZ" dirty="0" smtClean="0"/>
              <a:t>, </a:t>
            </a:r>
            <a:r>
              <a:rPr lang="cs-CZ" dirty="0" err="1" smtClean="0"/>
              <a:t>tungsten</a:t>
            </a:r>
            <a:r>
              <a:rPr lang="cs-CZ" dirty="0" smtClean="0"/>
              <a:t> -</a:t>
            </a:r>
            <a:r>
              <a:rPr lang="cs-CZ" dirty="0" err="1" smtClean="0"/>
              <a:t>carbide,diamond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B,C  </a:t>
            </a:r>
            <a:r>
              <a:rPr lang="cs-CZ" dirty="0" err="1" smtClean="0"/>
              <a:t>size</a:t>
            </a:r>
            <a:r>
              <a:rPr lang="cs-CZ" dirty="0" smtClean="0"/>
              <a:t> and </a:t>
            </a:r>
            <a:r>
              <a:rPr lang="cs-CZ" dirty="0" err="1" smtClean="0"/>
              <a:t>kind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 (</a:t>
            </a:r>
            <a:r>
              <a:rPr lang="cs-CZ" dirty="0" err="1" smtClean="0"/>
              <a:t>straight</a:t>
            </a:r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, </a:t>
            </a:r>
            <a:r>
              <a:rPr lang="cs-CZ" dirty="0" err="1" smtClean="0"/>
              <a:t>contraangle</a:t>
            </a:r>
            <a:r>
              <a:rPr lang="cs-CZ" dirty="0" smtClean="0"/>
              <a:t>, </a:t>
            </a:r>
            <a:r>
              <a:rPr lang="cs-CZ" dirty="0" err="1" smtClean="0"/>
              <a:t>turbine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D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part (</a:t>
            </a:r>
            <a:r>
              <a:rPr lang="cs-CZ" dirty="0" err="1" smtClean="0"/>
              <a:t>ball</a:t>
            </a:r>
            <a:r>
              <a:rPr lang="cs-CZ" dirty="0" smtClean="0"/>
              <a:t>, </a:t>
            </a:r>
            <a:r>
              <a:rPr lang="cs-CZ" dirty="0" err="1" smtClean="0"/>
              <a:t>pear,fissure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E 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characterization</a:t>
            </a:r>
            <a:r>
              <a:rPr lang="cs-CZ" dirty="0" smtClean="0"/>
              <a:t> ( </a:t>
            </a:r>
            <a:r>
              <a:rPr lang="cs-CZ" dirty="0" err="1" smtClean="0"/>
              <a:t>blades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grit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8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shank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Contra</a:t>
            </a:r>
            <a:r>
              <a:rPr lang="cs-CZ" sz="3100" dirty="0" smtClean="0"/>
              <a:t> </a:t>
            </a:r>
            <a:r>
              <a:rPr lang="cs-CZ" sz="3100" dirty="0" err="1" smtClean="0"/>
              <a:t>angle</a:t>
            </a:r>
            <a:r>
              <a:rPr lang="cs-CZ" sz="3100" dirty="0" smtClean="0"/>
              <a:t> </a:t>
            </a:r>
            <a:r>
              <a:rPr lang="cs-CZ" sz="3100" dirty="0" err="1" smtClean="0"/>
              <a:t>handpiece</a:t>
            </a:r>
            <a:r>
              <a:rPr lang="cs-CZ" sz="3100" dirty="0" smtClean="0"/>
              <a:t>              </a:t>
            </a:r>
            <a:r>
              <a:rPr lang="cs-CZ" sz="3100" dirty="0" err="1" smtClean="0"/>
              <a:t>Turbine</a:t>
            </a:r>
            <a:r>
              <a:rPr lang="cs-CZ" sz="3100" dirty="0" smtClean="0"/>
              <a:t> </a:t>
            </a:r>
            <a:r>
              <a:rPr lang="cs-CZ" sz="3100" dirty="0" err="1" smtClean="0"/>
              <a:t>handpiece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973417"/>
            <a:ext cx="6120680" cy="4253354"/>
          </a:xfrm>
        </p:spPr>
      </p:pic>
      <p:sp>
        <p:nvSpPr>
          <p:cNvPr id="5" name="Šipka dolů 4"/>
          <p:cNvSpPr/>
          <p:nvPr/>
        </p:nvSpPr>
        <p:spPr>
          <a:xfrm>
            <a:off x="2771800" y="1396917"/>
            <a:ext cx="484632" cy="69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5580112" y="1396917"/>
            <a:ext cx="576064" cy="69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6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onus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10128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kulic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171767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ruš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156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issurk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11525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ovéPole 6"/>
          <p:cNvSpPr txBox="1">
            <a:spLocks noChangeArrowheads="1"/>
          </p:cNvSpPr>
          <p:nvPr/>
        </p:nvSpPr>
        <p:spPr bwMode="auto">
          <a:xfrm>
            <a:off x="900113" y="5013325"/>
            <a:ext cx="5783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dirty="0" err="1" smtClean="0">
                <a:latin typeface="Calibri" pitchFamily="34" charset="0"/>
                <a:cs typeface="Arial" charset="0"/>
              </a:rPr>
              <a:t>Inverted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cone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pear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formed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fissure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round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(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ball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)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endParaRPr lang="cs-CZ" altLang="cs-CZ" dirty="0">
              <a:latin typeface="Calibri" pitchFamily="34" charset="0"/>
              <a:cs typeface="Arial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1258888" y="4365625"/>
            <a:ext cx="43338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2987675" y="4292600"/>
            <a:ext cx="360363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4932363" y="4221163"/>
            <a:ext cx="287337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6659563" y="4298950"/>
            <a:ext cx="3556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Diamonds</a:t>
            </a:r>
            <a:endParaRPr lang="cs-CZ" alt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Blue </a:t>
            </a:r>
            <a:r>
              <a:rPr lang="cs-CZ" altLang="cs-CZ" dirty="0"/>
              <a:t>- </a:t>
            </a:r>
            <a:r>
              <a:rPr lang="cs-CZ" altLang="cs-CZ" dirty="0" smtClean="0"/>
              <a:t>standard </a:t>
            </a:r>
            <a:r>
              <a:rPr lang="cs-CZ" altLang="cs-CZ" dirty="0"/>
              <a:t>(90 – 120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524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 Universal use</a:t>
            </a:r>
            <a:endParaRPr lang="cs-CZ" altLang="cs-CZ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059113" y="4076700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99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Black extra </a:t>
            </a:r>
            <a:r>
              <a:rPr lang="cs-CZ" altLang="cs-CZ" dirty="0" err="1" smtClean="0"/>
              <a:t>coarse</a:t>
            </a:r>
            <a:r>
              <a:rPr lang="cs-CZ" altLang="cs-CZ" dirty="0" smtClean="0"/>
              <a:t> </a:t>
            </a:r>
            <a:r>
              <a:rPr lang="cs-CZ" altLang="cs-CZ" dirty="0"/>
              <a:t>(150 – 180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544 </a:t>
            </a:r>
            <a:r>
              <a:rPr lang="cs-CZ" altLang="cs-CZ" dirty="0" smtClean="0"/>
              <a:t>–  No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cavities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e.g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cutting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crowns</a:t>
            </a:r>
            <a:endParaRPr lang="cs-CZ" altLang="cs-CZ" dirty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276600" y="3789363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3439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investigation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29600" cy="351595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059832" cy="20398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56" y="4653136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Mirror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r>
              <a:rPr lang="cs-CZ" altLang="cs-CZ" dirty="0" smtClean="0"/>
              <a:t> Green </a:t>
            </a:r>
            <a:r>
              <a:rPr lang="cs-CZ" altLang="cs-CZ" dirty="0"/>
              <a:t>- 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coarse</a:t>
            </a:r>
            <a:r>
              <a:rPr lang="cs-CZ" altLang="cs-CZ" dirty="0" smtClean="0"/>
              <a:t> </a:t>
            </a:r>
            <a:r>
              <a:rPr lang="cs-CZ" altLang="cs-CZ" dirty="0"/>
              <a:t>(125 – 150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534, </a:t>
            </a:r>
            <a:r>
              <a:rPr lang="cs-CZ" altLang="cs-CZ" dirty="0" smtClean="0"/>
              <a:t> </a:t>
            </a:r>
          </a:p>
          <a:p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special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purposism</a:t>
            </a:r>
            <a:r>
              <a:rPr lang="cs-CZ" altLang="cs-CZ" dirty="0" smtClean="0"/>
              <a:t> no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cavities</a:t>
            </a:r>
            <a:endParaRPr lang="cs-CZ" altLang="cs-CZ" dirty="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203575" y="42926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818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Red</a:t>
            </a:r>
            <a:r>
              <a:rPr lang="cs-CZ" altLang="cs-CZ" dirty="0" smtClean="0"/>
              <a:t>- fine ( </a:t>
            </a:r>
            <a:r>
              <a:rPr lang="cs-CZ" altLang="cs-CZ" dirty="0"/>
              <a:t>20 – 40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514 –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finishinf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smoothen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beveling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059113" y="3789363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40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>
              <a:solidFill>
                <a:schemeClr val="fol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r>
              <a:rPr lang="cs-CZ" altLang="cs-CZ" dirty="0" err="1"/>
              <a:t>Y</a:t>
            </a:r>
            <a:r>
              <a:rPr lang="cs-CZ" altLang="cs-CZ" dirty="0" err="1" smtClean="0"/>
              <a:t>ellow</a:t>
            </a:r>
            <a:r>
              <a:rPr lang="cs-CZ" altLang="cs-CZ" dirty="0" smtClean="0"/>
              <a:t> – extra fine (12 </a:t>
            </a:r>
            <a:r>
              <a:rPr lang="cs-CZ" altLang="cs-CZ" dirty="0"/>
              <a:t>– 22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504, </a:t>
            </a:r>
            <a:r>
              <a:rPr lang="cs-CZ" altLang="cs-CZ" dirty="0" smtClean="0"/>
              <a:t> </a:t>
            </a:r>
          </a:p>
          <a:p>
            <a:r>
              <a:rPr lang="cs-CZ" altLang="cs-CZ" dirty="0" err="1" smtClean="0"/>
              <a:t>Finishing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composite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fillings</a:t>
            </a:r>
            <a:endParaRPr lang="cs-CZ" altLang="cs-CZ" dirty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429000" y="32004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>
              <a:solidFill>
                <a:schemeClr val="fol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White</a:t>
            </a:r>
            <a:r>
              <a:rPr lang="cs-CZ" altLang="cs-CZ" dirty="0" smtClean="0"/>
              <a:t> –ultra fine (6-12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494 – </a:t>
            </a:r>
            <a:r>
              <a:rPr lang="cs-CZ" altLang="cs-CZ" dirty="0" smtClean="0"/>
              <a:t> </a:t>
            </a:r>
          </a:p>
          <a:p>
            <a:pPr marL="0" indent="0">
              <a:buNone/>
            </a:pPr>
            <a:r>
              <a:rPr lang="cs-CZ" altLang="cs-CZ" dirty="0" err="1" smtClean="0"/>
              <a:t>Polishing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composite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fillings</a:t>
            </a:r>
            <a:endParaRPr lang="cs-CZ" altLang="cs-CZ" dirty="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810000" y="3200400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3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cavosurface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844728" cy="322981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5076056" cy="33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752528" cy="282096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90" y="3356992"/>
            <a:ext cx="4355955" cy="29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Bur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excavation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carious</a:t>
            </a:r>
            <a:r>
              <a:rPr lang="cs-CZ" dirty="0" smtClean="0"/>
              <a:t> dentin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5327156" cy="3744416"/>
          </a:xfrm>
        </p:spPr>
      </p:pic>
    </p:spTree>
    <p:extLst>
      <p:ext uri="{BB962C8B-B14F-4D97-AF65-F5344CB8AC3E}">
        <p14:creationId xmlns:p14="http://schemas.microsoft.com/office/powerpoint/2010/main" val="22850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polishing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fillings</a:t>
            </a:r>
            <a:r>
              <a:rPr lang="cs-CZ" dirty="0" smtClean="0"/>
              <a:t> – </a:t>
            </a:r>
            <a:r>
              <a:rPr lang="cs-CZ" dirty="0"/>
              <a:t>A</a:t>
            </a:r>
            <a:r>
              <a:rPr lang="cs-CZ" dirty="0" smtClean="0"/>
              <a:t>rkansas stone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147849" cy="3592082"/>
          </a:xfrm>
        </p:spPr>
      </p:pic>
    </p:spTree>
    <p:extLst>
      <p:ext uri="{BB962C8B-B14F-4D97-AF65-F5344CB8AC3E}">
        <p14:creationId xmlns:p14="http://schemas.microsoft.com/office/powerpoint/2010/main" val="39558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extra fine </a:t>
            </a:r>
            <a:r>
              <a:rPr lang="cs-CZ" dirty="0" err="1" smtClean="0"/>
              <a:t>diamonds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29201"/>
            <a:ext cx="5688632" cy="37926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" y="2132856"/>
            <a:ext cx="5409350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Rubber</a:t>
            </a:r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–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polishing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916832"/>
            <a:ext cx="3924436" cy="261629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686233" cy="24574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443009"/>
            <a:ext cx="3658583" cy="23427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88209"/>
            <a:ext cx="4046273" cy="26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1700808"/>
            <a:ext cx="8229600" cy="291872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160240" cy="32403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5056766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Straight</a:t>
            </a:r>
            <a:r>
              <a:rPr lang="cs-CZ" dirty="0" smtClean="0"/>
              <a:t> </a:t>
            </a:r>
            <a:r>
              <a:rPr lang="cs-CZ" dirty="0" err="1" smtClean="0"/>
              <a:t>probe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1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k úpravě výplní </a:t>
            </a:r>
            <a:br>
              <a:rPr lang="cs-CZ" dirty="0" smtClean="0"/>
            </a:br>
            <a:r>
              <a:rPr lang="cs-CZ" dirty="0" smtClean="0"/>
              <a:t>Rotační kartáčky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392488" cy="292832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85" y="2636912"/>
            <a:ext cx="43559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Filling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Spatula</a:t>
            </a:r>
            <a:r>
              <a:rPr lang="cs-CZ" dirty="0" smtClean="0"/>
              <a:t> +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229600" cy="2934504"/>
          </a:xfrm>
        </p:spPr>
      </p:pic>
    </p:spTree>
    <p:extLst>
      <p:ext uri="{BB962C8B-B14F-4D97-AF65-F5344CB8AC3E}">
        <p14:creationId xmlns:p14="http://schemas.microsoft.com/office/powerpoint/2010/main" val="36731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Detail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18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Spatula</a:t>
            </a:r>
            <a:r>
              <a:rPr lang="cs-CZ" dirty="0" smtClean="0"/>
              <a:t> (3 </a:t>
            </a:r>
            <a:r>
              <a:rPr lang="cs-CZ" dirty="0" err="1" smtClean="0"/>
              <a:t>angled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8" y="1600200"/>
            <a:ext cx="6788244" cy="4525963"/>
          </a:xfrm>
        </p:spPr>
      </p:pic>
    </p:spTree>
    <p:extLst>
      <p:ext uri="{BB962C8B-B14F-4D97-AF65-F5344CB8AC3E}">
        <p14:creationId xmlns:p14="http://schemas.microsoft.com/office/powerpoint/2010/main" val="1734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Spatula</a:t>
            </a:r>
            <a:r>
              <a:rPr lang="cs-CZ" dirty="0" smtClean="0"/>
              <a:t> in </a:t>
            </a:r>
            <a:r>
              <a:rPr lang="cs-CZ" dirty="0" err="1" smtClean="0"/>
              <a:t>detailb</a:t>
            </a:r>
            <a:r>
              <a:rPr lang="cs-CZ" dirty="0" smtClean="0"/>
              <a:t>(3 </a:t>
            </a:r>
            <a:r>
              <a:rPr lang="cs-CZ" dirty="0" err="1" smtClean="0"/>
              <a:t>angled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449900" cy="3633267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02625"/>
            <a:ext cx="5090239" cy="29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Frahm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7775"/>
            <a:ext cx="8229600" cy="27108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73879"/>
            <a:ext cx="3275856" cy="21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Discoid-cleoid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8671"/>
            <a:ext cx="8229600" cy="22361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7"/>
            <a:ext cx="3203238" cy="18438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4221088"/>
            <a:ext cx="3456384" cy="18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Wiland</a:t>
            </a:r>
            <a:r>
              <a:rPr lang="cs-CZ" dirty="0" smtClean="0"/>
              <a:t> - </a:t>
            </a:r>
            <a:r>
              <a:rPr lang="cs-CZ" dirty="0" err="1" smtClean="0"/>
              <a:t>carver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557912" cy="3705275"/>
          </a:xfrm>
        </p:spPr>
      </p:pic>
    </p:spTree>
    <p:extLst>
      <p:ext uri="{BB962C8B-B14F-4D97-AF65-F5344CB8AC3E}">
        <p14:creationId xmlns:p14="http://schemas.microsoft.com/office/powerpoint/2010/main" val="36290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Burnishers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4309"/>
            <a:ext cx="5904656" cy="39364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5"/>
            <a:ext cx="5328592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Instrument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composite</a:t>
            </a:r>
            <a:r>
              <a:rPr lang="cs-CZ" dirty="0"/>
              <a:t> </a:t>
            </a:r>
            <a:r>
              <a:rPr lang="cs-CZ" dirty="0" err="1"/>
              <a:t>fillings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8229600" cy="270899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4319971" cy="24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5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Instruments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5373215"/>
            <a:ext cx="391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400" dirty="0" err="1" smtClean="0"/>
              <a:t>Periodontal</a:t>
            </a:r>
            <a:r>
              <a:rPr lang="cs-CZ" sz="2400" dirty="0" smtClean="0"/>
              <a:t> </a:t>
            </a:r>
            <a:r>
              <a:rPr lang="cs-CZ" sz="2400" dirty="0" err="1" smtClean="0"/>
              <a:t>probe</a:t>
            </a:r>
            <a:r>
              <a:rPr lang="cs-CZ" sz="2400" dirty="0" smtClean="0"/>
              <a:t> -</a:t>
            </a:r>
            <a:r>
              <a:rPr lang="cs-CZ" sz="2400" dirty="0" err="1" smtClean="0"/>
              <a:t>calibrated</a:t>
            </a:r>
            <a:endParaRPr lang="cs-CZ" sz="2400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7056" y="1484784"/>
            <a:ext cx="4884328" cy="3289683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3832175"/>
            <a:ext cx="4032448" cy="24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Instrument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composite</a:t>
            </a:r>
            <a:r>
              <a:rPr lang="cs-CZ" dirty="0" smtClean="0"/>
              <a:t> </a:t>
            </a:r>
            <a:r>
              <a:rPr lang="cs-CZ" dirty="0" err="1" smtClean="0"/>
              <a:t>fillings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3814"/>
            <a:ext cx="8229600" cy="2418735"/>
          </a:xfrm>
        </p:spPr>
      </p:pic>
    </p:spTree>
    <p:extLst>
      <p:ext uri="{BB962C8B-B14F-4D97-AF65-F5344CB8AC3E}">
        <p14:creationId xmlns:p14="http://schemas.microsoft.com/office/powerpoint/2010/main" val="8935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3994"/>
            <a:ext cx="8229600" cy="27183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4143845" cy="22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Tweezer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2204864"/>
            <a:ext cx="8229600" cy="249353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509389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 - </a:t>
            </a:r>
            <a:r>
              <a:rPr lang="cs-CZ" altLang="cs-CZ" dirty="0" err="1" smtClean="0"/>
              <a:t>techniques</a:t>
            </a:r>
            <a:endParaRPr lang="cs-CZ" alt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/>
              <a:t>P</a:t>
            </a:r>
            <a:r>
              <a:rPr lang="cs-CZ" altLang="cs-CZ" dirty="0" err="1" smtClean="0"/>
              <a:t>ower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driven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rotary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smtClean="0"/>
              <a:t> Hand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– laser, </a:t>
            </a:r>
            <a:r>
              <a:rPr lang="cs-CZ" altLang="cs-CZ" dirty="0" err="1" smtClean="0"/>
              <a:t>ultrasound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026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Turbine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dirty="0" smtClean="0"/>
              <a:t>  </a:t>
            </a:r>
            <a:r>
              <a:rPr lang="cs-CZ" altLang="cs-CZ" dirty="0"/>
              <a:t>400.000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rpm</a:t>
            </a:r>
            <a:endParaRPr lang="cs-CZ" altLang="cs-CZ" dirty="0" smtClean="0"/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torque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control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vigorous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pic>
        <p:nvPicPr>
          <p:cNvPr id="4" name="Picture 3" descr="turb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5080992" cy="244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6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Electromotor</a:t>
            </a:r>
            <a:r>
              <a:rPr lang="cs-CZ" altLang="cs-CZ" dirty="0" smtClean="0"/>
              <a:t> and </a:t>
            </a:r>
            <a:r>
              <a:rPr lang="cs-CZ" altLang="cs-CZ" dirty="0"/>
              <a:t>A</a:t>
            </a:r>
            <a:r>
              <a:rPr lang="cs-CZ" altLang="cs-CZ" dirty="0" smtClean="0"/>
              <a:t>ir </a:t>
            </a:r>
            <a:r>
              <a:rPr lang="cs-CZ" altLang="cs-CZ" dirty="0"/>
              <a:t>M</a:t>
            </a:r>
            <a:r>
              <a:rPr lang="cs-CZ" altLang="cs-CZ" dirty="0" smtClean="0"/>
              <a:t>otor</a:t>
            </a:r>
            <a:endParaRPr lang="cs-CZ" altLang="cs-CZ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2324" y="1628800"/>
            <a:ext cx="704212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 dirty="0" err="1" smtClean="0">
                <a:latin typeface="+mj-lt"/>
                <a:cs typeface="Arial" charset="0"/>
              </a:rPr>
              <a:t>Electromotor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>
                <a:latin typeface="+mj-lt"/>
                <a:cs typeface="Arial" charset="0"/>
              </a:rPr>
              <a:t>– maximum </a:t>
            </a:r>
            <a:r>
              <a:rPr lang="cs-CZ" altLang="cs-CZ" sz="2800" dirty="0" smtClean="0">
                <a:latin typeface="+mj-lt"/>
                <a:cs typeface="Arial" charset="0"/>
              </a:rPr>
              <a:t>40.000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endParaRPr lang="cs-CZ" altLang="cs-CZ" sz="2800" dirty="0">
              <a:latin typeface="+mj-lt"/>
              <a:cs typeface="Arial" charset="0"/>
            </a:endParaRPr>
          </a:p>
          <a:p>
            <a:r>
              <a:rPr lang="cs-CZ" altLang="cs-CZ" sz="2800" dirty="0" smtClean="0">
                <a:latin typeface="+mj-lt"/>
                <a:cs typeface="Arial" charset="0"/>
              </a:rPr>
              <a:t> Air motor – </a:t>
            </a:r>
            <a:r>
              <a:rPr lang="cs-CZ" altLang="cs-CZ" sz="2800" dirty="0">
                <a:latin typeface="+mj-lt"/>
                <a:cs typeface="Arial" charset="0"/>
              </a:rPr>
              <a:t>maximum </a:t>
            </a:r>
            <a:r>
              <a:rPr lang="cs-CZ" altLang="cs-CZ" sz="2800" dirty="0" smtClean="0">
                <a:latin typeface="+mj-lt"/>
                <a:cs typeface="Arial" charset="0"/>
              </a:rPr>
              <a:t>20.000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endParaRPr lang="cs-CZ" altLang="cs-CZ" sz="2800" dirty="0">
              <a:latin typeface="+mj-lt"/>
              <a:cs typeface="Arial" charset="0"/>
            </a:endParaRP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The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is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possible</a:t>
            </a:r>
            <a:r>
              <a:rPr lang="cs-CZ" altLang="cs-CZ" sz="2800" dirty="0" smtClean="0">
                <a:latin typeface="+mj-lt"/>
                <a:cs typeface="Arial" charset="0"/>
              </a:rPr>
              <a:t> to </a:t>
            </a:r>
            <a:r>
              <a:rPr lang="cs-CZ" altLang="cs-CZ" sz="2800" dirty="0" err="1" smtClean="0">
                <a:latin typeface="+mj-lt"/>
                <a:cs typeface="Arial" charset="0"/>
              </a:rPr>
              <a:t>modify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using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hanpieces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with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various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gear</a:t>
            </a:r>
            <a:r>
              <a:rPr lang="cs-CZ" altLang="cs-CZ" sz="2800" dirty="0" smtClean="0">
                <a:latin typeface="+mj-lt"/>
                <a:cs typeface="Arial" charset="0"/>
              </a:rPr>
              <a:t>.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High</a:t>
            </a:r>
            <a:r>
              <a:rPr lang="cs-CZ" altLang="cs-CZ" sz="2800" dirty="0" smtClean="0">
                <a:latin typeface="+mj-lt"/>
                <a:cs typeface="Arial" charset="0"/>
              </a:rPr>
              <a:t> speed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Low</a:t>
            </a:r>
            <a:r>
              <a:rPr lang="cs-CZ" altLang="cs-CZ" sz="2800" dirty="0" smtClean="0">
                <a:latin typeface="+mj-lt"/>
                <a:cs typeface="Arial" charset="0"/>
              </a:rPr>
              <a:t> speed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Gear</a:t>
            </a:r>
            <a:r>
              <a:rPr lang="cs-CZ" altLang="cs-CZ" sz="2800" dirty="0" smtClean="0">
                <a:latin typeface="+mj-lt"/>
                <a:cs typeface="Arial" charset="0"/>
              </a:rPr>
              <a:t> 1:1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Oscillation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(</a:t>
            </a:r>
            <a:r>
              <a:rPr lang="cs-CZ" altLang="cs-CZ" sz="2800" dirty="0" err="1" smtClean="0">
                <a:latin typeface="+mj-lt"/>
                <a:cs typeface="Arial" charset="0"/>
              </a:rPr>
              <a:t>rotation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is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blocked</a:t>
            </a:r>
            <a:r>
              <a:rPr lang="cs-CZ" altLang="cs-CZ" sz="2800" dirty="0" smtClean="0">
                <a:latin typeface="+mj-lt"/>
                <a:cs typeface="Arial" charset="0"/>
              </a:rPr>
              <a:t>)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endParaRPr lang="cs-CZ" altLang="cs-CZ" sz="2800" dirty="0">
              <a:latin typeface="+mj-lt"/>
              <a:cs typeface="Arial" charset="0"/>
            </a:endParaRPr>
          </a:p>
          <a:p>
            <a:endParaRPr lang="cs-CZ" altLang="cs-CZ" sz="2800" dirty="0">
              <a:latin typeface="+mj-lt"/>
              <a:cs typeface="Arial" charset="0"/>
            </a:endParaRPr>
          </a:p>
          <a:p>
            <a:endParaRPr lang="cs-CZ" altLang="cs-CZ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31213" y="3448402"/>
            <a:ext cx="609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39840" y="3829402"/>
            <a:ext cx="609600" cy="3810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448466" y="4210402"/>
            <a:ext cx="609600" cy="381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454823" y="4593999"/>
            <a:ext cx="609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7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speed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pic>
        <p:nvPicPr>
          <p:cNvPr id="8195" name="Picture 3" descr="kolenkocerv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3" y="2852936"/>
            <a:ext cx="5867400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584" y="1196752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b="1" dirty="0" err="1" smtClean="0">
                <a:latin typeface="+mj-lt"/>
                <a:cs typeface="Arial" charset="0"/>
              </a:rPr>
              <a:t>Red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coded</a:t>
            </a:r>
            <a:r>
              <a:rPr lang="cs-CZ" altLang="cs-CZ" sz="2400" b="1" dirty="0" smtClean="0">
                <a:latin typeface="+mj-lt"/>
                <a:cs typeface="Arial" charset="0"/>
              </a:rPr>
              <a:t>.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Better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control</a:t>
            </a:r>
            <a:r>
              <a:rPr lang="cs-CZ" altLang="cs-CZ" sz="2400" b="1" dirty="0" smtClean="0">
                <a:latin typeface="+mj-lt"/>
                <a:cs typeface="Arial" charset="0"/>
              </a:rPr>
              <a:t> in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comparison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with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the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turbine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handpiece</a:t>
            </a:r>
            <a:endParaRPr lang="cs-CZ" altLang="cs-CZ" sz="2400" b="1" dirty="0">
              <a:latin typeface="+mj-lt"/>
              <a:cs typeface="Arial" charset="0"/>
            </a:endParaRPr>
          </a:p>
          <a:p>
            <a:endParaRPr lang="cs-CZ" altLang="cs-CZ" sz="2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0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466</Words>
  <Application>Microsoft Office PowerPoint</Application>
  <PresentationFormat>Předvádění na obrazovce (4:3)</PresentationFormat>
  <Paragraphs>91</Paragraphs>
  <Slides>41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Symbol</vt:lpstr>
      <vt:lpstr>Times New Roman</vt:lpstr>
      <vt:lpstr>Wingdings</vt:lpstr>
      <vt:lpstr>Motiv systému Office</vt:lpstr>
      <vt:lpstr>III.Selected instruments in restorative dentistry  </vt:lpstr>
      <vt:lpstr>Instruments for investigation</vt:lpstr>
      <vt:lpstr>Instruments for investigation</vt:lpstr>
      <vt:lpstr>Instruments for investigation</vt:lpstr>
      <vt:lpstr> Tweezer </vt:lpstr>
      <vt:lpstr> Preparation  - techniques</vt:lpstr>
      <vt:lpstr> Turbine handpiece</vt:lpstr>
      <vt:lpstr> Electromotor and Air Motor</vt:lpstr>
      <vt:lpstr> High speed handpiece</vt:lpstr>
      <vt:lpstr> Gear 1:1</vt:lpstr>
      <vt:lpstr> Low speed handpiece</vt:lpstr>
      <vt:lpstr> Special handpieces</vt:lpstr>
      <vt:lpstr> Hand instruments</vt:lpstr>
      <vt:lpstr>Excavator</vt:lpstr>
      <vt:lpstr> Rotary instruments</vt:lpstr>
      <vt:lpstr> Shape of the shank Contra angle handpiece              Turbine handpiece</vt:lpstr>
      <vt:lpstr>Prezentace aplikace PowerPoint</vt:lpstr>
      <vt:lpstr> Diamonds</vt:lpstr>
      <vt:lpstr>Diamonds</vt:lpstr>
      <vt:lpstr>Diamonds</vt:lpstr>
      <vt:lpstr>Diamonds</vt:lpstr>
      <vt:lpstr>Diamonds</vt:lpstr>
      <vt:lpstr>Diamonds</vt:lpstr>
      <vt:lpstr> Preparation instruments for cavosurface margin</vt:lpstr>
      <vt:lpstr> Preparation instruments for finishing of borders</vt:lpstr>
      <vt:lpstr>  Preparation instruments Bur for excavation of carious dentin </vt:lpstr>
      <vt:lpstr> Rotary instruments for polishing of fillings – Arkansas stone </vt:lpstr>
      <vt:lpstr> Rotary instruments for finishing   extra fine diamonds</vt:lpstr>
      <vt:lpstr> Rubber rotary instruments – for polishing</vt:lpstr>
      <vt:lpstr>Nástroje k úpravě výplní  Rotační kartáčky</vt:lpstr>
      <vt:lpstr> Filling instruments  Spatula + condensor</vt:lpstr>
      <vt:lpstr> Detail of a condensor</vt:lpstr>
      <vt:lpstr> Spatula (3 angled)</vt:lpstr>
      <vt:lpstr> Spatula in detailb(3 angled)</vt:lpstr>
      <vt:lpstr>Frahm</vt:lpstr>
      <vt:lpstr>Discoid-cleoid</vt:lpstr>
      <vt:lpstr> Wiland - carver</vt:lpstr>
      <vt:lpstr> Burnishers</vt:lpstr>
      <vt:lpstr> Instrument for composite fillings</vt:lpstr>
      <vt:lpstr> Instrument for composite fillings</vt:lpstr>
      <vt:lpstr> Condensor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v záchovné stomatologii</dc:title>
  <dc:creator>Elite</dc:creator>
  <cp:lastModifiedBy>ucitel</cp:lastModifiedBy>
  <cp:revision>43</cp:revision>
  <cp:lastPrinted>2017-11-02T19:14:36Z</cp:lastPrinted>
  <dcterms:created xsi:type="dcterms:W3CDTF">2017-11-02T10:30:34Z</dcterms:created>
  <dcterms:modified xsi:type="dcterms:W3CDTF">2018-12-11T09:20:04Z</dcterms:modified>
</cp:coreProperties>
</file>