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03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05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4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7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30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8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39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17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92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92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C7CE-4F4D-4FCB-A533-65F5A913758C}" type="datetimeFigureOut">
              <a:rPr lang="cs-CZ" smtClean="0"/>
              <a:t>1. 11. 2015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0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POLYGRAFIE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rčování fází srdeční systoly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355976" y="6165304"/>
            <a:ext cx="4788024" cy="598488"/>
          </a:xfrm>
        </p:spPr>
        <p:txBody>
          <a:bodyPr/>
          <a:lstStyle/>
          <a:p>
            <a:pPr>
              <a:defRPr/>
            </a:pPr>
            <a:r>
              <a:rPr lang="cs-CZ" sz="1800" dirty="0" smtClean="0"/>
              <a:t>Fyziologický ústav LF MU, 2015 © </a:t>
            </a:r>
            <a:r>
              <a:rPr lang="cs-CZ" sz="1800" dirty="0" smtClean="0"/>
              <a:t>Eva Závodná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8522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132318" y="68304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572000" y="37309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 se dá změřit </a:t>
            </a:r>
            <a:r>
              <a:rPr lang="cs-CZ" dirty="0" err="1" smtClean="0"/>
              <a:t>izovolumická</a:t>
            </a:r>
            <a:r>
              <a:rPr lang="cs-CZ" dirty="0" smtClean="0"/>
              <a:t> kontrakce a ejekční fáze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7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94792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132318" y="94792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Ovál 32"/>
          <p:cNvSpPr/>
          <p:nvPr/>
        </p:nvSpPr>
        <p:spPr>
          <a:xfrm>
            <a:off x="1202777" y="400506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2073163" y="342932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>
            <a:off x="1274785" y="4221088"/>
            <a:ext cx="893243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1410519" y="3795542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LVET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572000" y="37309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 se dá změřit </a:t>
            </a:r>
            <a:r>
              <a:rPr lang="cs-CZ" dirty="0" err="1" smtClean="0"/>
              <a:t>izovolumická</a:t>
            </a:r>
            <a:r>
              <a:rPr lang="cs-CZ" dirty="0" smtClean="0"/>
              <a:t> kontrakce a ejekční fáze ?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161960" y="1628800"/>
            <a:ext cx="3875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LVET = </a:t>
            </a: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ventricule</a:t>
            </a:r>
            <a:r>
              <a:rPr lang="cs-CZ" dirty="0" smtClean="0"/>
              <a:t> </a:t>
            </a:r>
            <a:r>
              <a:rPr lang="cs-CZ" dirty="0" err="1" smtClean="0"/>
              <a:t>ejection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= EF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147173" y="2527736"/>
            <a:ext cx="3982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IVK lze změřit u </a:t>
            </a:r>
            <a:r>
              <a:rPr lang="cs-CZ" dirty="0" err="1" smtClean="0"/>
              <a:t>sfygmografie</a:t>
            </a:r>
            <a:r>
              <a:rPr lang="cs-CZ" dirty="0" smtClean="0"/>
              <a:t> z kořene aorty (S1 – DTK)</a:t>
            </a:r>
          </a:p>
          <a:p>
            <a:endParaRPr lang="cs-CZ" dirty="0" smtClean="0"/>
          </a:p>
          <a:p>
            <a:r>
              <a:rPr lang="cs-CZ" dirty="0" smtClean="0"/>
              <a:t>Jinak výpočtem kvůli časovému posunu:</a:t>
            </a:r>
            <a:endParaRPr lang="cs-CZ" dirty="0"/>
          </a:p>
          <a:p>
            <a:r>
              <a:rPr lang="cs-CZ" dirty="0" smtClean="0"/>
              <a:t>IVK = systola – ejekční fáze = S1S2 - LVET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0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132318" y="68304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572000" y="37309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 se dá změřit elektromechanická systola a </a:t>
            </a:r>
            <a:r>
              <a:rPr lang="cs-CZ" dirty="0" err="1" smtClean="0"/>
              <a:t>preejekční</a:t>
            </a:r>
            <a:r>
              <a:rPr lang="cs-CZ" dirty="0" smtClean="0"/>
              <a:t> perioda?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15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94792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132318" y="94792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Ovál 32"/>
          <p:cNvSpPr/>
          <p:nvPr/>
        </p:nvSpPr>
        <p:spPr>
          <a:xfrm>
            <a:off x="537493" y="258364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1605678" y="512106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 flipV="1">
            <a:off x="609501" y="4513490"/>
            <a:ext cx="1095665" cy="4683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875845" y="422108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QS2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61960" y="1628800"/>
            <a:ext cx="3075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Elektromechanická systola QS2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147173" y="2527736"/>
            <a:ext cx="3982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Preejekční</a:t>
            </a:r>
            <a:r>
              <a:rPr lang="cs-CZ" dirty="0" smtClean="0"/>
              <a:t> periodu (PEP) lze změřit u </a:t>
            </a:r>
            <a:r>
              <a:rPr lang="cs-CZ" dirty="0" err="1" smtClean="0"/>
              <a:t>sfygmografie</a:t>
            </a:r>
            <a:r>
              <a:rPr lang="cs-CZ" dirty="0" smtClean="0"/>
              <a:t> z kořene aorty (Q – DTK)</a:t>
            </a:r>
          </a:p>
          <a:p>
            <a:endParaRPr lang="cs-CZ" dirty="0" smtClean="0"/>
          </a:p>
          <a:p>
            <a:r>
              <a:rPr lang="cs-CZ" dirty="0" smtClean="0"/>
              <a:t>Jinak výpočtem kvůli časovému posunu:</a:t>
            </a:r>
            <a:endParaRPr lang="cs-CZ" dirty="0"/>
          </a:p>
          <a:p>
            <a:r>
              <a:rPr lang="cs-CZ" dirty="0" smtClean="0"/>
              <a:t>PEP = QS2 - LVET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572000" y="373099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 se dá změřit elektromechanická systola, </a:t>
            </a:r>
            <a:r>
              <a:rPr lang="cs-CZ" dirty="0" err="1" smtClean="0"/>
              <a:t>preejekční</a:t>
            </a:r>
            <a:r>
              <a:rPr lang="cs-CZ" dirty="0" smtClean="0"/>
              <a:t> perioda a elektromechanická latence ?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145210" y="4869160"/>
            <a:ext cx="3982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Elektromechanickou latenci (EML) lze změřit Q – S1</a:t>
            </a:r>
          </a:p>
          <a:p>
            <a:endParaRPr lang="cs-CZ" dirty="0" smtClean="0"/>
          </a:p>
          <a:p>
            <a:r>
              <a:rPr lang="cs-CZ" dirty="0" smtClean="0"/>
              <a:t>Jinak výpočtem:</a:t>
            </a:r>
            <a:endParaRPr lang="cs-CZ" dirty="0"/>
          </a:p>
          <a:p>
            <a:r>
              <a:rPr lang="cs-CZ" dirty="0" smtClean="0"/>
              <a:t>EML = QS2 – S1S2</a:t>
            </a:r>
            <a:endParaRPr lang="cs-CZ" dirty="0"/>
          </a:p>
        </p:txBody>
      </p:sp>
      <p:sp>
        <p:nvSpPr>
          <p:cNvPr id="28" name="Ovál 27"/>
          <p:cNvSpPr/>
          <p:nvPr/>
        </p:nvSpPr>
        <p:spPr>
          <a:xfrm>
            <a:off x="537493" y="2738752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667907" y="4982464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/>
          <p:nvPr/>
        </p:nvCxnSpPr>
        <p:spPr>
          <a:xfrm flipV="1">
            <a:off x="609501" y="3280406"/>
            <a:ext cx="116308" cy="468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25519" y="2924944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EML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620688"/>
            <a:ext cx="278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Co je to index </a:t>
            </a:r>
            <a:r>
              <a:rPr lang="cs-CZ" sz="2400" dirty="0" err="1" smtClean="0"/>
              <a:t>dP</a:t>
            </a:r>
            <a:r>
              <a:rPr lang="cs-CZ" sz="2400" dirty="0" smtClean="0"/>
              <a:t>/</a:t>
            </a:r>
            <a:r>
              <a:rPr lang="cs-CZ" sz="2400" dirty="0" err="1" smtClean="0"/>
              <a:t>dt</a:t>
            </a:r>
            <a:r>
              <a:rPr lang="cs-CZ" sz="2400" dirty="0" smtClean="0"/>
              <a:t>?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410336" y="1444790"/>
            <a:ext cx="2323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INDEX  KONTRAKTILITY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2852936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klinice se stanovuje nejvyšší rychlost vývoje tlaku v době IVK (těsně před otevřením poloměsíčitých chlopní, na konci IVK)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47936" y="41490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praktických cvičeních stanovíme průměrnou rychlost vývoje tlaku v době IVK: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7936" y="4900518"/>
            <a:ext cx="3649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Rozdíl tlaku na konci a na začátku IVK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514375" y="5237584"/>
            <a:ext cx="164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Doba trvání IVK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683568" y="5237584"/>
            <a:ext cx="34563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421959" y="50529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=</a:t>
            </a:r>
            <a:endParaRPr lang="cs-CZ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4860032" y="5229200"/>
            <a:ext cx="34563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913499" y="4857862"/>
            <a:ext cx="85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DTK - 8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528030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36839" y="6093296"/>
            <a:ext cx="8727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/>
              <a:t>( 8 mmHg odpovídá přibližně tlaku na konci diastoly a na začátku systoly, rovněž odpovídá přibližně tlaku v levé síni)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59039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548680"/>
            <a:ext cx="8784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POLYGRAFIE</a:t>
            </a:r>
            <a:r>
              <a:rPr lang="cs-CZ" dirty="0" smtClean="0"/>
              <a:t> </a:t>
            </a:r>
            <a:r>
              <a:rPr lang="cs-CZ" sz="2400" dirty="0" smtClean="0"/>
              <a:t>– současné snímání několika fyziologických veličin různými neinvazivními nebo invazivními metodikami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2852936"/>
            <a:ext cx="88204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FONOKARDIOGRAFIE</a:t>
            </a:r>
            <a:r>
              <a:rPr lang="cs-CZ" sz="2400" dirty="0" smtClean="0"/>
              <a:t>		-  metoda umožňující grafické zobrazení 				zvuků, 	které vznikají v srdci </a:t>
            </a:r>
          </a:p>
          <a:p>
            <a:endParaRPr lang="cs-CZ" sz="2400" dirty="0" smtClean="0"/>
          </a:p>
          <a:p>
            <a:r>
              <a:rPr lang="cs-CZ" sz="2400" b="1" dirty="0" smtClean="0"/>
              <a:t>ELEKTROKARDIOGRAFIE</a:t>
            </a:r>
            <a:r>
              <a:rPr lang="cs-CZ" sz="2400" dirty="0" smtClean="0"/>
              <a:t>	- metoda  založená na snímání 					elektrické aktivity srdečního svalu</a:t>
            </a:r>
          </a:p>
          <a:p>
            <a:endParaRPr lang="cs-CZ" sz="2400" dirty="0" smtClean="0"/>
          </a:p>
          <a:p>
            <a:r>
              <a:rPr lang="cs-CZ" sz="2400" b="1" dirty="0" smtClean="0"/>
              <a:t>SFYGMOGRAFIE</a:t>
            </a:r>
            <a:r>
              <a:rPr lang="cs-CZ" sz="2400" dirty="0" smtClean="0"/>
              <a:t>		- grafický záznam tepenného pulsu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			</a:t>
            </a:r>
            <a:r>
              <a:rPr lang="cs-CZ" sz="2200" i="1" dirty="0" smtClean="0"/>
              <a:t>!záznam pulsu na a. </a:t>
            </a:r>
            <a:r>
              <a:rPr lang="cs-CZ" sz="2200" i="1" dirty="0" err="1" smtClean="0"/>
              <a:t>carotis</a:t>
            </a:r>
            <a:r>
              <a:rPr lang="cs-CZ" sz="2200" i="1" dirty="0" smtClean="0"/>
              <a:t> je posunut 					časově vůči záznamu pulsu z kořene 					aorty!</a:t>
            </a:r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308885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19428" y="548680"/>
            <a:ext cx="45051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 smtClean="0"/>
              <a:t>SRDEČNÍ  CYKLUS</a:t>
            </a:r>
            <a:endParaRPr lang="cs-CZ" sz="4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92236" y="2504461"/>
            <a:ext cx="1624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SYSTOLA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820" y="4221088"/>
            <a:ext cx="18373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DIASTOLA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29604" y="2053806"/>
            <a:ext cx="49476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Izovolumická</a:t>
            </a:r>
            <a:r>
              <a:rPr lang="cs-CZ" sz="3200" dirty="0" smtClean="0"/>
              <a:t> kontrakce (IVK)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829604" y="3789040"/>
            <a:ext cx="47069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 smtClean="0"/>
              <a:t>Izovolumická</a:t>
            </a:r>
            <a:r>
              <a:rPr lang="cs-CZ" sz="3200" dirty="0" smtClean="0"/>
              <a:t> relaxace (IVR)</a:t>
            </a:r>
            <a:endParaRPr lang="cs-CZ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857843" y="2790309"/>
            <a:ext cx="28428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Ejekční fáze (EF)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40759" y="4533424"/>
            <a:ext cx="2576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Plnící fáze (PF)</a:t>
            </a:r>
            <a:endParaRPr lang="cs-CZ" sz="3200" dirty="0"/>
          </a:p>
        </p:txBody>
      </p:sp>
      <p:cxnSp>
        <p:nvCxnSpPr>
          <p:cNvPr id="10" name="Přímá spojnice se šipkou 9"/>
          <p:cNvCxnSpPr>
            <a:stCxn id="3" idx="3"/>
            <a:endCxn id="5" idx="1"/>
          </p:cNvCxnSpPr>
          <p:nvPr/>
        </p:nvCxnSpPr>
        <p:spPr>
          <a:xfrm flipV="1">
            <a:off x="2116976" y="2346194"/>
            <a:ext cx="1712628" cy="450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3" idx="3"/>
            <a:endCxn id="7" idx="1"/>
          </p:cNvCxnSpPr>
          <p:nvPr/>
        </p:nvCxnSpPr>
        <p:spPr>
          <a:xfrm>
            <a:off x="2116976" y="2796849"/>
            <a:ext cx="1740867" cy="285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" idx="3"/>
            <a:endCxn id="6" idx="1"/>
          </p:cNvCxnSpPr>
          <p:nvPr/>
        </p:nvCxnSpPr>
        <p:spPr>
          <a:xfrm flipV="1">
            <a:off x="2295182" y="4081428"/>
            <a:ext cx="153442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3"/>
            <a:endCxn id="8" idx="1"/>
          </p:cNvCxnSpPr>
          <p:nvPr/>
        </p:nvCxnSpPr>
        <p:spPr>
          <a:xfrm>
            <a:off x="2295182" y="4513476"/>
            <a:ext cx="1545577" cy="31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3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1645501" y="2967763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2339752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481888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294328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457865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076056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469987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46449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2176784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2744202" y="68304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3135005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4182791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5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1645501" y="2967763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2339752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481888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294328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457865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076056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469987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46449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2176784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2744202" y="68304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3135005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4182791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2077548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11560" y="3212976"/>
            <a:ext cx="681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aorta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23528" y="3577932"/>
            <a:ext cx="1309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!!! a. </a:t>
            </a:r>
            <a:r>
              <a:rPr lang="cs-CZ" dirty="0" err="1" smtClean="0">
                <a:solidFill>
                  <a:schemeClr val="accent2">
                    <a:lumMod val="75000"/>
                  </a:schemeClr>
                </a:solidFill>
              </a:rPr>
              <a:t>carotis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132318" y="68304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88024" y="373099"/>
            <a:ext cx="389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 se dá změřit délka srdečního cyklu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01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132318" y="68304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88024" y="373099"/>
            <a:ext cx="389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 se dá změřit délka srdečního cyklu ?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74690" y="1340768"/>
            <a:ext cx="2736304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1845981" y="3051204"/>
            <a:ext cx="2736304" cy="1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1267894" y="4149080"/>
            <a:ext cx="2628326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727868" y="4797152"/>
            <a:ext cx="2736304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/>
          <p:cNvSpPr/>
          <p:nvPr/>
        </p:nvSpPr>
        <p:spPr>
          <a:xfrm>
            <a:off x="3346790" y="143911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638104" y="1431717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1811229" y="3068961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4452649" y="326683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1195886" y="398261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3834083" y="423471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67907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392164" y="5062122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1876182"/>
            <a:ext cx="11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RR interval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489838" y="3051204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STK - STK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752983" y="4950536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S1 - S1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6580189" y="3865387"/>
            <a:ext cx="110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DTK - DTK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8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132318" y="68304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88024" y="373099"/>
            <a:ext cx="34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 se dá změřit systola a diastola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8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1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94792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132318" y="94792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EF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Přímá spojnice se šipkou 26"/>
          <p:cNvCxnSpPr/>
          <p:nvPr/>
        </p:nvCxnSpPr>
        <p:spPr>
          <a:xfrm>
            <a:off x="727868" y="4797152"/>
            <a:ext cx="949818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/>
          <p:cNvSpPr/>
          <p:nvPr/>
        </p:nvSpPr>
        <p:spPr>
          <a:xfrm>
            <a:off x="667907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1580692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4788024" y="373099"/>
            <a:ext cx="34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Jak se dá změřit systola a diastola ?</a:t>
            </a:r>
            <a:endParaRPr lang="cs-CZ" dirty="0"/>
          </a:p>
        </p:txBody>
      </p:sp>
      <p:sp>
        <p:nvSpPr>
          <p:cNvPr id="39" name="Ovál 38"/>
          <p:cNvSpPr/>
          <p:nvPr/>
        </p:nvSpPr>
        <p:spPr>
          <a:xfrm>
            <a:off x="3392164" y="5057440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>
            <a:off x="1677686" y="4797152"/>
            <a:ext cx="1786486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791813" y="4307239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S1 – S2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2145171" y="4330516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S2 – S1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44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377</Words>
  <Application>Microsoft Office PowerPoint</Application>
  <PresentationFormat>Prezentácia na obrazovke (4:3)</PresentationFormat>
  <Paragraphs>120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POLYGRAFIE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POLYGRAFIE</dc:title>
  <dc:creator>BR102</dc:creator>
  <cp:lastModifiedBy>Tibor Stračina</cp:lastModifiedBy>
  <cp:revision>11</cp:revision>
  <dcterms:created xsi:type="dcterms:W3CDTF">2015-10-27T14:47:54Z</dcterms:created>
  <dcterms:modified xsi:type="dcterms:W3CDTF">2015-11-01T13:22:45Z</dcterms:modified>
</cp:coreProperties>
</file>