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6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7" r:id="rId8"/>
    <p:sldId id="265" r:id="rId9"/>
    <p:sldId id="266" r:id="rId10"/>
    <p:sldId id="260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912" y="-96"/>
      </p:cViewPr>
      <p:guideLst>
        <p:guide orient="horz" pos="183"/>
        <p:guide pos="54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1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1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9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982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08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8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0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0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DF5E60-9974-AC48-9591-99C2BB44B7CF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8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4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09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Rychlost pulzové vlny (XII)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5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měření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Přímé </a:t>
            </a:r>
          </a:p>
          <a:p>
            <a:pPr marL="749808" lvl="1" indent="-457200"/>
            <a:r>
              <a:rPr lang="cs-CZ" dirty="0" smtClean="0"/>
              <a:t>Katetrizace 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Nepřímé</a:t>
            </a:r>
          </a:p>
          <a:p>
            <a:pPr marL="749808" lvl="1" indent="-457200">
              <a:buFont typeface="+mj-lt"/>
              <a:buAutoNum type="arabicPeriod"/>
            </a:pPr>
            <a:r>
              <a:rPr lang="cs-CZ" dirty="0" smtClean="0"/>
              <a:t>Ultrazvuk</a:t>
            </a:r>
          </a:p>
          <a:p>
            <a:pPr marL="749808" lvl="1" indent="-457200">
              <a:buFont typeface="+mj-lt"/>
              <a:buAutoNum type="arabicPeriod"/>
            </a:pPr>
            <a:r>
              <a:rPr lang="cs-CZ" dirty="0" err="1" smtClean="0"/>
              <a:t>Sfygmografie</a:t>
            </a:r>
            <a:endParaRPr lang="cs-CZ" dirty="0" smtClean="0"/>
          </a:p>
          <a:p>
            <a:pPr marL="749808" lvl="1" indent="-457200">
              <a:buFont typeface="+mj-lt"/>
              <a:buAutoNum type="arabicPeriod"/>
            </a:pPr>
            <a:r>
              <a:rPr lang="cs-CZ" dirty="0" err="1" smtClean="0"/>
              <a:t>Bioimpedance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20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Sfygmografické</a:t>
            </a:r>
            <a:r>
              <a:rPr lang="cs-CZ" dirty="0" smtClean="0"/>
              <a:t> měření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6842" y="1737360"/>
            <a:ext cx="534034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Zlatým standardem v klinické praxi je měření karotido-femorálního </a:t>
            </a:r>
            <a:r>
              <a:rPr lang="cs-CZ" dirty="0" smtClean="0"/>
              <a:t>indexu</a:t>
            </a:r>
            <a:r>
              <a:rPr lang="cs-CZ" dirty="0"/>
              <a:t> </a:t>
            </a:r>
            <a:r>
              <a:rPr lang="cs-CZ" dirty="0" smtClean="0"/>
              <a:t>pomocí postupného měření (sfygmograficky snímané tlakové křivky) na A. carotis a </a:t>
            </a:r>
            <a:r>
              <a:rPr lang="cs-CZ" dirty="0" err="1" smtClean="0"/>
              <a:t>a</a:t>
            </a:r>
            <a:r>
              <a:rPr lang="cs-CZ" dirty="0" smtClean="0"/>
              <a:t>. femoralis a kontinuálního záznamu EKG.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je dobře reprodukovatelná (rozdíly mezi dvěma vyšetřujícími jsou do 5 %) a její výhodou je fakt, že je studován určitý arteriální segment jako celek.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hodnocení je třeba vzít v úvahu aktuální TK, který je funkční determinantou tepenné tuhosti: vysoký TK zvyšuje rigiditu tepny. Největší význam má sledování rychlosti na aortě, kdy tento parametr charakterizuje nárazníkovou funkci centrálního řečiště</a:t>
            </a:r>
          </a:p>
        </p:txBody>
      </p:sp>
      <p:grpSp>
        <p:nvGrpSpPr>
          <p:cNvPr id="44" name="Skupina 43"/>
          <p:cNvGrpSpPr/>
          <p:nvPr/>
        </p:nvGrpSpPr>
        <p:grpSpPr>
          <a:xfrm>
            <a:off x="6970013" y="1883664"/>
            <a:ext cx="4601633" cy="3182532"/>
            <a:chOff x="7154333" y="2222500"/>
            <a:chExt cx="4601633" cy="3182532"/>
          </a:xfrm>
        </p:grpSpPr>
        <p:sp>
          <p:nvSpPr>
            <p:cNvPr id="7" name="Volný tvar 6"/>
            <p:cNvSpPr/>
            <p:nvPr/>
          </p:nvSpPr>
          <p:spPr>
            <a:xfrm>
              <a:off x="10562167" y="2222500"/>
              <a:ext cx="1138766" cy="784307"/>
            </a:xfrm>
            <a:custGeom>
              <a:avLst/>
              <a:gdLst>
                <a:gd name="connsiteX0" fmla="*/ 0 w 1138766"/>
                <a:gd name="connsiteY0" fmla="*/ 538516 h 628556"/>
                <a:gd name="connsiteX1" fmla="*/ 127000 w 1138766"/>
                <a:gd name="connsiteY1" fmla="*/ 593549 h 628556"/>
                <a:gd name="connsiteX2" fmla="*/ 232833 w 1138766"/>
                <a:gd name="connsiteY2" fmla="*/ 72849 h 628556"/>
                <a:gd name="connsiteX3" fmla="*/ 279400 w 1138766"/>
                <a:gd name="connsiteY3" fmla="*/ 9349 h 628556"/>
                <a:gd name="connsiteX4" fmla="*/ 338666 w 1138766"/>
                <a:gd name="connsiteY4" fmla="*/ 123649 h 628556"/>
                <a:gd name="connsiteX5" fmla="*/ 436033 w 1138766"/>
                <a:gd name="connsiteY5" fmla="*/ 525816 h 628556"/>
                <a:gd name="connsiteX6" fmla="*/ 478366 w 1138766"/>
                <a:gd name="connsiteY6" fmla="*/ 356482 h 628556"/>
                <a:gd name="connsiteX7" fmla="*/ 579966 w 1138766"/>
                <a:gd name="connsiteY7" fmla="*/ 479249 h 628556"/>
                <a:gd name="connsiteX8" fmla="*/ 732366 w 1138766"/>
                <a:gd name="connsiteY8" fmla="*/ 542749 h 628556"/>
                <a:gd name="connsiteX9" fmla="*/ 956733 w 1138766"/>
                <a:gd name="connsiteY9" fmla="*/ 563916 h 628556"/>
                <a:gd name="connsiteX10" fmla="*/ 1138766 w 1138766"/>
                <a:gd name="connsiteY10" fmla="*/ 568149 h 628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8766" h="628556">
                  <a:moveTo>
                    <a:pt x="0" y="538516"/>
                  </a:moveTo>
                  <a:cubicBezTo>
                    <a:pt x="44097" y="604838"/>
                    <a:pt x="88195" y="671160"/>
                    <a:pt x="127000" y="593549"/>
                  </a:cubicBezTo>
                  <a:cubicBezTo>
                    <a:pt x="165805" y="515938"/>
                    <a:pt x="207433" y="170216"/>
                    <a:pt x="232833" y="72849"/>
                  </a:cubicBezTo>
                  <a:cubicBezTo>
                    <a:pt x="258233" y="-24518"/>
                    <a:pt x="261761" y="882"/>
                    <a:pt x="279400" y="9349"/>
                  </a:cubicBezTo>
                  <a:cubicBezTo>
                    <a:pt x="297039" y="17816"/>
                    <a:pt x="312561" y="37571"/>
                    <a:pt x="338666" y="123649"/>
                  </a:cubicBezTo>
                  <a:cubicBezTo>
                    <a:pt x="364771" y="209727"/>
                    <a:pt x="412750" y="487011"/>
                    <a:pt x="436033" y="525816"/>
                  </a:cubicBezTo>
                  <a:cubicBezTo>
                    <a:pt x="459316" y="564621"/>
                    <a:pt x="454377" y="364243"/>
                    <a:pt x="478366" y="356482"/>
                  </a:cubicBezTo>
                  <a:cubicBezTo>
                    <a:pt x="502355" y="348721"/>
                    <a:pt x="537633" y="448205"/>
                    <a:pt x="579966" y="479249"/>
                  </a:cubicBezTo>
                  <a:cubicBezTo>
                    <a:pt x="622299" y="510293"/>
                    <a:pt x="669572" y="528638"/>
                    <a:pt x="732366" y="542749"/>
                  </a:cubicBezTo>
                  <a:cubicBezTo>
                    <a:pt x="795160" y="556860"/>
                    <a:pt x="889000" y="559683"/>
                    <a:pt x="956733" y="563916"/>
                  </a:cubicBezTo>
                  <a:cubicBezTo>
                    <a:pt x="1024466" y="568149"/>
                    <a:pt x="1081616" y="568149"/>
                    <a:pt x="1138766" y="568149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7154333" y="2383094"/>
              <a:ext cx="4601633" cy="3021938"/>
              <a:chOff x="7154333" y="2383094"/>
              <a:chExt cx="4601633" cy="3021938"/>
            </a:xfrm>
          </p:grpSpPr>
          <p:sp>
            <p:nvSpPr>
              <p:cNvPr id="4" name="Obdélník 3"/>
              <p:cNvSpPr/>
              <p:nvPr/>
            </p:nvSpPr>
            <p:spPr>
              <a:xfrm>
                <a:off x="7412567" y="4106333"/>
                <a:ext cx="3657599" cy="37253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TextovéPole 4"/>
              <p:cNvSpPr txBox="1"/>
              <p:nvPr/>
            </p:nvSpPr>
            <p:spPr>
              <a:xfrm>
                <a:off x="7412567" y="4146035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C00000"/>
                    </a:solidFill>
                  </a:rPr>
                  <a:t>A</a:t>
                </a:r>
                <a:endParaRPr lang="cs-CZ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10608734" y="4140726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  <p:sp>
            <p:nvSpPr>
              <p:cNvPr id="6" name="Volný tvar 5"/>
              <p:cNvSpPr/>
              <p:nvPr/>
            </p:nvSpPr>
            <p:spPr>
              <a:xfrm>
                <a:off x="7633124" y="2383094"/>
                <a:ext cx="1168400" cy="623713"/>
              </a:xfrm>
              <a:custGeom>
                <a:avLst/>
                <a:gdLst>
                  <a:gd name="connsiteX0" fmla="*/ 0 w 1168400"/>
                  <a:gd name="connsiteY0" fmla="*/ 546853 h 623713"/>
                  <a:gd name="connsiteX1" fmla="*/ 105833 w 1168400"/>
                  <a:gd name="connsiteY1" fmla="*/ 580720 h 623713"/>
                  <a:gd name="connsiteX2" fmla="*/ 228600 w 1168400"/>
                  <a:gd name="connsiteY2" fmla="*/ 30387 h 623713"/>
                  <a:gd name="connsiteX3" fmla="*/ 381000 w 1168400"/>
                  <a:gd name="connsiteY3" fmla="*/ 85420 h 623713"/>
                  <a:gd name="connsiteX4" fmla="*/ 389466 w 1168400"/>
                  <a:gd name="connsiteY4" fmla="*/ 203953 h 623713"/>
                  <a:gd name="connsiteX5" fmla="*/ 440266 w 1168400"/>
                  <a:gd name="connsiteY5" fmla="*/ 131987 h 623713"/>
                  <a:gd name="connsiteX6" fmla="*/ 546100 w 1168400"/>
                  <a:gd name="connsiteY6" fmla="*/ 369053 h 623713"/>
                  <a:gd name="connsiteX7" fmla="*/ 732366 w 1168400"/>
                  <a:gd name="connsiteY7" fmla="*/ 466420 h 623713"/>
                  <a:gd name="connsiteX8" fmla="*/ 910166 w 1168400"/>
                  <a:gd name="connsiteY8" fmla="*/ 538387 h 623713"/>
                  <a:gd name="connsiteX9" fmla="*/ 1168400 w 1168400"/>
                  <a:gd name="connsiteY9" fmla="*/ 584953 h 623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8400" h="623713">
                    <a:moveTo>
                      <a:pt x="0" y="546853"/>
                    </a:moveTo>
                    <a:cubicBezTo>
                      <a:pt x="33866" y="606825"/>
                      <a:pt x="67733" y="666798"/>
                      <a:pt x="105833" y="580720"/>
                    </a:cubicBezTo>
                    <a:cubicBezTo>
                      <a:pt x="143933" y="494642"/>
                      <a:pt x="182739" y="112937"/>
                      <a:pt x="228600" y="30387"/>
                    </a:cubicBezTo>
                    <a:cubicBezTo>
                      <a:pt x="274461" y="-52163"/>
                      <a:pt x="354189" y="56492"/>
                      <a:pt x="381000" y="85420"/>
                    </a:cubicBezTo>
                    <a:cubicBezTo>
                      <a:pt x="407811" y="114348"/>
                      <a:pt x="379588" y="196192"/>
                      <a:pt x="389466" y="203953"/>
                    </a:cubicBezTo>
                    <a:cubicBezTo>
                      <a:pt x="399344" y="211714"/>
                      <a:pt x="414160" y="104470"/>
                      <a:pt x="440266" y="131987"/>
                    </a:cubicBezTo>
                    <a:cubicBezTo>
                      <a:pt x="466372" y="159504"/>
                      <a:pt x="497417" y="313314"/>
                      <a:pt x="546100" y="369053"/>
                    </a:cubicBezTo>
                    <a:cubicBezTo>
                      <a:pt x="594783" y="424792"/>
                      <a:pt x="671688" y="438198"/>
                      <a:pt x="732366" y="466420"/>
                    </a:cubicBezTo>
                    <a:cubicBezTo>
                      <a:pt x="793044" y="494642"/>
                      <a:pt x="837494" y="518632"/>
                      <a:pt x="910166" y="538387"/>
                    </a:cubicBezTo>
                    <a:cubicBezTo>
                      <a:pt x="982838" y="558142"/>
                      <a:pt x="1075619" y="571547"/>
                      <a:pt x="1168400" y="584953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" name="Přímá spojnice se šipkou 9"/>
              <p:cNvCxnSpPr/>
              <p:nvPr/>
            </p:nvCxnSpPr>
            <p:spPr>
              <a:xfrm>
                <a:off x="7243233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se šipkou 12"/>
              <p:cNvCxnSpPr/>
              <p:nvPr/>
            </p:nvCxnSpPr>
            <p:spPr>
              <a:xfrm>
                <a:off x="10104966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Volný tvar 10"/>
              <p:cNvSpPr/>
              <p:nvPr/>
            </p:nvSpPr>
            <p:spPr>
              <a:xfrm>
                <a:off x="7154333" y="3390871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Volný tvar 14"/>
              <p:cNvSpPr/>
              <p:nvPr/>
            </p:nvSpPr>
            <p:spPr>
              <a:xfrm>
                <a:off x="9905999" y="3414134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nice 13"/>
              <p:cNvCxnSpPr>
                <a:endCxn id="11" idx="6"/>
              </p:cNvCxnSpPr>
              <p:nvPr/>
            </p:nvCxnSpPr>
            <p:spPr>
              <a:xfrm flipH="1">
                <a:off x="7526867" y="3083950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H="1">
                <a:off x="7733452" y="2990114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flipH="1">
                <a:off x="10709485" y="2961460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 flipH="1">
                <a:off x="10270067" y="3082572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ovéPole 16"/>
              <p:cNvSpPr txBox="1"/>
              <p:nvPr/>
            </p:nvSpPr>
            <p:spPr>
              <a:xfrm>
                <a:off x="7476671" y="307949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000" dirty="0" smtClean="0"/>
                  <a:t>T1</a:t>
                </a:r>
                <a:endParaRPr lang="cs-CZ" sz="1000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10372091" y="310154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000" dirty="0" smtClean="0"/>
                  <a:t>T2</a:t>
                </a:r>
                <a:endParaRPr lang="cs-CZ" sz="1000" dirty="0"/>
              </a:p>
            </p:txBody>
          </p:sp>
          <p:cxnSp>
            <p:nvCxnSpPr>
              <p:cNvPr id="27" name="Přímá spojnice se šipkou 26"/>
              <p:cNvCxnSpPr/>
              <p:nvPr/>
            </p:nvCxnSpPr>
            <p:spPr>
              <a:xfrm>
                <a:off x="7526867" y="3325717"/>
                <a:ext cx="206585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se šipkou 29"/>
              <p:cNvCxnSpPr/>
              <p:nvPr/>
            </p:nvCxnSpPr>
            <p:spPr>
              <a:xfrm flipH="1">
                <a:off x="10270067" y="3311525"/>
                <a:ext cx="439418" cy="141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se šipkou 31"/>
              <p:cNvCxnSpPr/>
              <p:nvPr/>
            </p:nvCxnSpPr>
            <p:spPr>
              <a:xfrm flipV="1">
                <a:off x="8505226" y="4309917"/>
                <a:ext cx="1448357" cy="6517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>
              <a:xfrm flipH="1">
                <a:off x="7728371" y="4478867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>
              <a:xfrm flipH="1">
                <a:off x="10792220" y="4464141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se šipkou 33"/>
              <p:cNvCxnSpPr/>
              <p:nvPr/>
            </p:nvCxnSpPr>
            <p:spPr>
              <a:xfrm flipH="1">
                <a:off x="7740396" y="4732867"/>
                <a:ext cx="302073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ovéPole 36"/>
              <p:cNvSpPr txBox="1"/>
              <p:nvPr/>
            </p:nvSpPr>
            <p:spPr>
              <a:xfrm>
                <a:off x="9018574" y="4432950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d</a:t>
                </a:r>
                <a:endParaRPr lang="cs-CZ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8458201" y="5035700"/>
                <a:ext cx="1869015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PWV= d/ (T2-T1)</a:t>
                </a:r>
                <a:endParaRPr lang="cs-CZ" b="1" dirty="0"/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7349659" y="2436693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C00000"/>
                    </a:solidFill>
                  </a:rPr>
                  <a:t>A</a:t>
                </a:r>
                <a:endParaRPr lang="cs-CZ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10170637" y="2399825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</p:grpSp>
      </p:grpSp>
      <p:sp>
        <p:nvSpPr>
          <p:cNvPr id="39" name="Obdélník 38"/>
          <p:cNvSpPr/>
          <p:nvPr/>
        </p:nvSpPr>
        <p:spPr>
          <a:xfrm>
            <a:off x="6400800" y="5102922"/>
            <a:ext cx="5740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33CC"/>
                </a:solidFill>
              </a:rPr>
              <a:t>Čas od R kmitu po začátek vzestupné části tlakových křivek na určuje tranzitní čas. Další komponentou je vzdálenost mezi oběma měřenými místy. Rychlost se pak vypočítá z poměru těchto dvou veličin v metrech za sekundu.</a:t>
            </a:r>
          </a:p>
        </p:txBody>
      </p:sp>
    </p:spTree>
    <p:extLst>
      <p:ext uri="{BB962C8B-B14F-4D97-AF65-F5344CB8AC3E}">
        <p14:creationId xmlns:p14="http://schemas.microsoft.com/office/powerpoint/2010/main" val="1675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Pulzová vlna vzniká během srdeční revoluce, kdy dochází za systoly k vypuzení krve z levé komory do velkého oběhu. </a:t>
            </a:r>
            <a:r>
              <a:rPr lang="cs-CZ" dirty="0" smtClean="0"/>
              <a:t>Arteriální </a:t>
            </a:r>
            <a:r>
              <a:rPr lang="cs-CZ" dirty="0"/>
              <a:t>systém se s tímto rychle vypuzeným objemem vyrovnává svou </a:t>
            </a:r>
            <a:r>
              <a:rPr lang="cs-CZ" dirty="0" smtClean="0"/>
              <a:t>poddajností (</a:t>
            </a:r>
            <a:r>
              <a:rPr lang="cs-CZ" dirty="0" err="1" smtClean="0"/>
              <a:t>compliance</a:t>
            </a:r>
            <a:r>
              <a:rPr lang="cs-CZ" dirty="0" smtClean="0"/>
              <a:t>)</a:t>
            </a:r>
            <a:r>
              <a:rPr lang="cs-CZ" dirty="0" smtClean="0"/>
              <a:t>, </a:t>
            </a:r>
            <a:r>
              <a:rPr lang="cs-CZ" dirty="0"/>
              <a:t>tedy schopností krátkodobého zvětšení průřezu artérie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Jednotlivý pulz bezprostředně po systole prochází celým arteriálním systémem velkou rychlostí, neporovnatelně větší než je vlastní rychlost toku okysličené krve.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Rychlost </a:t>
            </a:r>
            <a:r>
              <a:rPr lang="cs-CZ" dirty="0"/>
              <a:t>šíření pulzové vlny (PWV) je měřitelná, pohybuje se v rozmezí od 4</a:t>
            </a:r>
            <a:r>
              <a:rPr lang="cs-CZ" dirty="0" smtClean="0"/>
              <a:t> </a:t>
            </a:r>
            <a:r>
              <a:rPr lang="cs-CZ" dirty="0" smtClean="0"/>
              <a:t>m/s </a:t>
            </a:r>
            <a:r>
              <a:rPr lang="cs-CZ" dirty="0" smtClean="0"/>
              <a:t>v aortě.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Pozor, vlastní </a:t>
            </a:r>
            <a:r>
              <a:rPr lang="cs-CZ" dirty="0"/>
              <a:t>rychlost proudící krve je podstatně nižší, udává se kolem </a:t>
            </a:r>
            <a:r>
              <a:rPr lang="cs-CZ" dirty="0" smtClean="0"/>
              <a:t>80-100 </a:t>
            </a:r>
            <a:r>
              <a:rPr lang="cs-CZ" dirty="0" smtClean="0"/>
              <a:t>cm/s v aortě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4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Křivka pulzové vlny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331718" y="1911604"/>
            <a:ext cx="5664200" cy="10065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448135" y="2130404"/>
            <a:ext cx="986366" cy="502882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515868" y="2303441"/>
            <a:ext cx="935567" cy="32393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7634901" y="2124817"/>
            <a:ext cx="1159934" cy="472587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7296912" y="4685353"/>
            <a:ext cx="1545336" cy="4922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>
            <a:stCxn id="6" idx="7"/>
          </p:cNvCxnSpPr>
          <p:nvPr/>
        </p:nvCxnSpPr>
        <p:spPr>
          <a:xfrm flipV="1">
            <a:off x="4434501" y="2559304"/>
            <a:ext cx="3026833" cy="169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4429759" y="2502191"/>
            <a:ext cx="3009900" cy="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Volný tvar 15"/>
          <p:cNvSpPr/>
          <p:nvPr/>
        </p:nvSpPr>
        <p:spPr>
          <a:xfrm>
            <a:off x="3331718" y="4461833"/>
            <a:ext cx="1532890" cy="726440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3467608" y="4756473"/>
            <a:ext cx="1351280" cy="40470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3310128" y="3598232"/>
            <a:ext cx="1554480" cy="1000063"/>
          </a:xfrm>
          <a:custGeom>
            <a:avLst/>
            <a:gdLst>
              <a:gd name="connsiteX0" fmla="*/ 0 w 1554480"/>
              <a:gd name="connsiteY0" fmla="*/ 868681 h 1000063"/>
              <a:gd name="connsiteX1" fmla="*/ 101600 w 1554480"/>
              <a:gd name="connsiteY1" fmla="*/ 985521 h 1000063"/>
              <a:gd name="connsiteX2" fmla="*/ 223520 w 1554480"/>
              <a:gd name="connsiteY2" fmla="*/ 939801 h 1000063"/>
              <a:gd name="connsiteX3" fmla="*/ 264160 w 1554480"/>
              <a:gd name="connsiteY3" fmla="*/ 462281 h 1000063"/>
              <a:gd name="connsiteX4" fmla="*/ 375920 w 1554480"/>
              <a:gd name="connsiteY4" fmla="*/ 360681 h 1000063"/>
              <a:gd name="connsiteX5" fmla="*/ 518160 w 1554480"/>
              <a:gd name="connsiteY5" fmla="*/ 1 h 1000063"/>
              <a:gd name="connsiteX6" fmla="*/ 731520 w 1554480"/>
              <a:gd name="connsiteY6" fmla="*/ 365761 h 1000063"/>
              <a:gd name="connsiteX7" fmla="*/ 777240 w 1554480"/>
              <a:gd name="connsiteY7" fmla="*/ 269241 h 1000063"/>
              <a:gd name="connsiteX8" fmla="*/ 1056640 w 1554480"/>
              <a:gd name="connsiteY8" fmla="*/ 609601 h 1000063"/>
              <a:gd name="connsiteX9" fmla="*/ 1554480 w 1554480"/>
              <a:gd name="connsiteY9" fmla="*/ 822961 h 10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54480" h="1000063">
                <a:moveTo>
                  <a:pt x="0" y="868681"/>
                </a:moveTo>
                <a:cubicBezTo>
                  <a:pt x="32173" y="921174"/>
                  <a:pt x="64347" y="973668"/>
                  <a:pt x="101600" y="985521"/>
                </a:cubicBezTo>
                <a:cubicBezTo>
                  <a:pt x="138853" y="997374"/>
                  <a:pt x="196427" y="1027008"/>
                  <a:pt x="223520" y="939801"/>
                </a:cubicBezTo>
                <a:cubicBezTo>
                  <a:pt x="250613" y="852594"/>
                  <a:pt x="238760" y="558801"/>
                  <a:pt x="264160" y="462281"/>
                </a:cubicBezTo>
                <a:cubicBezTo>
                  <a:pt x="289560" y="365761"/>
                  <a:pt x="333587" y="437728"/>
                  <a:pt x="375920" y="360681"/>
                </a:cubicBezTo>
                <a:cubicBezTo>
                  <a:pt x="418253" y="283634"/>
                  <a:pt x="458893" y="-846"/>
                  <a:pt x="518160" y="1"/>
                </a:cubicBezTo>
                <a:cubicBezTo>
                  <a:pt x="577427" y="848"/>
                  <a:pt x="688340" y="320888"/>
                  <a:pt x="731520" y="365761"/>
                </a:cubicBezTo>
                <a:cubicBezTo>
                  <a:pt x="774700" y="410634"/>
                  <a:pt x="723053" y="228601"/>
                  <a:pt x="777240" y="269241"/>
                </a:cubicBezTo>
                <a:cubicBezTo>
                  <a:pt x="831427" y="309881"/>
                  <a:pt x="927100" y="517314"/>
                  <a:pt x="1056640" y="609601"/>
                </a:cubicBezTo>
                <a:cubicBezTo>
                  <a:pt x="1186180" y="701888"/>
                  <a:pt x="1370330" y="762424"/>
                  <a:pt x="1554480" y="822961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7461334" y="4517714"/>
            <a:ext cx="1634914" cy="670560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7442284" y="2260496"/>
            <a:ext cx="1295400" cy="3525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7318248" y="3354579"/>
            <a:ext cx="1798320" cy="1207100"/>
          </a:xfrm>
          <a:custGeom>
            <a:avLst/>
            <a:gdLst>
              <a:gd name="connsiteX0" fmla="*/ 0 w 1798320"/>
              <a:gd name="connsiteY0" fmla="*/ 1158054 h 1207100"/>
              <a:gd name="connsiteX1" fmla="*/ 167640 w 1798320"/>
              <a:gd name="connsiteY1" fmla="*/ 1193614 h 1207100"/>
              <a:gd name="connsiteX2" fmla="*/ 259080 w 1798320"/>
              <a:gd name="connsiteY2" fmla="*/ 1158054 h 1207100"/>
              <a:gd name="connsiteX3" fmla="*/ 264160 w 1798320"/>
              <a:gd name="connsiteY3" fmla="*/ 695774 h 1207100"/>
              <a:gd name="connsiteX4" fmla="*/ 299720 w 1798320"/>
              <a:gd name="connsiteY4" fmla="*/ 314774 h 1207100"/>
              <a:gd name="connsiteX5" fmla="*/ 406400 w 1798320"/>
              <a:gd name="connsiteY5" fmla="*/ 50614 h 1207100"/>
              <a:gd name="connsiteX6" fmla="*/ 508000 w 1798320"/>
              <a:gd name="connsiteY6" fmla="*/ 30294 h 1207100"/>
              <a:gd name="connsiteX7" fmla="*/ 589280 w 1798320"/>
              <a:gd name="connsiteY7" fmla="*/ 380814 h 1207100"/>
              <a:gd name="connsiteX8" fmla="*/ 680720 w 1798320"/>
              <a:gd name="connsiteY8" fmla="*/ 685614 h 1207100"/>
              <a:gd name="connsiteX9" fmla="*/ 1153160 w 1798320"/>
              <a:gd name="connsiteY9" fmla="*/ 1000574 h 1207100"/>
              <a:gd name="connsiteX10" fmla="*/ 1518920 w 1798320"/>
              <a:gd name="connsiteY10" fmla="*/ 1158054 h 1207100"/>
              <a:gd name="connsiteX11" fmla="*/ 1798320 w 1798320"/>
              <a:gd name="connsiteY11" fmla="*/ 1158054 h 120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8320" h="1207100">
                <a:moveTo>
                  <a:pt x="0" y="1158054"/>
                </a:moveTo>
                <a:cubicBezTo>
                  <a:pt x="62230" y="1175834"/>
                  <a:pt x="124460" y="1193614"/>
                  <a:pt x="167640" y="1193614"/>
                </a:cubicBezTo>
                <a:cubicBezTo>
                  <a:pt x="210820" y="1193614"/>
                  <a:pt x="242993" y="1241027"/>
                  <a:pt x="259080" y="1158054"/>
                </a:cubicBezTo>
                <a:cubicBezTo>
                  <a:pt x="275167" y="1075081"/>
                  <a:pt x="257387" y="836321"/>
                  <a:pt x="264160" y="695774"/>
                </a:cubicBezTo>
                <a:cubicBezTo>
                  <a:pt x="270933" y="555227"/>
                  <a:pt x="276013" y="422301"/>
                  <a:pt x="299720" y="314774"/>
                </a:cubicBezTo>
                <a:cubicBezTo>
                  <a:pt x="323427" y="207247"/>
                  <a:pt x="371687" y="98027"/>
                  <a:pt x="406400" y="50614"/>
                </a:cubicBezTo>
                <a:cubicBezTo>
                  <a:pt x="441113" y="3201"/>
                  <a:pt x="477520" y="-24739"/>
                  <a:pt x="508000" y="30294"/>
                </a:cubicBezTo>
                <a:cubicBezTo>
                  <a:pt x="538480" y="85327"/>
                  <a:pt x="560493" y="271594"/>
                  <a:pt x="589280" y="380814"/>
                </a:cubicBezTo>
                <a:cubicBezTo>
                  <a:pt x="618067" y="490034"/>
                  <a:pt x="586740" y="582321"/>
                  <a:pt x="680720" y="685614"/>
                </a:cubicBezTo>
                <a:cubicBezTo>
                  <a:pt x="774700" y="788907"/>
                  <a:pt x="1013460" y="921834"/>
                  <a:pt x="1153160" y="1000574"/>
                </a:cubicBezTo>
                <a:cubicBezTo>
                  <a:pt x="1292860" y="1079314"/>
                  <a:pt x="1411393" y="1131807"/>
                  <a:pt x="1518920" y="1158054"/>
                </a:cubicBezTo>
                <a:cubicBezTo>
                  <a:pt x="1626447" y="1184301"/>
                  <a:pt x="1712383" y="1171177"/>
                  <a:pt x="1798320" y="1158054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3664035" y="3354579"/>
            <a:ext cx="4250266" cy="2732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15" idx="4"/>
          </p:cNvCxnSpPr>
          <p:nvPr/>
        </p:nvCxnSpPr>
        <p:spPr>
          <a:xfrm>
            <a:off x="3686048" y="3958913"/>
            <a:ext cx="7620" cy="126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467608" y="4517714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7512134" y="4517714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4502234" y="2221525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Zpětná vlna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815710" y="2465407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Dopředná</a:t>
            </a:r>
            <a:r>
              <a:rPr lang="cs-CZ" dirty="0" smtClean="0">
                <a:solidFill>
                  <a:srgbClr val="FF0000"/>
                </a:solidFill>
              </a:rPr>
              <a:t> vlna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062901" y="2971043"/>
            <a:ext cx="204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Aortální pulzová vlna</a:t>
            </a:r>
            <a:endParaRPr lang="cs-CZ" sz="14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7065517" y="2977859"/>
            <a:ext cx="204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Periferní pulzová vlna</a:t>
            </a:r>
            <a:endParaRPr lang="cs-CZ" sz="14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1097280" y="5343274"/>
            <a:ext cx="10222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Pulzová vlna je složena ze dvou komponent, </a:t>
            </a:r>
            <a:r>
              <a:rPr lang="cs-CZ" sz="1200" dirty="0" err="1" smtClean="0"/>
              <a:t>dopředné</a:t>
            </a:r>
            <a:r>
              <a:rPr lang="cs-CZ" sz="1200" dirty="0" smtClean="0"/>
              <a:t> složky a zpětné složky. </a:t>
            </a:r>
            <a:r>
              <a:rPr lang="cs-CZ" sz="1200" dirty="0" err="1" smtClean="0"/>
              <a:t>Dopředná</a:t>
            </a:r>
            <a:r>
              <a:rPr lang="cs-CZ" sz="1200" dirty="0" smtClean="0"/>
              <a:t> složka směruje od srdce k periferii . </a:t>
            </a:r>
            <a:r>
              <a:rPr lang="cs-CZ" sz="1200" dirty="0" smtClean="0"/>
              <a:t>Z</a:t>
            </a:r>
            <a:r>
              <a:rPr lang="cs-CZ" sz="1200" dirty="0" smtClean="0"/>
              <a:t>pětná je tvořena odraženou vlnou (na bifurkacích nebo </a:t>
            </a:r>
            <a:r>
              <a:rPr lang="cs-CZ" sz="1200" dirty="0" err="1" smtClean="0"/>
              <a:t>periferiiích</a:t>
            </a:r>
            <a:r>
              <a:rPr lang="cs-CZ" sz="1200" dirty="0" smtClean="0"/>
              <a:t>), která se vrací stěnou zpět a ovlivňuje tak výslednou vlnu. </a:t>
            </a:r>
          </a:p>
          <a:p>
            <a:r>
              <a:rPr lang="cs-CZ" sz="1200" dirty="0" smtClean="0"/>
              <a:t>Jiné časové intervaly setkání vln  vytváří rozdílné tvary centrální a periferní pulzové křivky. Protože rychlost pulzové vlny narůstá směrem k periferii, je i amplituda periferní pulzové vlny vyšší.</a:t>
            </a:r>
          </a:p>
        </p:txBody>
      </p:sp>
      <p:sp>
        <p:nvSpPr>
          <p:cNvPr id="58" name="TextovéPole 57"/>
          <p:cNvSpPr txBox="1"/>
          <p:nvPr/>
        </p:nvSpPr>
        <p:spPr>
          <a:xfrm rot="16200000">
            <a:off x="2815911" y="2230218"/>
            <a:ext cx="70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Srdce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 rot="16200000">
            <a:off x="8692694" y="2221525"/>
            <a:ext cx="97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Periferie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Rychlost centrální pulzové vlny je 6-8 </a:t>
            </a:r>
            <a:r>
              <a:rPr lang="cs-CZ" dirty="0" smtClean="0"/>
              <a:t>m/s</a:t>
            </a:r>
            <a:endParaRPr lang="cs-CZ" dirty="0" smtClean="0"/>
          </a:p>
          <a:p>
            <a:pPr marL="578358" lvl="1" indent="-285750"/>
            <a:r>
              <a:rPr lang="cs-CZ" dirty="0"/>
              <a:t>Centrální pulsová vlna </a:t>
            </a:r>
            <a:r>
              <a:rPr lang="cs-CZ" dirty="0" smtClean="0"/>
              <a:t>se </a:t>
            </a:r>
            <a:r>
              <a:rPr lang="cs-CZ" dirty="0"/>
              <a:t>skládá z </a:t>
            </a:r>
            <a:r>
              <a:rPr lang="cs-CZ" dirty="0" err="1"/>
              <a:t>anakrotické</a:t>
            </a:r>
            <a:r>
              <a:rPr lang="cs-CZ" dirty="0"/>
              <a:t> části, </a:t>
            </a:r>
            <a:r>
              <a:rPr lang="cs-CZ" dirty="0" err="1"/>
              <a:t>katakrotické</a:t>
            </a:r>
            <a:r>
              <a:rPr lang="cs-CZ" dirty="0"/>
              <a:t> části a </a:t>
            </a:r>
            <a:r>
              <a:rPr lang="cs-CZ" dirty="0" err="1"/>
              <a:t>dikrotické</a:t>
            </a:r>
            <a:r>
              <a:rPr lang="cs-CZ" dirty="0"/>
              <a:t> incisury. Anakrotickou část reprezentuje prudký vzestup křivky. Katakrotická část je znázorněna klesající křivkou po nástupu maxima. </a:t>
            </a:r>
            <a:r>
              <a:rPr lang="cs-CZ" b="1" dirty="0"/>
              <a:t>Dikrotická incisura </a:t>
            </a:r>
            <a:r>
              <a:rPr lang="cs-CZ" b="1" dirty="0" smtClean="0"/>
              <a:t> </a:t>
            </a:r>
            <a:r>
              <a:rPr lang="cs-CZ" dirty="0" smtClean="0"/>
              <a:t>přerušuje </a:t>
            </a:r>
            <a:r>
              <a:rPr lang="cs-CZ" dirty="0" err="1"/>
              <a:t>katakrotickou</a:t>
            </a:r>
            <a:r>
              <a:rPr lang="cs-CZ" dirty="0"/>
              <a:t> křivku a je známkou uzávěru aortální chlopně (následuje malá dikrotická vlna směrem vzhůru již patří k diastole</a:t>
            </a:r>
            <a:r>
              <a:rPr lang="cs-CZ" dirty="0" smtClean="0"/>
              <a:t>).</a:t>
            </a:r>
          </a:p>
          <a:p>
            <a:pPr marL="578358" lvl="1" indent="-285750"/>
            <a:r>
              <a:rPr lang="cs-CZ" dirty="0" smtClean="0"/>
              <a:t>Nejvýraznější </a:t>
            </a:r>
            <a:r>
              <a:rPr lang="cs-CZ" dirty="0"/>
              <a:t>je dikrotická incisura v mladém </a:t>
            </a:r>
            <a:r>
              <a:rPr lang="cs-CZ" dirty="0" smtClean="0"/>
              <a:t>věku, </a:t>
            </a:r>
            <a:r>
              <a:rPr lang="cs-CZ" dirty="0"/>
              <a:t>se zvyšujícím věkem incisura postupně mizí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Rychlost periferní pulzové  je 10-20 </a:t>
            </a:r>
            <a:r>
              <a:rPr lang="cs-CZ" dirty="0" smtClean="0"/>
              <a:t>m/s </a:t>
            </a:r>
            <a:r>
              <a:rPr lang="cs-CZ" dirty="0" smtClean="0"/>
              <a:t>(v závislosti na místě měření)</a:t>
            </a:r>
          </a:p>
          <a:p>
            <a:pPr marL="749808" lvl="1" indent="-457200"/>
            <a:r>
              <a:rPr lang="cs-CZ" dirty="0"/>
              <a:t>Periferní pulsová vlna se skládá ze tří vln; dopadající vlny generované prouděním krve a dvou odražených vln, jednou z oblasti rukou a druhou ze spodní části </a:t>
            </a:r>
            <a:r>
              <a:rPr lang="cs-CZ" dirty="0" smtClean="0"/>
              <a:t>těla. </a:t>
            </a:r>
          </a:p>
          <a:p>
            <a:pPr marL="749808" lvl="1" indent="-457200"/>
            <a:r>
              <a:rPr lang="cs-CZ" dirty="0" smtClean="0"/>
              <a:t>Tvar </a:t>
            </a:r>
            <a:r>
              <a:rPr lang="cs-CZ" dirty="0"/>
              <a:t>periferní křivky závisí na místě, ze kterého je měřena. Nejmenší bude z a. radialis (nejčastější měření), nejvyšší bude z dorsalis </a:t>
            </a:r>
            <a:r>
              <a:rPr lang="cs-CZ" dirty="0" err="1"/>
              <a:t>pedis</a:t>
            </a:r>
            <a:r>
              <a:rPr lang="cs-CZ" dirty="0"/>
              <a:t>. Další možností je a. brachialis nebo a. femoralis.</a:t>
            </a:r>
          </a:p>
        </p:txBody>
      </p:sp>
    </p:spTree>
    <p:extLst>
      <p:ext uri="{BB962C8B-B14F-4D97-AF65-F5344CB8AC3E}">
        <p14:creationId xmlns:p14="http://schemas.microsoft.com/office/powerpoint/2010/main" val="10438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rychlost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Ovlivnitelné:</a:t>
            </a:r>
          </a:p>
          <a:p>
            <a:pPr marL="749808" lvl="1" indent="-457200"/>
            <a:r>
              <a:rPr lang="cs-CZ" dirty="0" smtClean="0"/>
              <a:t>Kouření</a:t>
            </a:r>
          </a:p>
          <a:p>
            <a:pPr marL="749808" lvl="1" indent="-457200"/>
            <a:r>
              <a:rPr lang="cs-CZ" dirty="0" smtClean="0"/>
              <a:t>Obezita</a:t>
            </a:r>
          </a:p>
          <a:p>
            <a:pPr marL="749808" lvl="1" indent="-457200"/>
            <a:r>
              <a:rPr lang="cs-CZ" dirty="0" smtClean="0"/>
              <a:t>Fyzická aktivita</a:t>
            </a:r>
          </a:p>
          <a:p>
            <a:pPr marL="749808" lvl="1" indent="-457200"/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 smtClean="0"/>
          </a:p>
          <a:p>
            <a:pPr marL="749808" lvl="1" indent="-457200"/>
            <a:r>
              <a:rPr lang="cs-CZ" dirty="0" err="1" smtClean="0"/>
              <a:t>Dyslipidemie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Neovlivnitelné:</a:t>
            </a:r>
          </a:p>
          <a:p>
            <a:pPr marL="749808" lvl="1" indent="-457200"/>
            <a:r>
              <a:rPr lang="cs-CZ" dirty="0" smtClean="0"/>
              <a:t>Věk</a:t>
            </a:r>
          </a:p>
          <a:p>
            <a:pPr marL="749808" lvl="1" indent="-457200"/>
            <a:r>
              <a:rPr lang="cs-CZ" dirty="0" smtClean="0"/>
              <a:t>Pohlaví</a:t>
            </a:r>
          </a:p>
          <a:p>
            <a:pPr marL="749808" lvl="1" indent="-457200"/>
            <a:r>
              <a:rPr lang="cs-CZ" dirty="0" smtClean="0"/>
              <a:t>Genetická zátěž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pulzové vlny vlivem věku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52" t="13922" r="34159" b="5337"/>
          <a:stretch/>
        </p:blipFill>
        <p:spPr>
          <a:xfrm>
            <a:off x="8113438" y="1819656"/>
            <a:ext cx="3042242" cy="438783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72312" y="1819656"/>
            <a:ext cx="73487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Vzrůstající věk :</a:t>
            </a:r>
          </a:p>
          <a:p>
            <a:r>
              <a:rPr lang="cs-CZ" dirty="0" smtClean="0"/>
              <a:t>Důvody zvýšené rychlosti a vymizení typických rysů pulzové vlny:</a:t>
            </a:r>
          </a:p>
          <a:p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/>
              <a:t>Arteriální rigidita</a:t>
            </a:r>
            <a:r>
              <a:rPr lang="cs-CZ" dirty="0" smtClean="0"/>
              <a:t>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Rychlý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návrat tlakové vlny je způsoben arteriální tuhostí zvyšující rychlost pulsové vlny. </a:t>
            </a:r>
            <a:endParaRPr lang="cs-CZ" dirty="0" smtClean="0"/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 Změny v tunica media:</a:t>
            </a:r>
          </a:p>
          <a:p>
            <a:pPr marL="1200150" lvl="2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H</a:t>
            </a:r>
            <a:r>
              <a:rPr lang="cs-CZ" dirty="0" smtClean="0"/>
              <a:t>yperplazie</a:t>
            </a:r>
            <a:r>
              <a:rPr lang="cs-CZ" dirty="0" smtClean="0"/>
              <a:t>. </a:t>
            </a:r>
            <a:r>
              <a:rPr lang="cs-CZ" dirty="0"/>
              <a:t>Elastická vlákna ztrácejí své uspořádání jako v rané etapě lidského života a vykazují známky zeslabení, rozštěpení, roztřepení a fragmentace. </a:t>
            </a:r>
            <a:endParaRPr lang="cs-CZ" dirty="0" smtClean="0"/>
          </a:p>
          <a:p>
            <a:pPr marL="1200150" lvl="2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1" dirty="0" smtClean="0"/>
              <a:t>Nahrazení elastinové složky kolagenní, která je mnohem méně pružná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Nárůst tlaku: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Se </a:t>
            </a:r>
            <a:r>
              <a:rPr lang="cs-CZ" dirty="0"/>
              <a:t>vzrůstajícím věkem dochází k progresivnímu nárůstu tlaku v druhé systole </a:t>
            </a:r>
            <a:r>
              <a:rPr lang="cs-CZ" dirty="0" smtClean="0"/>
              <a:t>doprovázeném </a:t>
            </a:r>
            <a:r>
              <a:rPr lang="cs-CZ" dirty="0"/>
              <a:t>vymizením druhé diastolické tlakové vlny</a:t>
            </a:r>
            <a:r>
              <a:rPr lang="cs-CZ" dirty="0" smtClean="0"/>
              <a:t>.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41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28582" y="1906714"/>
            <a:ext cx="7348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8" name="Volný tvar 7"/>
          <p:cNvSpPr/>
          <p:nvPr/>
        </p:nvSpPr>
        <p:spPr>
          <a:xfrm>
            <a:off x="7675651" y="2050279"/>
            <a:ext cx="4031005" cy="950072"/>
          </a:xfrm>
          <a:custGeom>
            <a:avLst/>
            <a:gdLst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79464 w 2764061"/>
              <a:gd name="connsiteY11" fmla="*/ 399939 h 651451"/>
              <a:gd name="connsiteX12" fmla="*/ 1279464 w 2764061"/>
              <a:gd name="connsiteY12" fmla="*/ 413847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79464 w 2764061"/>
              <a:gd name="connsiteY11" fmla="*/ 399939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13937 w 2764061"/>
              <a:gd name="connsiteY11" fmla="*/ 325477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34922 w 2764061"/>
              <a:gd name="connsiteY10" fmla="*/ 228591 h 651451"/>
              <a:gd name="connsiteX11" fmla="*/ 1213937 w 2764061"/>
              <a:gd name="connsiteY11" fmla="*/ 325477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0722 w 2764061"/>
              <a:gd name="connsiteY15" fmla="*/ 393000 h 651465"/>
              <a:gd name="connsiteX16" fmla="*/ 1477642 w 2764061"/>
              <a:gd name="connsiteY16" fmla="*/ 396477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0722 w 2764061"/>
              <a:gd name="connsiteY15" fmla="*/ 393000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3701 w 2764061"/>
              <a:gd name="connsiteY15" fmla="*/ 395978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417529 w 2764061"/>
              <a:gd name="connsiteY15" fmla="*/ 395978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64061" h="651465">
                <a:moveTo>
                  <a:pt x="0" y="563363"/>
                </a:moveTo>
                <a:lnTo>
                  <a:pt x="163410" y="605085"/>
                </a:lnTo>
                <a:cubicBezTo>
                  <a:pt x="214403" y="617833"/>
                  <a:pt x="276406" y="635217"/>
                  <a:pt x="305959" y="639853"/>
                </a:cubicBezTo>
                <a:cubicBezTo>
                  <a:pt x="335512" y="644489"/>
                  <a:pt x="326820" y="667087"/>
                  <a:pt x="340727" y="632899"/>
                </a:cubicBezTo>
                <a:cubicBezTo>
                  <a:pt x="354634" y="598711"/>
                  <a:pt x="374336" y="506576"/>
                  <a:pt x="389402" y="434722"/>
                </a:cubicBezTo>
                <a:cubicBezTo>
                  <a:pt x="404468" y="362868"/>
                  <a:pt x="394618" y="266676"/>
                  <a:pt x="431124" y="201776"/>
                </a:cubicBezTo>
                <a:cubicBezTo>
                  <a:pt x="467631" y="136875"/>
                  <a:pt x="559186" y="78928"/>
                  <a:pt x="608441" y="45319"/>
                </a:cubicBezTo>
                <a:cubicBezTo>
                  <a:pt x="657696" y="11710"/>
                  <a:pt x="681454" y="1859"/>
                  <a:pt x="726652" y="121"/>
                </a:cubicBezTo>
                <a:cubicBezTo>
                  <a:pt x="771850" y="-1617"/>
                  <a:pt x="832529" y="15603"/>
                  <a:pt x="879632" y="34889"/>
                </a:cubicBezTo>
                <a:cubicBezTo>
                  <a:pt x="926735" y="54175"/>
                  <a:pt x="966722" y="83554"/>
                  <a:pt x="1009270" y="115840"/>
                </a:cubicBezTo>
                <a:cubicBezTo>
                  <a:pt x="1051818" y="148126"/>
                  <a:pt x="1100811" y="193663"/>
                  <a:pt x="1134922" y="228605"/>
                </a:cubicBezTo>
                <a:cubicBezTo>
                  <a:pt x="1169033" y="263547"/>
                  <a:pt x="1186372" y="288162"/>
                  <a:pt x="1213937" y="325491"/>
                </a:cubicBezTo>
                <a:cubicBezTo>
                  <a:pt x="1241502" y="362821"/>
                  <a:pt x="1280700" y="422788"/>
                  <a:pt x="1300313" y="452582"/>
                </a:cubicBezTo>
                <a:cubicBezTo>
                  <a:pt x="1319926" y="482376"/>
                  <a:pt x="1320025" y="502599"/>
                  <a:pt x="1331616" y="504258"/>
                </a:cubicBezTo>
                <a:cubicBezTo>
                  <a:pt x="1343207" y="505917"/>
                  <a:pt x="1355542" y="480583"/>
                  <a:pt x="1369861" y="462536"/>
                </a:cubicBezTo>
                <a:cubicBezTo>
                  <a:pt x="1384180" y="444489"/>
                  <a:pt x="1395594" y="408477"/>
                  <a:pt x="1417529" y="395978"/>
                </a:cubicBezTo>
                <a:cubicBezTo>
                  <a:pt x="1439464" y="383479"/>
                  <a:pt x="1443355" y="377028"/>
                  <a:pt x="1501470" y="387541"/>
                </a:cubicBezTo>
                <a:cubicBezTo>
                  <a:pt x="1559585" y="398055"/>
                  <a:pt x="1644444" y="437868"/>
                  <a:pt x="1766217" y="459059"/>
                </a:cubicBezTo>
                <a:cubicBezTo>
                  <a:pt x="1887990" y="480250"/>
                  <a:pt x="2232109" y="514688"/>
                  <a:pt x="2232109" y="514688"/>
                </a:cubicBezTo>
                <a:cubicBezTo>
                  <a:pt x="2398416" y="534969"/>
                  <a:pt x="2688151" y="558148"/>
                  <a:pt x="2764061" y="58074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7639173" y="1803636"/>
            <a:ext cx="4015794" cy="1129486"/>
          </a:xfrm>
          <a:custGeom>
            <a:avLst/>
            <a:gdLst>
              <a:gd name="connsiteX0" fmla="*/ 0 w 2753631"/>
              <a:gd name="connsiteY0" fmla="*/ 681449 h 774489"/>
              <a:gd name="connsiteX1" fmla="*/ 239900 w 2753631"/>
              <a:gd name="connsiteY1" fmla="*/ 750985 h 774489"/>
              <a:gd name="connsiteX2" fmla="*/ 333774 w 2753631"/>
              <a:gd name="connsiteY2" fmla="*/ 764893 h 774489"/>
              <a:gd name="connsiteX3" fmla="*/ 354634 w 2753631"/>
              <a:gd name="connsiteY3" fmla="*/ 757939 h 774489"/>
              <a:gd name="connsiteX4" fmla="*/ 389403 w 2753631"/>
              <a:gd name="connsiteY4" fmla="*/ 573668 h 774489"/>
              <a:gd name="connsiteX5" fmla="*/ 445031 w 2753631"/>
              <a:gd name="connsiteY5" fmla="*/ 299001 h 774489"/>
              <a:gd name="connsiteX6" fmla="*/ 591057 w 2753631"/>
              <a:gd name="connsiteY6" fmla="*/ 159928 h 774489"/>
              <a:gd name="connsiteX7" fmla="*/ 886586 w 2753631"/>
              <a:gd name="connsiteY7" fmla="*/ 13903 h 774489"/>
              <a:gd name="connsiteX8" fmla="*/ 1112578 w 2753631"/>
              <a:gd name="connsiteY8" fmla="*/ 17379 h 774489"/>
              <a:gd name="connsiteX9" fmla="*/ 1237743 w 2753631"/>
              <a:gd name="connsiteY9" fmla="*/ 114730 h 774489"/>
              <a:gd name="connsiteX10" fmla="*/ 1293372 w 2753631"/>
              <a:gd name="connsiteY10" fmla="*/ 222511 h 774489"/>
              <a:gd name="connsiteX11" fmla="*/ 1338571 w 2753631"/>
              <a:gd name="connsiteY11" fmla="*/ 295524 h 774489"/>
              <a:gd name="connsiteX12" fmla="*/ 1338571 w 2753631"/>
              <a:gd name="connsiteY12" fmla="*/ 292047 h 774489"/>
              <a:gd name="connsiteX13" fmla="*/ 1359431 w 2753631"/>
              <a:gd name="connsiteY13" fmla="*/ 232941 h 774489"/>
              <a:gd name="connsiteX14" fmla="*/ 1394199 w 2753631"/>
              <a:gd name="connsiteY14" fmla="*/ 184266 h 774489"/>
              <a:gd name="connsiteX15" fmla="*/ 1508934 w 2753631"/>
              <a:gd name="connsiteY15" fmla="*/ 229465 h 774489"/>
              <a:gd name="connsiteX16" fmla="*/ 1707112 w 2753631"/>
              <a:gd name="connsiteY16" fmla="*/ 351153 h 774489"/>
              <a:gd name="connsiteX17" fmla="*/ 2006117 w 2753631"/>
              <a:gd name="connsiteY17" fmla="*/ 497179 h 774489"/>
              <a:gd name="connsiteX18" fmla="*/ 2322507 w 2753631"/>
              <a:gd name="connsiteY18" fmla="*/ 594529 h 774489"/>
              <a:gd name="connsiteX19" fmla="*/ 2572837 w 2753631"/>
              <a:gd name="connsiteY19" fmla="*/ 643204 h 774489"/>
              <a:gd name="connsiteX20" fmla="*/ 2753631 w 2753631"/>
              <a:gd name="connsiteY20" fmla="*/ 671019 h 77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53631" h="774489">
                <a:moveTo>
                  <a:pt x="0" y="681449"/>
                </a:moveTo>
                <a:cubicBezTo>
                  <a:pt x="92135" y="709263"/>
                  <a:pt x="184271" y="737078"/>
                  <a:pt x="239900" y="750985"/>
                </a:cubicBezTo>
                <a:cubicBezTo>
                  <a:pt x="295529" y="764892"/>
                  <a:pt x="314652" y="763734"/>
                  <a:pt x="333774" y="764893"/>
                </a:cubicBezTo>
                <a:cubicBezTo>
                  <a:pt x="352896" y="766052"/>
                  <a:pt x="345363" y="789810"/>
                  <a:pt x="354634" y="757939"/>
                </a:cubicBezTo>
                <a:cubicBezTo>
                  <a:pt x="363905" y="726068"/>
                  <a:pt x="374337" y="650158"/>
                  <a:pt x="389403" y="573668"/>
                </a:cubicBezTo>
                <a:cubicBezTo>
                  <a:pt x="404469" y="497178"/>
                  <a:pt x="411422" y="367958"/>
                  <a:pt x="445031" y="299001"/>
                </a:cubicBezTo>
                <a:cubicBezTo>
                  <a:pt x="478640" y="230044"/>
                  <a:pt x="517465" y="207444"/>
                  <a:pt x="591057" y="159928"/>
                </a:cubicBezTo>
                <a:cubicBezTo>
                  <a:pt x="664649" y="112412"/>
                  <a:pt x="799666" y="37661"/>
                  <a:pt x="886586" y="13903"/>
                </a:cubicBezTo>
                <a:cubicBezTo>
                  <a:pt x="973506" y="-9855"/>
                  <a:pt x="1054052" y="575"/>
                  <a:pt x="1112578" y="17379"/>
                </a:cubicBezTo>
                <a:cubicBezTo>
                  <a:pt x="1171104" y="34183"/>
                  <a:pt x="1207611" y="80541"/>
                  <a:pt x="1237743" y="114730"/>
                </a:cubicBezTo>
                <a:cubicBezTo>
                  <a:pt x="1267875" y="148919"/>
                  <a:pt x="1276567" y="192379"/>
                  <a:pt x="1293372" y="222511"/>
                </a:cubicBezTo>
                <a:cubicBezTo>
                  <a:pt x="1310177" y="252643"/>
                  <a:pt x="1331038" y="283935"/>
                  <a:pt x="1338571" y="295524"/>
                </a:cubicBezTo>
                <a:cubicBezTo>
                  <a:pt x="1346104" y="307113"/>
                  <a:pt x="1335094" y="302477"/>
                  <a:pt x="1338571" y="292047"/>
                </a:cubicBezTo>
                <a:cubicBezTo>
                  <a:pt x="1342048" y="281617"/>
                  <a:pt x="1350160" y="250904"/>
                  <a:pt x="1359431" y="232941"/>
                </a:cubicBezTo>
                <a:cubicBezTo>
                  <a:pt x="1368702" y="214978"/>
                  <a:pt x="1369282" y="184845"/>
                  <a:pt x="1394199" y="184266"/>
                </a:cubicBezTo>
                <a:cubicBezTo>
                  <a:pt x="1419116" y="183687"/>
                  <a:pt x="1456782" y="201651"/>
                  <a:pt x="1508934" y="229465"/>
                </a:cubicBezTo>
                <a:cubicBezTo>
                  <a:pt x="1561086" y="257279"/>
                  <a:pt x="1624248" y="306534"/>
                  <a:pt x="1707112" y="351153"/>
                </a:cubicBezTo>
                <a:cubicBezTo>
                  <a:pt x="1789976" y="395772"/>
                  <a:pt x="1903551" y="456616"/>
                  <a:pt x="2006117" y="497179"/>
                </a:cubicBezTo>
                <a:cubicBezTo>
                  <a:pt x="2108683" y="537742"/>
                  <a:pt x="2228054" y="570192"/>
                  <a:pt x="2322507" y="594529"/>
                </a:cubicBezTo>
                <a:cubicBezTo>
                  <a:pt x="2416960" y="618866"/>
                  <a:pt x="2500983" y="630456"/>
                  <a:pt x="2572837" y="643204"/>
                </a:cubicBezTo>
                <a:cubicBezTo>
                  <a:pt x="2644691" y="655952"/>
                  <a:pt x="2722919" y="664645"/>
                  <a:pt x="2753631" y="6710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7757756" y="2934047"/>
            <a:ext cx="4142569" cy="563096"/>
          </a:xfrm>
          <a:custGeom>
            <a:avLst/>
            <a:gdLst>
              <a:gd name="connsiteX0" fmla="*/ 0 w 1947011"/>
              <a:gd name="connsiteY0" fmla="*/ 368742 h 372897"/>
              <a:gd name="connsiteX1" fmla="*/ 149503 w 1947011"/>
              <a:gd name="connsiteY1" fmla="*/ 372218 h 372897"/>
              <a:gd name="connsiteX2" fmla="*/ 212085 w 1947011"/>
              <a:gd name="connsiteY2" fmla="*/ 365265 h 372897"/>
              <a:gd name="connsiteX3" fmla="*/ 361588 w 1947011"/>
              <a:gd name="connsiteY3" fmla="*/ 302682 h 372897"/>
              <a:gd name="connsiteX4" fmla="*/ 511090 w 1947011"/>
              <a:gd name="connsiteY4" fmla="*/ 149703 h 372897"/>
              <a:gd name="connsiteX5" fmla="*/ 660593 w 1947011"/>
              <a:gd name="connsiteY5" fmla="*/ 24538 h 372897"/>
              <a:gd name="connsiteX6" fmla="*/ 824003 w 1947011"/>
              <a:gd name="connsiteY6" fmla="*/ 10631 h 372897"/>
              <a:gd name="connsiteX7" fmla="*/ 1161253 w 1947011"/>
              <a:gd name="connsiteY7" fmla="*/ 146226 h 372897"/>
              <a:gd name="connsiteX8" fmla="*/ 1484596 w 1947011"/>
              <a:gd name="connsiteY8" fmla="*/ 274868 h 372897"/>
              <a:gd name="connsiteX9" fmla="*/ 1748833 w 1947011"/>
              <a:gd name="connsiteY9" fmla="*/ 330497 h 372897"/>
              <a:gd name="connsiteX10" fmla="*/ 1947011 w 1947011"/>
              <a:gd name="connsiteY10" fmla="*/ 365265 h 372897"/>
              <a:gd name="connsiteX0" fmla="*/ 0 w 2402721"/>
              <a:gd name="connsiteY0" fmla="*/ 368742 h 372897"/>
              <a:gd name="connsiteX1" fmla="*/ 605213 w 2402721"/>
              <a:gd name="connsiteY1" fmla="*/ 372218 h 372897"/>
              <a:gd name="connsiteX2" fmla="*/ 667795 w 2402721"/>
              <a:gd name="connsiteY2" fmla="*/ 365265 h 372897"/>
              <a:gd name="connsiteX3" fmla="*/ 817298 w 2402721"/>
              <a:gd name="connsiteY3" fmla="*/ 302682 h 372897"/>
              <a:gd name="connsiteX4" fmla="*/ 966800 w 2402721"/>
              <a:gd name="connsiteY4" fmla="*/ 149703 h 372897"/>
              <a:gd name="connsiteX5" fmla="*/ 1116303 w 2402721"/>
              <a:gd name="connsiteY5" fmla="*/ 24538 h 372897"/>
              <a:gd name="connsiteX6" fmla="*/ 1279713 w 2402721"/>
              <a:gd name="connsiteY6" fmla="*/ 10631 h 372897"/>
              <a:gd name="connsiteX7" fmla="*/ 1616963 w 2402721"/>
              <a:gd name="connsiteY7" fmla="*/ 146226 h 372897"/>
              <a:gd name="connsiteX8" fmla="*/ 1940306 w 2402721"/>
              <a:gd name="connsiteY8" fmla="*/ 274868 h 372897"/>
              <a:gd name="connsiteX9" fmla="*/ 2204543 w 2402721"/>
              <a:gd name="connsiteY9" fmla="*/ 330497 h 372897"/>
              <a:gd name="connsiteX10" fmla="*/ 2402721 w 2402721"/>
              <a:gd name="connsiteY10" fmla="*/ 365265 h 372897"/>
              <a:gd name="connsiteX0" fmla="*/ 0 w 2840561"/>
              <a:gd name="connsiteY0" fmla="*/ 368742 h 386115"/>
              <a:gd name="connsiteX1" fmla="*/ 605213 w 2840561"/>
              <a:gd name="connsiteY1" fmla="*/ 372218 h 386115"/>
              <a:gd name="connsiteX2" fmla="*/ 667795 w 2840561"/>
              <a:gd name="connsiteY2" fmla="*/ 365265 h 386115"/>
              <a:gd name="connsiteX3" fmla="*/ 817298 w 2840561"/>
              <a:gd name="connsiteY3" fmla="*/ 302682 h 386115"/>
              <a:gd name="connsiteX4" fmla="*/ 966800 w 2840561"/>
              <a:gd name="connsiteY4" fmla="*/ 149703 h 386115"/>
              <a:gd name="connsiteX5" fmla="*/ 1116303 w 2840561"/>
              <a:gd name="connsiteY5" fmla="*/ 24538 h 386115"/>
              <a:gd name="connsiteX6" fmla="*/ 1279713 w 2840561"/>
              <a:gd name="connsiteY6" fmla="*/ 10631 h 386115"/>
              <a:gd name="connsiteX7" fmla="*/ 1616963 w 2840561"/>
              <a:gd name="connsiteY7" fmla="*/ 146226 h 386115"/>
              <a:gd name="connsiteX8" fmla="*/ 1940306 w 2840561"/>
              <a:gd name="connsiteY8" fmla="*/ 274868 h 386115"/>
              <a:gd name="connsiteX9" fmla="*/ 2204543 w 2840561"/>
              <a:gd name="connsiteY9" fmla="*/ 330497 h 386115"/>
              <a:gd name="connsiteX10" fmla="*/ 2840561 w 2840561"/>
              <a:gd name="connsiteY10" fmla="*/ 386115 h 386115"/>
              <a:gd name="connsiteX0" fmla="*/ 0 w 2840561"/>
              <a:gd name="connsiteY0" fmla="*/ 368742 h 386115"/>
              <a:gd name="connsiteX1" fmla="*/ 605213 w 2840561"/>
              <a:gd name="connsiteY1" fmla="*/ 372218 h 386115"/>
              <a:gd name="connsiteX2" fmla="*/ 667795 w 2840561"/>
              <a:gd name="connsiteY2" fmla="*/ 365265 h 386115"/>
              <a:gd name="connsiteX3" fmla="*/ 817298 w 2840561"/>
              <a:gd name="connsiteY3" fmla="*/ 302682 h 386115"/>
              <a:gd name="connsiteX4" fmla="*/ 966800 w 2840561"/>
              <a:gd name="connsiteY4" fmla="*/ 149703 h 386115"/>
              <a:gd name="connsiteX5" fmla="*/ 1116303 w 2840561"/>
              <a:gd name="connsiteY5" fmla="*/ 24538 h 386115"/>
              <a:gd name="connsiteX6" fmla="*/ 1279713 w 2840561"/>
              <a:gd name="connsiteY6" fmla="*/ 10631 h 386115"/>
              <a:gd name="connsiteX7" fmla="*/ 1616963 w 2840561"/>
              <a:gd name="connsiteY7" fmla="*/ 146226 h 386115"/>
              <a:gd name="connsiteX8" fmla="*/ 1940306 w 2840561"/>
              <a:gd name="connsiteY8" fmla="*/ 274868 h 386115"/>
              <a:gd name="connsiteX9" fmla="*/ 2302834 w 2840561"/>
              <a:gd name="connsiteY9" fmla="*/ 366239 h 386115"/>
              <a:gd name="connsiteX10" fmla="*/ 2840561 w 2840561"/>
              <a:gd name="connsiteY10" fmla="*/ 386115 h 38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40561" h="386115">
                <a:moveTo>
                  <a:pt x="0" y="368742"/>
                </a:moveTo>
                <a:cubicBezTo>
                  <a:pt x="57078" y="370769"/>
                  <a:pt x="493914" y="372797"/>
                  <a:pt x="605213" y="372218"/>
                </a:cubicBezTo>
                <a:cubicBezTo>
                  <a:pt x="716512" y="371639"/>
                  <a:pt x="632448" y="376854"/>
                  <a:pt x="667795" y="365265"/>
                </a:cubicBezTo>
                <a:cubicBezTo>
                  <a:pt x="703142" y="353676"/>
                  <a:pt x="767464" y="338609"/>
                  <a:pt x="817298" y="302682"/>
                </a:cubicBezTo>
                <a:cubicBezTo>
                  <a:pt x="867132" y="266755"/>
                  <a:pt x="916966" y="196060"/>
                  <a:pt x="966800" y="149703"/>
                </a:cubicBezTo>
                <a:cubicBezTo>
                  <a:pt x="1016634" y="103346"/>
                  <a:pt x="1064151" y="47717"/>
                  <a:pt x="1116303" y="24538"/>
                </a:cubicBezTo>
                <a:cubicBezTo>
                  <a:pt x="1168455" y="1359"/>
                  <a:pt x="1196270" y="-9650"/>
                  <a:pt x="1279713" y="10631"/>
                </a:cubicBezTo>
                <a:cubicBezTo>
                  <a:pt x="1363156" y="30912"/>
                  <a:pt x="1616963" y="146226"/>
                  <a:pt x="1616963" y="146226"/>
                </a:cubicBezTo>
                <a:cubicBezTo>
                  <a:pt x="1727062" y="190265"/>
                  <a:pt x="1825994" y="238199"/>
                  <a:pt x="1940306" y="274868"/>
                </a:cubicBezTo>
                <a:cubicBezTo>
                  <a:pt x="2054618" y="311537"/>
                  <a:pt x="2152792" y="347698"/>
                  <a:pt x="2302834" y="366239"/>
                </a:cubicBezTo>
                <a:cubicBezTo>
                  <a:pt x="2452876" y="384780"/>
                  <a:pt x="2814485" y="382638"/>
                  <a:pt x="2840561" y="386115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7686251" y="4667362"/>
            <a:ext cx="3800770" cy="1084637"/>
          </a:xfrm>
          <a:custGeom>
            <a:avLst/>
            <a:gdLst>
              <a:gd name="connsiteX0" fmla="*/ 0 w 2606189"/>
              <a:gd name="connsiteY0" fmla="*/ 650702 h 743736"/>
              <a:gd name="connsiteX1" fmla="*/ 131054 w 2606189"/>
              <a:gd name="connsiteY1" fmla="*/ 686444 h 743736"/>
              <a:gd name="connsiteX2" fmla="*/ 217431 w 2606189"/>
              <a:gd name="connsiteY2" fmla="*/ 701336 h 743736"/>
              <a:gd name="connsiteX3" fmla="*/ 309764 w 2606189"/>
              <a:gd name="connsiteY3" fmla="*/ 740057 h 743736"/>
              <a:gd name="connsiteX4" fmla="*/ 318700 w 2606189"/>
              <a:gd name="connsiteY4" fmla="*/ 719207 h 743736"/>
              <a:gd name="connsiteX5" fmla="*/ 354442 w 2606189"/>
              <a:gd name="connsiteY5" fmla="*/ 537519 h 743736"/>
              <a:gd name="connsiteX6" fmla="*/ 431883 w 2606189"/>
              <a:gd name="connsiteY6" fmla="*/ 200948 h 743736"/>
              <a:gd name="connsiteX7" fmla="*/ 551023 w 2606189"/>
              <a:gd name="connsiteY7" fmla="*/ 81808 h 743736"/>
              <a:gd name="connsiteX8" fmla="*/ 729733 w 2606189"/>
              <a:gd name="connsiteY8" fmla="*/ 1389 h 743736"/>
              <a:gd name="connsiteX9" fmla="*/ 875680 w 2606189"/>
              <a:gd name="connsiteY9" fmla="*/ 43088 h 743736"/>
              <a:gd name="connsiteX10" fmla="*/ 1036519 w 2606189"/>
              <a:gd name="connsiteY10" fmla="*/ 192013 h 743736"/>
              <a:gd name="connsiteX11" fmla="*/ 1179487 w 2606189"/>
              <a:gd name="connsiteY11" fmla="*/ 332002 h 743736"/>
              <a:gd name="connsiteX12" fmla="*/ 1227143 w 2606189"/>
              <a:gd name="connsiteY12" fmla="*/ 427314 h 743736"/>
              <a:gd name="connsiteX13" fmla="*/ 1245014 w 2606189"/>
              <a:gd name="connsiteY13" fmla="*/ 427314 h 743736"/>
              <a:gd name="connsiteX14" fmla="*/ 1274799 w 2606189"/>
              <a:gd name="connsiteY14" fmla="*/ 379658 h 743736"/>
              <a:gd name="connsiteX15" fmla="*/ 1289691 w 2606189"/>
              <a:gd name="connsiteY15" fmla="*/ 332002 h 743736"/>
              <a:gd name="connsiteX16" fmla="*/ 1379046 w 2606189"/>
              <a:gd name="connsiteY16" fmla="*/ 346895 h 743736"/>
              <a:gd name="connsiteX17" fmla="*/ 1572649 w 2606189"/>
              <a:gd name="connsiteY17" fmla="*/ 454121 h 743736"/>
              <a:gd name="connsiteX18" fmla="*/ 1787101 w 2606189"/>
              <a:gd name="connsiteY18" fmla="*/ 507734 h 743736"/>
              <a:gd name="connsiteX19" fmla="*/ 2189199 w 2606189"/>
              <a:gd name="connsiteY19" fmla="*/ 603046 h 743736"/>
              <a:gd name="connsiteX20" fmla="*/ 2606189 w 2606189"/>
              <a:gd name="connsiteY20" fmla="*/ 659637 h 743736"/>
              <a:gd name="connsiteX0" fmla="*/ 0 w 2606189"/>
              <a:gd name="connsiteY0" fmla="*/ 650702 h 743736"/>
              <a:gd name="connsiteX1" fmla="*/ 131054 w 2606189"/>
              <a:gd name="connsiteY1" fmla="*/ 686444 h 743736"/>
              <a:gd name="connsiteX2" fmla="*/ 217431 w 2606189"/>
              <a:gd name="connsiteY2" fmla="*/ 701336 h 743736"/>
              <a:gd name="connsiteX3" fmla="*/ 309764 w 2606189"/>
              <a:gd name="connsiteY3" fmla="*/ 740057 h 743736"/>
              <a:gd name="connsiteX4" fmla="*/ 318700 w 2606189"/>
              <a:gd name="connsiteY4" fmla="*/ 719207 h 743736"/>
              <a:gd name="connsiteX5" fmla="*/ 354442 w 2606189"/>
              <a:gd name="connsiteY5" fmla="*/ 537519 h 743736"/>
              <a:gd name="connsiteX6" fmla="*/ 431883 w 2606189"/>
              <a:gd name="connsiteY6" fmla="*/ 200948 h 743736"/>
              <a:gd name="connsiteX7" fmla="*/ 551023 w 2606189"/>
              <a:gd name="connsiteY7" fmla="*/ 81808 h 743736"/>
              <a:gd name="connsiteX8" fmla="*/ 729733 w 2606189"/>
              <a:gd name="connsiteY8" fmla="*/ 1389 h 743736"/>
              <a:gd name="connsiteX9" fmla="*/ 875680 w 2606189"/>
              <a:gd name="connsiteY9" fmla="*/ 43088 h 743736"/>
              <a:gd name="connsiteX10" fmla="*/ 1036519 w 2606189"/>
              <a:gd name="connsiteY10" fmla="*/ 192013 h 743736"/>
              <a:gd name="connsiteX11" fmla="*/ 1179487 w 2606189"/>
              <a:gd name="connsiteY11" fmla="*/ 332002 h 743736"/>
              <a:gd name="connsiteX12" fmla="*/ 1227143 w 2606189"/>
              <a:gd name="connsiteY12" fmla="*/ 427314 h 743736"/>
              <a:gd name="connsiteX13" fmla="*/ 1245014 w 2606189"/>
              <a:gd name="connsiteY13" fmla="*/ 427314 h 743736"/>
              <a:gd name="connsiteX14" fmla="*/ 1274799 w 2606189"/>
              <a:gd name="connsiteY14" fmla="*/ 379658 h 743736"/>
              <a:gd name="connsiteX15" fmla="*/ 1312551 w 2606189"/>
              <a:gd name="connsiteY15" fmla="*/ 327103 h 743736"/>
              <a:gd name="connsiteX16" fmla="*/ 1379046 w 2606189"/>
              <a:gd name="connsiteY16" fmla="*/ 346895 h 743736"/>
              <a:gd name="connsiteX17" fmla="*/ 1572649 w 2606189"/>
              <a:gd name="connsiteY17" fmla="*/ 454121 h 743736"/>
              <a:gd name="connsiteX18" fmla="*/ 1787101 w 2606189"/>
              <a:gd name="connsiteY18" fmla="*/ 507734 h 743736"/>
              <a:gd name="connsiteX19" fmla="*/ 2189199 w 2606189"/>
              <a:gd name="connsiteY19" fmla="*/ 603046 h 743736"/>
              <a:gd name="connsiteX20" fmla="*/ 2606189 w 2606189"/>
              <a:gd name="connsiteY20" fmla="*/ 659637 h 74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06189" h="743736">
                <a:moveTo>
                  <a:pt x="0" y="650702"/>
                </a:moveTo>
                <a:cubicBezTo>
                  <a:pt x="47408" y="664353"/>
                  <a:pt x="94816" y="678005"/>
                  <a:pt x="131054" y="686444"/>
                </a:cubicBezTo>
                <a:cubicBezTo>
                  <a:pt x="167292" y="694883"/>
                  <a:pt x="187646" y="692401"/>
                  <a:pt x="217431" y="701336"/>
                </a:cubicBezTo>
                <a:cubicBezTo>
                  <a:pt x="247216" y="710271"/>
                  <a:pt x="292886" y="737079"/>
                  <a:pt x="309764" y="740057"/>
                </a:cubicBezTo>
                <a:cubicBezTo>
                  <a:pt x="326642" y="743035"/>
                  <a:pt x="311254" y="752963"/>
                  <a:pt x="318700" y="719207"/>
                </a:cubicBezTo>
                <a:cubicBezTo>
                  <a:pt x="326146" y="685451"/>
                  <a:pt x="335578" y="623895"/>
                  <a:pt x="354442" y="537519"/>
                </a:cubicBezTo>
                <a:cubicBezTo>
                  <a:pt x="373306" y="451143"/>
                  <a:pt x="399120" y="276900"/>
                  <a:pt x="431883" y="200948"/>
                </a:cubicBezTo>
                <a:cubicBezTo>
                  <a:pt x="464646" y="124996"/>
                  <a:pt x="501381" y="115068"/>
                  <a:pt x="551023" y="81808"/>
                </a:cubicBezTo>
                <a:cubicBezTo>
                  <a:pt x="600665" y="48548"/>
                  <a:pt x="675624" y="7842"/>
                  <a:pt x="729733" y="1389"/>
                </a:cubicBezTo>
                <a:cubicBezTo>
                  <a:pt x="783842" y="-5064"/>
                  <a:pt x="824549" y="11317"/>
                  <a:pt x="875680" y="43088"/>
                </a:cubicBezTo>
                <a:cubicBezTo>
                  <a:pt x="926811" y="74859"/>
                  <a:pt x="985885" y="143861"/>
                  <a:pt x="1036519" y="192013"/>
                </a:cubicBezTo>
                <a:cubicBezTo>
                  <a:pt x="1087154" y="240165"/>
                  <a:pt x="1147716" y="292785"/>
                  <a:pt x="1179487" y="332002"/>
                </a:cubicBezTo>
                <a:cubicBezTo>
                  <a:pt x="1211258" y="371219"/>
                  <a:pt x="1216222" y="411429"/>
                  <a:pt x="1227143" y="427314"/>
                </a:cubicBezTo>
                <a:cubicBezTo>
                  <a:pt x="1238064" y="443199"/>
                  <a:pt x="1237071" y="435257"/>
                  <a:pt x="1245014" y="427314"/>
                </a:cubicBezTo>
                <a:cubicBezTo>
                  <a:pt x="1252957" y="419371"/>
                  <a:pt x="1263543" y="396360"/>
                  <a:pt x="1274799" y="379658"/>
                </a:cubicBezTo>
                <a:cubicBezTo>
                  <a:pt x="1286055" y="362956"/>
                  <a:pt x="1295177" y="332563"/>
                  <a:pt x="1312551" y="327103"/>
                </a:cubicBezTo>
                <a:cubicBezTo>
                  <a:pt x="1329926" y="321642"/>
                  <a:pt x="1335696" y="325725"/>
                  <a:pt x="1379046" y="346895"/>
                </a:cubicBezTo>
                <a:cubicBezTo>
                  <a:pt x="1422396" y="368065"/>
                  <a:pt x="1504640" y="427315"/>
                  <a:pt x="1572649" y="454121"/>
                </a:cubicBezTo>
                <a:cubicBezTo>
                  <a:pt x="1640658" y="480927"/>
                  <a:pt x="1787101" y="507734"/>
                  <a:pt x="1787101" y="507734"/>
                </a:cubicBezTo>
                <a:cubicBezTo>
                  <a:pt x="1889859" y="532555"/>
                  <a:pt x="2052684" y="577729"/>
                  <a:pt x="2189199" y="603046"/>
                </a:cubicBezTo>
                <a:cubicBezTo>
                  <a:pt x="2325714" y="628363"/>
                  <a:pt x="2552576" y="652191"/>
                  <a:pt x="2606189" y="65963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7667384" y="3979723"/>
            <a:ext cx="3774706" cy="1698202"/>
          </a:xfrm>
          <a:custGeom>
            <a:avLst/>
            <a:gdLst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97357 w 2588317"/>
              <a:gd name="connsiteY11" fmla="*/ 375545 h 1176685"/>
              <a:gd name="connsiteX12" fmla="*/ 1212250 w 2588317"/>
              <a:gd name="connsiteY12" fmla="*/ 432136 h 1176685"/>
              <a:gd name="connsiteX13" fmla="*/ 1215228 w 2588317"/>
              <a:gd name="connsiteY13" fmla="*/ 405330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97357 w 2588317"/>
              <a:gd name="connsiteY11" fmla="*/ 375545 h 1176685"/>
              <a:gd name="connsiteX12" fmla="*/ 1212250 w 2588317"/>
              <a:gd name="connsiteY12" fmla="*/ 432136 h 1176685"/>
              <a:gd name="connsiteX13" fmla="*/ 1233189 w 2588317"/>
              <a:gd name="connsiteY13" fmla="*/ 402064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87560 w 2588317"/>
              <a:gd name="connsiteY11" fmla="*/ 365748 h 1176685"/>
              <a:gd name="connsiteX12" fmla="*/ 1212250 w 2588317"/>
              <a:gd name="connsiteY12" fmla="*/ 432136 h 1176685"/>
              <a:gd name="connsiteX13" fmla="*/ 1233189 w 2588317"/>
              <a:gd name="connsiteY13" fmla="*/ 402064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56142"/>
              <a:gd name="connsiteX1" fmla="*/ 134032 w 2588317"/>
              <a:gd name="connsiteY1" fmla="*/ 1105277 h 1156142"/>
              <a:gd name="connsiteX2" fmla="*/ 285936 w 2588317"/>
              <a:gd name="connsiteY2" fmla="*/ 1155912 h 1156142"/>
              <a:gd name="connsiteX3" fmla="*/ 314168 w 2588317"/>
              <a:gd name="connsiteY3" fmla="*/ 1082538 h 1156142"/>
              <a:gd name="connsiteX4" fmla="*/ 366355 w 2588317"/>
              <a:gd name="connsiteY4" fmla="*/ 902739 h 1156142"/>
              <a:gd name="connsiteX5" fmla="*/ 416990 w 2588317"/>
              <a:gd name="connsiteY5" fmla="*/ 670416 h 1156142"/>
              <a:gd name="connsiteX6" fmla="*/ 559958 w 2588317"/>
              <a:gd name="connsiteY6" fmla="*/ 432136 h 1156142"/>
              <a:gd name="connsiteX7" fmla="*/ 717818 w 2588317"/>
              <a:gd name="connsiteY7" fmla="*/ 175985 h 1156142"/>
              <a:gd name="connsiteX8" fmla="*/ 831001 w 2588317"/>
              <a:gd name="connsiteY8" fmla="*/ 12167 h 1156142"/>
              <a:gd name="connsiteX9" fmla="*/ 1006733 w 2588317"/>
              <a:gd name="connsiteY9" fmla="*/ 33017 h 1156142"/>
              <a:gd name="connsiteX10" fmla="*/ 1105024 w 2588317"/>
              <a:gd name="connsiteY10" fmla="*/ 199813 h 1156142"/>
              <a:gd name="connsiteX11" fmla="*/ 1187560 w 2588317"/>
              <a:gd name="connsiteY11" fmla="*/ 365748 h 1156142"/>
              <a:gd name="connsiteX12" fmla="*/ 1212250 w 2588317"/>
              <a:gd name="connsiteY12" fmla="*/ 432136 h 1156142"/>
              <a:gd name="connsiteX13" fmla="*/ 1233189 w 2588317"/>
              <a:gd name="connsiteY13" fmla="*/ 402064 h 1156142"/>
              <a:gd name="connsiteX14" fmla="*/ 1280755 w 2588317"/>
              <a:gd name="connsiteY14" fmla="*/ 375545 h 1156142"/>
              <a:gd name="connsiteX15" fmla="*/ 1349261 w 2588317"/>
              <a:gd name="connsiteY15" fmla="*/ 444050 h 1156142"/>
              <a:gd name="connsiteX16" fmla="*/ 1489250 w 2588317"/>
              <a:gd name="connsiteY16" fmla="*/ 575104 h 1156142"/>
              <a:gd name="connsiteX17" fmla="*/ 1745401 w 2588317"/>
              <a:gd name="connsiteY17" fmla="*/ 777642 h 1156142"/>
              <a:gd name="connsiteX18" fmla="*/ 2129628 w 2588317"/>
              <a:gd name="connsiteY18" fmla="*/ 989116 h 1156142"/>
              <a:gd name="connsiteX19" fmla="*/ 2588317 w 2588317"/>
              <a:gd name="connsiteY19" fmla="*/ 1084428 h 1156142"/>
              <a:gd name="connsiteX0" fmla="*/ 0 w 2588317"/>
              <a:gd name="connsiteY0" fmla="*/ 1093363 h 1156142"/>
              <a:gd name="connsiteX1" fmla="*/ 134032 w 2588317"/>
              <a:gd name="connsiteY1" fmla="*/ 1105277 h 1156142"/>
              <a:gd name="connsiteX2" fmla="*/ 285936 w 2588317"/>
              <a:gd name="connsiteY2" fmla="*/ 1155912 h 1156142"/>
              <a:gd name="connsiteX3" fmla="*/ 314168 w 2588317"/>
              <a:gd name="connsiteY3" fmla="*/ 1082538 h 1156142"/>
              <a:gd name="connsiteX4" fmla="*/ 366355 w 2588317"/>
              <a:gd name="connsiteY4" fmla="*/ 902739 h 1156142"/>
              <a:gd name="connsiteX5" fmla="*/ 416990 w 2588317"/>
              <a:gd name="connsiteY5" fmla="*/ 670416 h 1156142"/>
              <a:gd name="connsiteX6" fmla="*/ 559958 w 2588317"/>
              <a:gd name="connsiteY6" fmla="*/ 432136 h 1156142"/>
              <a:gd name="connsiteX7" fmla="*/ 717818 w 2588317"/>
              <a:gd name="connsiteY7" fmla="*/ 175985 h 1156142"/>
              <a:gd name="connsiteX8" fmla="*/ 831001 w 2588317"/>
              <a:gd name="connsiteY8" fmla="*/ 12167 h 1156142"/>
              <a:gd name="connsiteX9" fmla="*/ 1006733 w 2588317"/>
              <a:gd name="connsiteY9" fmla="*/ 33017 h 1156142"/>
              <a:gd name="connsiteX10" fmla="*/ 1105024 w 2588317"/>
              <a:gd name="connsiteY10" fmla="*/ 199813 h 1156142"/>
              <a:gd name="connsiteX11" fmla="*/ 1187560 w 2588317"/>
              <a:gd name="connsiteY11" fmla="*/ 365748 h 1156142"/>
              <a:gd name="connsiteX12" fmla="*/ 1212250 w 2588317"/>
              <a:gd name="connsiteY12" fmla="*/ 432136 h 1156142"/>
              <a:gd name="connsiteX13" fmla="*/ 1233189 w 2588317"/>
              <a:gd name="connsiteY13" fmla="*/ 402064 h 1156142"/>
              <a:gd name="connsiteX14" fmla="*/ 1280755 w 2588317"/>
              <a:gd name="connsiteY14" fmla="*/ 375545 h 1156142"/>
              <a:gd name="connsiteX15" fmla="*/ 1349261 w 2588317"/>
              <a:gd name="connsiteY15" fmla="*/ 444050 h 1156142"/>
              <a:gd name="connsiteX16" fmla="*/ 1489250 w 2588317"/>
              <a:gd name="connsiteY16" fmla="*/ 575104 h 1156142"/>
              <a:gd name="connsiteX17" fmla="*/ 1745401 w 2588317"/>
              <a:gd name="connsiteY17" fmla="*/ 777642 h 1156142"/>
              <a:gd name="connsiteX18" fmla="*/ 2129628 w 2588317"/>
              <a:gd name="connsiteY18" fmla="*/ 989116 h 1156142"/>
              <a:gd name="connsiteX19" fmla="*/ 2588317 w 2588317"/>
              <a:gd name="connsiteY19" fmla="*/ 1084428 h 1156142"/>
              <a:gd name="connsiteX0" fmla="*/ 0 w 2588317"/>
              <a:gd name="connsiteY0" fmla="*/ 1093363 h 1156639"/>
              <a:gd name="connsiteX1" fmla="*/ 134032 w 2588317"/>
              <a:gd name="connsiteY1" fmla="*/ 1105277 h 1156639"/>
              <a:gd name="connsiteX2" fmla="*/ 285936 w 2588317"/>
              <a:gd name="connsiteY2" fmla="*/ 1155912 h 1156639"/>
              <a:gd name="connsiteX3" fmla="*/ 330844 w 2588317"/>
              <a:gd name="connsiteY3" fmla="*/ 1062527 h 1156639"/>
              <a:gd name="connsiteX4" fmla="*/ 366355 w 2588317"/>
              <a:gd name="connsiteY4" fmla="*/ 902739 h 1156639"/>
              <a:gd name="connsiteX5" fmla="*/ 416990 w 2588317"/>
              <a:gd name="connsiteY5" fmla="*/ 670416 h 1156639"/>
              <a:gd name="connsiteX6" fmla="*/ 559958 w 2588317"/>
              <a:gd name="connsiteY6" fmla="*/ 432136 h 1156639"/>
              <a:gd name="connsiteX7" fmla="*/ 717818 w 2588317"/>
              <a:gd name="connsiteY7" fmla="*/ 175985 h 1156639"/>
              <a:gd name="connsiteX8" fmla="*/ 831001 w 2588317"/>
              <a:gd name="connsiteY8" fmla="*/ 12167 h 1156639"/>
              <a:gd name="connsiteX9" fmla="*/ 1006733 w 2588317"/>
              <a:gd name="connsiteY9" fmla="*/ 33017 h 1156639"/>
              <a:gd name="connsiteX10" fmla="*/ 1105024 w 2588317"/>
              <a:gd name="connsiteY10" fmla="*/ 199813 h 1156639"/>
              <a:gd name="connsiteX11" fmla="*/ 1187560 w 2588317"/>
              <a:gd name="connsiteY11" fmla="*/ 365748 h 1156639"/>
              <a:gd name="connsiteX12" fmla="*/ 1212250 w 2588317"/>
              <a:gd name="connsiteY12" fmla="*/ 432136 h 1156639"/>
              <a:gd name="connsiteX13" fmla="*/ 1233189 w 2588317"/>
              <a:gd name="connsiteY13" fmla="*/ 402064 h 1156639"/>
              <a:gd name="connsiteX14" fmla="*/ 1280755 w 2588317"/>
              <a:gd name="connsiteY14" fmla="*/ 375545 h 1156639"/>
              <a:gd name="connsiteX15" fmla="*/ 1349261 w 2588317"/>
              <a:gd name="connsiteY15" fmla="*/ 444050 h 1156639"/>
              <a:gd name="connsiteX16" fmla="*/ 1489250 w 2588317"/>
              <a:gd name="connsiteY16" fmla="*/ 575104 h 1156639"/>
              <a:gd name="connsiteX17" fmla="*/ 1745401 w 2588317"/>
              <a:gd name="connsiteY17" fmla="*/ 777642 h 1156639"/>
              <a:gd name="connsiteX18" fmla="*/ 2129628 w 2588317"/>
              <a:gd name="connsiteY18" fmla="*/ 989116 h 1156639"/>
              <a:gd name="connsiteX19" fmla="*/ 2588317 w 2588317"/>
              <a:gd name="connsiteY19" fmla="*/ 1084428 h 1156639"/>
              <a:gd name="connsiteX0" fmla="*/ 0 w 2588317"/>
              <a:gd name="connsiteY0" fmla="*/ 1093363 h 1163240"/>
              <a:gd name="connsiteX1" fmla="*/ 134032 w 2588317"/>
              <a:gd name="connsiteY1" fmla="*/ 1105277 h 1163240"/>
              <a:gd name="connsiteX2" fmla="*/ 305947 w 2588317"/>
              <a:gd name="connsiteY2" fmla="*/ 1162583 h 1163240"/>
              <a:gd name="connsiteX3" fmla="*/ 330844 w 2588317"/>
              <a:gd name="connsiteY3" fmla="*/ 1062527 h 1163240"/>
              <a:gd name="connsiteX4" fmla="*/ 366355 w 2588317"/>
              <a:gd name="connsiteY4" fmla="*/ 902739 h 1163240"/>
              <a:gd name="connsiteX5" fmla="*/ 416990 w 2588317"/>
              <a:gd name="connsiteY5" fmla="*/ 670416 h 1163240"/>
              <a:gd name="connsiteX6" fmla="*/ 559958 w 2588317"/>
              <a:gd name="connsiteY6" fmla="*/ 432136 h 1163240"/>
              <a:gd name="connsiteX7" fmla="*/ 717818 w 2588317"/>
              <a:gd name="connsiteY7" fmla="*/ 175985 h 1163240"/>
              <a:gd name="connsiteX8" fmla="*/ 831001 w 2588317"/>
              <a:gd name="connsiteY8" fmla="*/ 12167 h 1163240"/>
              <a:gd name="connsiteX9" fmla="*/ 1006733 w 2588317"/>
              <a:gd name="connsiteY9" fmla="*/ 33017 h 1163240"/>
              <a:gd name="connsiteX10" fmla="*/ 1105024 w 2588317"/>
              <a:gd name="connsiteY10" fmla="*/ 199813 h 1163240"/>
              <a:gd name="connsiteX11" fmla="*/ 1187560 w 2588317"/>
              <a:gd name="connsiteY11" fmla="*/ 365748 h 1163240"/>
              <a:gd name="connsiteX12" fmla="*/ 1212250 w 2588317"/>
              <a:gd name="connsiteY12" fmla="*/ 432136 h 1163240"/>
              <a:gd name="connsiteX13" fmla="*/ 1233189 w 2588317"/>
              <a:gd name="connsiteY13" fmla="*/ 402064 h 1163240"/>
              <a:gd name="connsiteX14" fmla="*/ 1280755 w 2588317"/>
              <a:gd name="connsiteY14" fmla="*/ 375545 h 1163240"/>
              <a:gd name="connsiteX15" fmla="*/ 1349261 w 2588317"/>
              <a:gd name="connsiteY15" fmla="*/ 444050 h 1163240"/>
              <a:gd name="connsiteX16" fmla="*/ 1489250 w 2588317"/>
              <a:gd name="connsiteY16" fmla="*/ 575104 h 1163240"/>
              <a:gd name="connsiteX17" fmla="*/ 1745401 w 2588317"/>
              <a:gd name="connsiteY17" fmla="*/ 777642 h 1163240"/>
              <a:gd name="connsiteX18" fmla="*/ 2129628 w 2588317"/>
              <a:gd name="connsiteY18" fmla="*/ 989116 h 1163240"/>
              <a:gd name="connsiteX19" fmla="*/ 2588317 w 2588317"/>
              <a:gd name="connsiteY19" fmla="*/ 1084428 h 1163240"/>
              <a:gd name="connsiteX0" fmla="*/ 0 w 2588317"/>
              <a:gd name="connsiteY0" fmla="*/ 1093363 h 1164457"/>
              <a:gd name="connsiteX1" fmla="*/ 147373 w 2588317"/>
              <a:gd name="connsiteY1" fmla="*/ 1125288 h 1164457"/>
              <a:gd name="connsiteX2" fmla="*/ 305947 w 2588317"/>
              <a:gd name="connsiteY2" fmla="*/ 1162583 h 1164457"/>
              <a:gd name="connsiteX3" fmla="*/ 330844 w 2588317"/>
              <a:gd name="connsiteY3" fmla="*/ 1062527 h 1164457"/>
              <a:gd name="connsiteX4" fmla="*/ 366355 w 2588317"/>
              <a:gd name="connsiteY4" fmla="*/ 902739 h 1164457"/>
              <a:gd name="connsiteX5" fmla="*/ 416990 w 2588317"/>
              <a:gd name="connsiteY5" fmla="*/ 670416 h 1164457"/>
              <a:gd name="connsiteX6" fmla="*/ 559958 w 2588317"/>
              <a:gd name="connsiteY6" fmla="*/ 432136 h 1164457"/>
              <a:gd name="connsiteX7" fmla="*/ 717818 w 2588317"/>
              <a:gd name="connsiteY7" fmla="*/ 175985 h 1164457"/>
              <a:gd name="connsiteX8" fmla="*/ 831001 w 2588317"/>
              <a:gd name="connsiteY8" fmla="*/ 12167 h 1164457"/>
              <a:gd name="connsiteX9" fmla="*/ 1006733 w 2588317"/>
              <a:gd name="connsiteY9" fmla="*/ 33017 h 1164457"/>
              <a:gd name="connsiteX10" fmla="*/ 1105024 w 2588317"/>
              <a:gd name="connsiteY10" fmla="*/ 199813 h 1164457"/>
              <a:gd name="connsiteX11" fmla="*/ 1187560 w 2588317"/>
              <a:gd name="connsiteY11" fmla="*/ 365748 h 1164457"/>
              <a:gd name="connsiteX12" fmla="*/ 1212250 w 2588317"/>
              <a:gd name="connsiteY12" fmla="*/ 432136 h 1164457"/>
              <a:gd name="connsiteX13" fmla="*/ 1233189 w 2588317"/>
              <a:gd name="connsiteY13" fmla="*/ 402064 h 1164457"/>
              <a:gd name="connsiteX14" fmla="*/ 1280755 w 2588317"/>
              <a:gd name="connsiteY14" fmla="*/ 375545 h 1164457"/>
              <a:gd name="connsiteX15" fmla="*/ 1349261 w 2588317"/>
              <a:gd name="connsiteY15" fmla="*/ 444050 h 1164457"/>
              <a:gd name="connsiteX16" fmla="*/ 1489250 w 2588317"/>
              <a:gd name="connsiteY16" fmla="*/ 575104 h 1164457"/>
              <a:gd name="connsiteX17" fmla="*/ 1745401 w 2588317"/>
              <a:gd name="connsiteY17" fmla="*/ 777642 h 1164457"/>
              <a:gd name="connsiteX18" fmla="*/ 2129628 w 2588317"/>
              <a:gd name="connsiteY18" fmla="*/ 989116 h 1164457"/>
              <a:gd name="connsiteX19" fmla="*/ 2588317 w 2588317"/>
              <a:gd name="connsiteY19" fmla="*/ 1084428 h 116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88317" h="1164457">
                <a:moveTo>
                  <a:pt x="0" y="1093363"/>
                </a:moveTo>
                <a:cubicBezTo>
                  <a:pt x="43188" y="1094107"/>
                  <a:pt x="96382" y="1113751"/>
                  <a:pt x="147373" y="1125288"/>
                </a:cubicBezTo>
                <a:cubicBezTo>
                  <a:pt x="198364" y="1136825"/>
                  <a:pt x="275369" y="1173043"/>
                  <a:pt x="305947" y="1162583"/>
                </a:cubicBezTo>
                <a:cubicBezTo>
                  <a:pt x="336525" y="1152123"/>
                  <a:pt x="320776" y="1105834"/>
                  <a:pt x="330844" y="1062527"/>
                </a:cubicBezTo>
                <a:cubicBezTo>
                  <a:pt x="340912" y="1019220"/>
                  <a:pt x="351997" y="968091"/>
                  <a:pt x="366355" y="902739"/>
                </a:cubicBezTo>
                <a:cubicBezTo>
                  <a:pt x="380713" y="837387"/>
                  <a:pt x="384723" y="748850"/>
                  <a:pt x="416990" y="670416"/>
                </a:cubicBezTo>
                <a:cubicBezTo>
                  <a:pt x="449257" y="591982"/>
                  <a:pt x="509820" y="514541"/>
                  <a:pt x="559958" y="432136"/>
                </a:cubicBezTo>
                <a:cubicBezTo>
                  <a:pt x="610096" y="349731"/>
                  <a:pt x="672644" y="245980"/>
                  <a:pt x="717818" y="175985"/>
                </a:cubicBezTo>
                <a:cubicBezTo>
                  <a:pt x="762992" y="105990"/>
                  <a:pt x="782849" y="35995"/>
                  <a:pt x="831001" y="12167"/>
                </a:cubicBezTo>
                <a:cubicBezTo>
                  <a:pt x="879153" y="-11661"/>
                  <a:pt x="961063" y="1743"/>
                  <a:pt x="1006733" y="33017"/>
                </a:cubicBezTo>
                <a:cubicBezTo>
                  <a:pt x="1052403" y="64291"/>
                  <a:pt x="1074886" y="144358"/>
                  <a:pt x="1105024" y="199813"/>
                </a:cubicBezTo>
                <a:cubicBezTo>
                  <a:pt x="1135162" y="255268"/>
                  <a:pt x="1169689" y="327027"/>
                  <a:pt x="1187560" y="365748"/>
                </a:cubicBezTo>
                <a:cubicBezTo>
                  <a:pt x="1205431" y="404469"/>
                  <a:pt x="1204645" y="426083"/>
                  <a:pt x="1212250" y="432136"/>
                </a:cubicBezTo>
                <a:cubicBezTo>
                  <a:pt x="1219855" y="438189"/>
                  <a:pt x="1221772" y="411496"/>
                  <a:pt x="1233189" y="402064"/>
                </a:cubicBezTo>
                <a:cubicBezTo>
                  <a:pt x="1244607" y="392632"/>
                  <a:pt x="1261410" y="368547"/>
                  <a:pt x="1280755" y="375545"/>
                </a:cubicBezTo>
                <a:cubicBezTo>
                  <a:pt x="1300100" y="382543"/>
                  <a:pt x="1314512" y="410790"/>
                  <a:pt x="1349261" y="444050"/>
                </a:cubicBezTo>
                <a:cubicBezTo>
                  <a:pt x="1384010" y="477310"/>
                  <a:pt x="1423227" y="519505"/>
                  <a:pt x="1489250" y="575104"/>
                </a:cubicBezTo>
                <a:cubicBezTo>
                  <a:pt x="1555273" y="630703"/>
                  <a:pt x="1638671" y="708640"/>
                  <a:pt x="1745401" y="777642"/>
                </a:cubicBezTo>
                <a:cubicBezTo>
                  <a:pt x="1852131" y="846644"/>
                  <a:pt x="1989142" y="937985"/>
                  <a:pt x="2129628" y="989116"/>
                </a:cubicBezTo>
                <a:cubicBezTo>
                  <a:pt x="2270114" y="1040247"/>
                  <a:pt x="2524279" y="1060104"/>
                  <a:pt x="2588317" y="108442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7640088" y="5414539"/>
            <a:ext cx="3961487" cy="841645"/>
          </a:xfrm>
          <a:custGeom>
            <a:avLst/>
            <a:gdLst>
              <a:gd name="connsiteX0" fmla="*/ 0 w 2716393"/>
              <a:gd name="connsiteY0" fmla="*/ 511606 h 577116"/>
              <a:gd name="connsiteX1" fmla="*/ 428904 w 2716393"/>
              <a:gd name="connsiteY1" fmla="*/ 529477 h 577116"/>
              <a:gd name="connsiteX2" fmla="*/ 542087 w 2716393"/>
              <a:gd name="connsiteY2" fmla="*/ 511606 h 577116"/>
              <a:gd name="connsiteX3" fmla="*/ 723775 w 2716393"/>
              <a:gd name="connsiteY3" fmla="*/ 306090 h 577116"/>
              <a:gd name="connsiteX4" fmla="*/ 920357 w 2716393"/>
              <a:gd name="connsiteY4" fmla="*/ 61852 h 577116"/>
              <a:gd name="connsiteX5" fmla="*/ 1146723 w 2716393"/>
              <a:gd name="connsiteY5" fmla="*/ 8239 h 577116"/>
              <a:gd name="connsiteX6" fmla="*/ 1462444 w 2716393"/>
              <a:gd name="connsiteY6" fmla="*/ 198863 h 577116"/>
              <a:gd name="connsiteX7" fmla="*/ 1656046 w 2716393"/>
              <a:gd name="connsiteY7" fmla="*/ 347789 h 577116"/>
              <a:gd name="connsiteX8" fmla="*/ 1891348 w 2716393"/>
              <a:gd name="connsiteY8" fmla="*/ 455015 h 577116"/>
              <a:gd name="connsiteX9" fmla="*/ 2287489 w 2716393"/>
              <a:gd name="connsiteY9" fmla="*/ 559262 h 577116"/>
              <a:gd name="connsiteX10" fmla="*/ 2716393 w 2716393"/>
              <a:gd name="connsiteY10" fmla="*/ 562241 h 57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393" h="577116">
                <a:moveTo>
                  <a:pt x="0" y="511606"/>
                </a:moveTo>
                <a:cubicBezTo>
                  <a:pt x="169278" y="520541"/>
                  <a:pt x="338556" y="529477"/>
                  <a:pt x="428904" y="529477"/>
                </a:cubicBezTo>
                <a:cubicBezTo>
                  <a:pt x="519252" y="529477"/>
                  <a:pt x="492942" y="548837"/>
                  <a:pt x="542087" y="511606"/>
                </a:cubicBezTo>
                <a:cubicBezTo>
                  <a:pt x="591232" y="474375"/>
                  <a:pt x="660730" y="381049"/>
                  <a:pt x="723775" y="306090"/>
                </a:cubicBezTo>
                <a:cubicBezTo>
                  <a:pt x="786820" y="231131"/>
                  <a:pt x="849866" y="111494"/>
                  <a:pt x="920357" y="61852"/>
                </a:cubicBezTo>
                <a:cubicBezTo>
                  <a:pt x="990848" y="12210"/>
                  <a:pt x="1056375" y="-14596"/>
                  <a:pt x="1146723" y="8239"/>
                </a:cubicBezTo>
                <a:cubicBezTo>
                  <a:pt x="1237071" y="31074"/>
                  <a:pt x="1377557" y="142271"/>
                  <a:pt x="1462444" y="198863"/>
                </a:cubicBezTo>
                <a:cubicBezTo>
                  <a:pt x="1547331" y="255455"/>
                  <a:pt x="1584562" y="305097"/>
                  <a:pt x="1656046" y="347789"/>
                </a:cubicBezTo>
                <a:cubicBezTo>
                  <a:pt x="1727530" y="390481"/>
                  <a:pt x="1786108" y="419770"/>
                  <a:pt x="1891348" y="455015"/>
                </a:cubicBezTo>
                <a:cubicBezTo>
                  <a:pt x="1996588" y="490260"/>
                  <a:pt x="2149982" y="541391"/>
                  <a:pt x="2287489" y="559262"/>
                </a:cubicBezTo>
                <a:cubicBezTo>
                  <a:pt x="2424996" y="577133"/>
                  <a:pt x="2688594" y="587062"/>
                  <a:pt x="2716393" y="562241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8552703" y="2179664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 flipH="1">
            <a:off x="9299805" y="3040065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8536164" y="4860748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/>
          <p:cNvSpPr/>
          <p:nvPr/>
        </p:nvSpPr>
        <p:spPr>
          <a:xfrm flipH="1">
            <a:off x="9003965" y="5552888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6005036" y="2864924"/>
            <a:ext cx="2111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solidFill>
                  <a:srgbClr val="FF0000"/>
                </a:solidFill>
              </a:rPr>
              <a:t>dopředná</a:t>
            </a:r>
            <a:r>
              <a:rPr lang="cs-CZ" sz="2000" dirty="0" smtClean="0">
                <a:solidFill>
                  <a:srgbClr val="FF0000"/>
                </a:solidFill>
              </a:rPr>
              <a:t> vlna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636652" y="3508850"/>
            <a:ext cx="2242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33CC"/>
                </a:solidFill>
              </a:rPr>
              <a:t>odražená vlna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0279059" y="1926284"/>
            <a:ext cx="2111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</a:t>
            </a:r>
            <a:r>
              <a:rPr lang="cs-CZ" sz="2000" dirty="0" smtClean="0"/>
              <a:t>ýsledná vlna</a:t>
            </a:r>
            <a:endParaRPr lang="cs-CZ" sz="2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65058" y="1860547"/>
            <a:ext cx="58310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Mladý člověk: </a:t>
            </a:r>
          </a:p>
          <a:p>
            <a:r>
              <a:rPr lang="cs-CZ" sz="2000" dirty="0" smtClean="0"/>
              <a:t>Vysoká arteriální </a:t>
            </a:r>
            <a:r>
              <a:rPr lang="cs-CZ" sz="2000" dirty="0" err="1" smtClean="0"/>
              <a:t>compliance</a:t>
            </a:r>
            <a:r>
              <a:rPr lang="cs-CZ" sz="2000" dirty="0" smtClean="0"/>
              <a:t> → nižší rychlost pulzové vlny </a:t>
            </a:r>
            <a:r>
              <a:rPr lang="cs-CZ" sz="2000" dirty="0"/>
              <a:t> → </a:t>
            </a:r>
            <a:r>
              <a:rPr lang="cs-CZ" sz="2000" dirty="0" smtClean="0"/>
              <a:t> odražená vlna se setká s </a:t>
            </a:r>
            <a:r>
              <a:rPr lang="cs-CZ" sz="2000" dirty="0" err="1" smtClean="0"/>
              <a:t>dopřednou</a:t>
            </a:r>
            <a:r>
              <a:rPr lang="cs-CZ" sz="2000" dirty="0" smtClean="0"/>
              <a:t> vlnou na začátku diastoly </a:t>
            </a:r>
            <a:r>
              <a:rPr lang="cs-CZ" sz="2000" dirty="0"/>
              <a:t> → </a:t>
            </a:r>
            <a:r>
              <a:rPr lang="cs-CZ" sz="2000" dirty="0" smtClean="0"/>
              <a:t>nižší výsledná pulzová amplituda</a:t>
            </a:r>
            <a:endParaRPr lang="cs-CZ" sz="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35258" y="4428560"/>
            <a:ext cx="58310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Starší člověk: </a:t>
            </a:r>
          </a:p>
          <a:p>
            <a:r>
              <a:rPr lang="cs-CZ" sz="2000" dirty="0" smtClean="0"/>
              <a:t>Snížená arteriální </a:t>
            </a:r>
            <a:r>
              <a:rPr lang="cs-CZ" sz="2000" dirty="0" err="1" smtClean="0"/>
              <a:t>compliance</a:t>
            </a:r>
            <a:r>
              <a:rPr lang="cs-CZ" sz="2000" dirty="0" smtClean="0"/>
              <a:t> → zvýšená rychlost pulzové vlny </a:t>
            </a:r>
            <a:r>
              <a:rPr lang="cs-CZ" sz="2000" dirty="0"/>
              <a:t> → </a:t>
            </a:r>
            <a:r>
              <a:rPr lang="cs-CZ" sz="2000" dirty="0" smtClean="0"/>
              <a:t> odražená vlna se setká s </a:t>
            </a:r>
            <a:r>
              <a:rPr lang="cs-CZ" sz="2000" dirty="0" err="1" smtClean="0"/>
              <a:t>dopřednou</a:t>
            </a:r>
            <a:r>
              <a:rPr lang="cs-CZ" sz="2000" dirty="0" smtClean="0"/>
              <a:t> vlnou už na konči systoly → vyšší výsledná pulzová amplituda</a:t>
            </a:r>
            <a:endParaRPr lang="cs-CZ" sz="2000" dirty="0"/>
          </a:p>
        </p:txBody>
      </p:sp>
      <p:sp>
        <p:nvSpPr>
          <p:cNvPr id="27" name="Obdélník 26"/>
          <p:cNvSpPr/>
          <p:nvPr/>
        </p:nvSpPr>
        <p:spPr>
          <a:xfrm>
            <a:off x="2483894" y="6425461"/>
            <a:ext cx="95774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ŠPÁC, Jiří. Hypertenze a vlastnosti arteriální stěny. </a:t>
            </a:r>
            <a:r>
              <a:rPr lang="cs-CZ" sz="1600" dirty="0" err="1"/>
              <a:t>Kardiofórum</a:t>
            </a:r>
            <a:r>
              <a:rPr lang="cs-CZ" sz="1600" dirty="0"/>
              <a:t>, 2006, roč. 4, č. 4, s. 9-13. ISSN 1214-2255.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4900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pulzové vlny vlivem věku II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52" t="13922" r="34159" b="5337"/>
          <a:stretch/>
        </p:blipFill>
        <p:spPr>
          <a:xfrm>
            <a:off x="8113438" y="1819656"/>
            <a:ext cx="3042242" cy="438783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72312" y="1819656"/>
            <a:ext cx="73487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Dětský věk :</a:t>
            </a:r>
          </a:p>
          <a:p>
            <a:r>
              <a:rPr lang="cs-CZ" dirty="0"/>
              <a:t>Důvody zvýšené rychlosti a vymizení typických rysů pulzové vlny:</a:t>
            </a:r>
          </a:p>
          <a:p>
            <a:endParaRPr lang="cs-CZ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cs-CZ" dirty="0" smtClean="0"/>
              <a:t>Délka cévního systému</a:t>
            </a:r>
          </a:p>
          <a:p>
            <a:pPr marL="800100" lvl="1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Krátký systém zkracuje dobu návratu zpětné vlny a pulzová vlna je relativně velmi pomalá. </a:t>
            </a:r>
            <a:r>
              <a:rPr lang="cs-CZ" dirty="0"/>
              <a:t>Výsledkem je </a:t>
            </a:r>
            <a:r>
              <a:rPr lang="cs-CZ" dirty="0" smtClean="0"/>
              <a:t>sumace vln, který „stírá“ vrchol první </a:t>
            </a:r>
            <a:r>
              <a:rPr lang="cs-CZ" dirty="0"/>
              <a:t>systoly </a:t>
            </a:r>
            <a:r>
              <a:rPr lang="cs-CZ" dirty="0" smtClean="0"/>
              <a:t>a </a:t>
            </a:r>
            <a:r>
              <a:rPr lang="cs-CZ" dirty="0" err="1" smtClean="0"/>
              <a:t>postsystolické</a:t>
            </a:r>
            <a:r>
              <a:rPr lang="cs-CZ" dirty="0" smtClean="0"/>
              <a:t> minimum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cs-CZ" dirty="0" smtClean="0"/>
              <a:t>Doba ejekce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elativně </a:t>
            </a:r>
            <a:r>
              <a:rPr lang="cs-CZ" dirty="0"/>
              <a:t>dlouhá doba ejekce krve z levé komory navzdory malému tělu a relativně rychlému srdečnímu </a:t>
            </a:r>
            <a:r>
              <a:rPr lang="cs-CZ" dirty="0" smtClean="0"/>
              <a:t>pulsu způsobuje změny sumace křivek</a:t>
            </a:r>
          </a:p>
        </p:txBody>
      </p:sp>
    </p:spTree>
    <p:extLst>
      <p:ext uri="{BB962C8B-B14F-4D97-AF65-F5344CB8AC3E}">
        <p14:creationId xmlns:p14="http://schemas.microsoft.com/office/powerpoint/2010/main" val="26117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pulzové vlny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91402" y="5243452"/>
            <a:ext cx="10058400" cy="402336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Referenční </a:t>
            </a:r>
            <a:r>
              <a:rPr lang="cs-CZ" sz="1800" dirty="0"/>
              <a:t>intervaly RPV pro karotido-femorální index. Na Y ose se nacházejí hodnoty rychlosti pulzové vlny typické pro jednotlivé roky. Na X ose potom percentilového zastoupení. Pokud se naměřené hodnoty pohybují výše než je referenční hodnota 90. percentil v odpovídající věkové kategorii jde o určitý ukazatel na kardiovaskulární patologii. V tabulce pod grafem jsou hodnoty rychlosti pulzové vlny.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26560" t="19882" r="28865" b="22057"/>
          <a:stretch/>
        </p:blipFill>
        <p:spPr>
          <a:xfrm>
            <a:off x="3640743" y="1828800"/>
            <a:ext cx="4666189" cy="341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323</TotalTime>
  <Words>860</Words>
  <Application>Microsoft Office PowerPoint</Application>
  <PresentationFormat>Vlastní</PresentationFormat>
  <Paragraphs>83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Retrospektiva</vt:lpstr>
      <vt:lpstr>Rychlost pulzové vlny (XII)</vt:lpstr>
      <vt:lpstr>Definice pulzové vlny</vt:lpstr>
      <vt:lpstr>Křivka pulzové vlny</vt:lpstr>
      <vt:lpstr>Rychlost pulzové vlny</vt:lpstr>
      <vt:lpstr>Faktory ovlivňující rychlost pulzové vlny</vt:lpstr>
      <vt:lpstr>Změna pulzové vlny vlivem věku</vt:lpstr>
      <vt:lpstr>Prezentace aplikace PowerPoint</vt:lpstr>
      <vt:lpstr>Změna pulzové vlny vlivem věku II</vt:lpstr>
      <vt:lpstr>Hodnoty pulzové vlny</vt:lpstr>
      <vt:lpstr>Metody měření pulzové vlny</vt:lpstr>
      <vt:lpstr>Sfygmografické měření pulzové vlny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pulzové vlny (XII)</dc:title>
  <dc:creator>Jana hruskova</dc:creator>
  <cp:lastModifiedBy>Johanka</cp:lastModifiedBy>
  <cp:revision>24</cp:revision>
  <dcterms:created xsi:type="dcterms:W3CDTF">2015-11-22T21:57:29Z</dcterms:created>
  <dcterms:modified xsi:type="dcterms:W3CDTF">2017-04-21T10:35:59Z</dcterms:modified>
</cp:coreProperties>
</file>