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8" r:id="rId3"/>
    <p:sldId id="277" r:id="rId4"/>
    <p:sldId id="274" r:id="rId5"/>
    <p:sldId id="279" r:id="rId6"/>
    <p:sldId id="280" r:id="rId7"/>
    <p:sldId id="281" r:id="rId8"/>
    <p:sldId id="282" r:id="rId9"/>
    <p:sldId id="270" r:id="rId10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6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84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93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33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40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83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85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58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25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50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72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52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A7A41-9777-4946-84C3-695B1A8F3B59}" type="datetimeFigureOut">
              <a:rPr lang="cs-CZ" smtClean="0"/>
              <a:t>24. 9. 2019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D3B00-9E0A-42E2-A00B-07AE78800A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42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94890" y="187601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Vítáme studenty Biomedicínského inženýrství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na stážích z vnitřního lékařství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v Nemocnici Milosrdných bratří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94890" y="395209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T</a:t>
            </a:r>
            <a:r>
              <a:rPr lang="cs-CZ" sz="2400" dirty="0" err="1" smtClean="0">
                <a:solidFill>
                  <a:srgbClr val="002060"/>
                </a:solidFill>
              </a:rPr>
              <a:t>omáš</a:t>
            </a:r>
            <a:r>
              <a:rPr lang="cs-CZ" sz="2400" dirty="0" smtClean="0">
                <a:solidFill>
                  <a:srgbClr val="002060"/>
                </a:solidFill>
              </a:rPr>
              <a:t> Kára</a:t>
            </a:r>
            <a:r>
              <a:rPr lang="en-US" sz="2400" dirty="0" smtClean="0">
                <a:solidFill>
                  <a:srgbClr val="002060"/>
                </a:solidFill>
              </a:rPr>
              <a:t>, Robert </a:t>
            </a:r>
            <a:r>
              <a:rPr lang="en-US" sz="2400" dirty="0" err="1" smtClean="0">
                <a:solidFill>
                  <a:srgbClr val="002060"/>
                </a:solidFill>
              </a:rPr>
              <a:t>Proseck</a:t>
            </a:r>
            <a:r>
              <a:rPr lang="cs-CZ" sz="2400" dirty="0" smtClean="0">
                <a:solidFill>
                  <a:srgbClr val="002060"/>
                </a:solidFill>
              </a:rPr>
              <a:t>ý, Martina Žižlavská a Marek Šebo </a:t>
            </a:r>
            <a:endParaRPr lang="cs-CZ" sz="2400" dirty="0" smtClean="0">
              <a:solidFill>
                <a:srgbClr val="00206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dirty="0" smtClean="0">
                <a:solidFill>
                  <a:srgbClr val="002060"/>
                </a:solidFill>
              </a:rPr>
              <a:t> jménem Teamu Interního oddělení NMB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8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07034" y="842216"/>
            <a:ext cx="4422116" cy="5670727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Jednotka intenzivní péče (JIP) 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Standardní lůžkové jednotky 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Stanice A: </a:t>
            </a:r>
            <a:r>
              <a:rPr lang="cs-CZ" dirty="0" err="1" smtClean="0">
                <a:solidFill>
                  <a:srgbClr val="002060"/>
                </a:solidFill>
              </a:rPr>
              <a:t>metabolicko</a:t>
            </a:r>
            <a:r>
              <a:rPr lang="cs-CZ" dirty="0" smtClean="0">
                <a:solidFill>
                  <a:srgbClr val="002060"/>
                </a:solidFill>
              </a:rPr>
              <a:t> – diabetologická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Stanice B: kardiovaskulární 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Stanice C: dlouhodobá péče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Ambulance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Všeobecná – příjmová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Kardiologická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Angiologická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Interní</a:t>
            </a:r>
          </a:p>
          <a:p>
            <a:pPr lvl="1"/>
            <a:r>
              <a:rPr lang="cs-CZ" dirty="0" err="1" smtClean="0">
                <a:solidFill>
                  <a:srgbClr val="002060"/>
                </a:solidFill>
              </a:rPr>
              <a:t>Nefrologická</a:t>
            </a:r>
            <a:endParaRPr lang="cs-CZ" dirty="0" smtClean="0">
              <a:solidFill>
                <a:srgbClr val="002060"/>
              </a:solidFill>
            </a:endParaRP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Diabetologická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Lipidová poradna/hypertenze/</a:t>
            </a:r>
            <a:r>
              <a:rPr lang="cs-CZ" dirty="0" err="1" smtClean="0">
                <a:solidFill>
                  <a:srgbClr val="002060"/>
                </a:solidFill>
              </a:rPr>
              <a:t>obesitologie</a:t>
            </a:r>
            <a:endParaRPr lang="cs-CZ" dirty="0" smtClean="0">
              <a:solidFill>
                <a:srgbClr val="002060"/>
              </a:solidFill>
            </a:endParaRP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Endokrinologická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</a:rPr>
              <a:t>Onkologická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629150" y="824971"/>
            <a:ext cx="3886200" cy="4351338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Specialisovaná pracoviště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Echokardiografická laboratoř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Cévní ultrazvuk</a:t>
            </a:r>
          </a:p>
          <a:p>
            <a:pPr lvl="1"/>
            <a:r>
              <a:rPr lang="cs-CZ" dirty="0" err="1">
                <a:solidFill>
                  <a:srgbClr val="002060"/>
                </a:solidFill>
              </a:rPr>
              <a:t>Holter</a:t>
            </a:r>
            <a:r>
              <a:rPr lang="cs-CZ" dirty="0">
                <a:solidFill>
                  <a:srgbClr val="002060"/>
                </a:solidFill>
              </a:rPr>
              <a:t> EKG, 24-hod. monitoring TK</a:t>
            </a:r>
          </a:p>
          <a:p>
            <a:pPr lvl="1"/>
            <a:r>
              <a:rPr lang="cs-CZ" dirty="0" err="1" smtClean="0">
                <a:solidFill>
                  <a:srgbClr val="002060"/>
                </a:solidFill>
              </a:rPr>
              <a:t>Bioimpedance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Další</a:t>
            </a:r>
          </a:p>
          <a:p>
            <a:pPr marL="457200" lvl="1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1162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Struktura Interního oddělení NMB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46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07034" y="1083749"/>
            <a:ext cx="4422116" cy="56707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Klinické stáže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Jednotka intenzivní péče  – přístrojová technika + echokardiografie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>
                <a:solidFill>
                  <a:srgbClr val="002060"/>
                </a:solidFill>
              </a:rPr>
              <a:t>Interna </a:t>
            </a:r>
            <a:r>
              <a:rPr lang="cs-CZ" b="1" dirty="0" smtClean="0">
                <a:solidFill>
                  <a:srgbClr val="002060"/>
                </a:solidFill>
              </a:rPr>
              <a:t>A (metabolická)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>
                <a:solidFill>
                  <a:srgbClr val="002060"/>
                </a:solidFill>
              </a:rPr>
              <a:t>Interna </a:t>
            </a:r>
            <a:r>
              <a:rPr lang="cs-CZ" b="1" dirty="0" smtClean="0">
                <a:solidFill>
                  <a:srgbClr val="002060"/>
                </a:solidFill>
              </a:rPr>
              <a:t>B (</a:t>
            </a:r>
            <a:r>
              <a:rPr lang="cs-CZ" b="1" dirty="0" err="1" smtClean="0">
                <a:solidFill>
                  <a:srgbClr val="002060"/>
                </a:solidFill>
              </a:rPr>
              <a:t>Kardio</a:t>
            </a:r>
            <a:r>
              <a:rPr lang="cs-CZ" b="1" dirty="0" smtClean="0">
                <a:solidFill>
                  <a:srgbClr val="002060"/>
                </a:solidFill>
              </a:rPr>
              <a:t>)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>
                <a:solidFill>
                  <a:srgbClr val="002060"/>
                </a:solidFill>
              </a:rPr>
              <a:t>Interna </a:t>
            </a:r>
            <a:r>
              <a:rPr lang="cs-CZ" b="1" dirty="0" smtClean="0">
                <a:solidFill>
                  <a:srgbClr val="002060"/>
                </a:solidFill>
              </a:rPr>
              <a:t>C (dlouhodobá péče)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Léčebna dlouhodobě nemocných C</a:t>
            </a:r>
          </a:p>
          <a:p>
            <a:r>
              <a:rPr lang="cs-CZ" b="1" dirty="0" err="1" smtClean="0">
                <a:solidFill>
                  <a:srgbClr val="002060"/>
                </a:solidFill>
              </a:rPr>
              <a:t>Anestesiologicko</a:t>
            </a:r>
            <a:r>
              <a:rPr lang="cs-CZ" b="1" dirty="0" smtClean="0">
                <a:solidFill>
                  <a:srgbClr val="002060"/>
                </a:solidFill>
              </a:rPr>
              <a:t> – resuscitační oddělení – přístroje pro umělou plicní ventilaci 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629150" y="1101019"/>
            <a:ext cx="38862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Speciální metody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>
                <a:solidFill>
                  <a:srgbClr val="002060"/>
                </a:solidFill>
              </a:rPr>
              <a:t>Elektrofyziologie</a:t>
            </a:r>
          </a:p>
          <a:p>
            <a:r>
              <a:rPr lang="cs-CZ" b="1" dirty="0">
                <a:solidFill>
                  <a:srgbClr val="002060"/>
                </a:solidFill>
              </a:rPr>
              <a:t>Dialýza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Endoskopie</a:t>
            </a:r>
          </a:p>
          <a:p>
            <a:r>
              <a:rPr lang="cs-CZ" b="1" dirty="0">
                <a:solidFill>
                  <a:srgbClr val="002060"/>
                </a:solidFill>
              </a:rPr>
              <a:t>Zobrazovací metody - RTG, CT, UZ</a:t>
            </a:r>
          </a:p>
          <a:p>
            <a:r>
              <a:rPr lang="cs-CZ" b="1" dirty="0" err="1">
                <a:solidFill>
                  <a:srgbClr val="002060"/>
                </a:solidFill>
              </a:rPr>
              <a:t>Bioimpedance</a:t>
            </a: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116222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b="1" i="1" dirty="0" smtClean="0">
                <a:solidFill>
                  <a:srgbClr val="FF0000"/>
                </a:solidFill>
              </a:rPr>
              <a:t>STRUKTURA STÁŽÍ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700" b="1" i="1" dirty="0" smtClean="0">
                <a:solidFill>
                  <a:srgbClr val="FF0000"/>
                </a:solidFill>
              </a:rPr>
              <a:t>Přednáška + odborná praxe – </a:t>
            </a:r>
            <a:r>
              <a:rPr lang="cs-CZ" sz="2700" b="1" i="1" dirty="0" smtClean="0">
                <a:solidFill>
                  <a:srgbClr val="002060"/>
                </a:solidFill>
              </a:rPr>
              <a:t>klinické stáže </a:t>
            </a:r>
            <a:r>
              <a:rPr lang="en-US" sz="2700" b="1" i="1" dirty="0" smtClean="0">
                <a:solidFill>
                  <a:srgbClr val="002060"/>
                </a:solidFill>
              </a:rPr>
              <a:t>&amp; </a:t>
            </a:r>
            <a:r>
              <a:rPr lang="en-US" sz="2700" b="1" i="1" dirty="0" err="1" smtClean="0">
                <a:solidFill>
                  <a:srgbClr val="002060"/>
                </a:solidFill>
              </a:rPr>
              <a:t>speci</a:t>
            </a:r>
            <a:r>
              <a:rPr lang="cs-CZ" sz="2700" b="1" i="1" dirty="0" err="1" smtClean="0">
                <a:solidFill>
                  <a:srgbClr val="002060"/>
                </a:solidFill>
              </a:rPr>
              <a:t>ální</a:t>
            </a:r>
            <a:r>
              <a:rPr lang="cs-CZ" sz="2700" b="1" i="1" dirty="0" smtClean="0">
                <a:solidFill>
                  <a:srgbClr val="002060"/>
                </a:solidFill>
              </a:rPr>
              <a:t> metody </a:t>
            </a:r>
            <a:endParaRPr lang="en-US" sz="2700" b="1" i="1" dirty="0">
              <a:solidFill>
                <a:srgbClr val="00206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7638" y="560717"/>
            <a:ext cx="8980098" cy="4942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319177" y="1457864"/>
            <a:ext cx="196682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741293" y="1457864"/>
            <a:ext cx="248764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5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7881" y="1678976"/>
            <a:ext cx="8325569" cy="4954737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ANAMNESA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OBJEKTIVNÍ VYŠETŘENÍ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ZÁKLADNÍ LABORATORNÍ A POMOCNÁ VYŠETŘENÍ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SPECIALISOVANÁ VYŠETŘENÍ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162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b="1" i="1" dirty="0" smtClean="0">
                <a:solidFill>
                  <a:srgbClr val="FF0000"/>
                </a:solidFill>
              </a:rPr>
              <a:t>VSTUPNÍ VYŠETŘENÍ PACIENTA</a:t>
            </a:r>
            <a:endParaRPr lang="en-US" sz="27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31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7881" y="1388854"/>
            <a:ext cx="8325569" cy="524486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ANAMNESA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Rodinná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Osobní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Farmakologická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Gynekologická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Pracovně – sociální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Fysiologické funkce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ALERGIE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NYNĚJŠÍ ONEMOCNĚNÍ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OBJEKTIVNÍ VYŠETŘENÍ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ZÁKLADNÍ LABORATORNÍ A POMOCNÁ VYŠETŘENÍ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SPECIALISOVANÁ VYŠETŘENÍ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162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b="1" i="1" dirty="0" smtClean="0">
                <a:solidFill>
                  <a:srgbClr val="FF0000"/>
                </a:solidFill>
              </a:rPr>
              <a:t>VSTUPNÍ VYŠETŘENÍ PACIENTA</a:t>
            </a:r>
            <a:endParaRPr lang="en-US" sz="27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5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7881" y="1678976"/>
            <a:ext cx="8325569" cy="4954737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ANAMNESA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OBJEKTIVNÍ VYŠETŘENÍ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Hlava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Krk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Hrudník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Břicho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Horní a dolní končetiny</a:t>
            </a:r>
          </a:p>
          <a:p>
            <a:pPr marL="457200" lvl="1" indent="0">
              <a:buNone/>
            </a:pPr>
            <a:r>
              <a:rPr lang="cs-CZ" b="1" i="1" dirty="0" smtClean="0">
                <a:solidFill>
                  <a:srgbClr val="002060"/>
                </a:solidFill>
              </a:rPr>
              <a:t>Používám: Pohled, Pohmat, Poklep, Poslech, Čich</a:t>
            </a:r>
          </a:p>
          <a:p>
            <a:pPr marL="457200" lvl="1" indent="0">
              <a:buNone/>
            </a:pPr>
            <a:r>
              <a:rPr lang="cs-CZ" b="1" i="1" dirty="0" smtClean="0">
                <a:solidFill>
                  <a:srgbClr val="002060"/>
                </a:solidFill>
              </a:rPr>
              <a:t>Změřím: Srdeční frekvenci, Krevní tlak, Dechovou frekvenci, Tělesnou teplotu, ev. </a:t>
            </a:r>
            <a:r>
              <a:rPr lang="cs-CZ" b="1" i="1" dirty="0">
                <a:solidFill>
                  <a:srgbClr val="002060"/>
                </a:solidFill>
              </a:rPr>
              <a:t>s</a:t>
            </a:r>
            <a:r>
              <a:rPr lang="cs-CZ" b="1" i="1" dirty="0" smtClean="0">
                <a:solidFill>
                  <a:srgbClr val="002060"/>
                </a:solidFill>
              </a:rPr>
              <a:t>aturaci </a:t>
            </a:r>
            <a:r>
              <a:rPr lang="cs-CZ" b="1" i="1" dirty="0" smtClean="0">
                <a:solidFill>
                  <a:srgbClr val="002060"/>
                </a:solidFill>
              </a:rPr>
              <a:t>krve kyslíkem a zapíši (!)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ZÁKLADNÍ LABORATORNÍ A POMOCNÁ VYŠETŘENÍ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SPECIALISOVANÁ VYŠETŘENÍ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162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b="1" i="1" dirty="0" smtClean="0">
                <a:solidFill>
                  <a:srgbClr val="FF0000"/>
                </a:solidFill>
              </a:rPr>
              <a:t>VSTUPNÍ VYŠETŘENÍ PACIENTA</a:t>
            </a:r>
            <a:endParaRPr lang="en-US" sz="27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1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7881" y="1678976"/>
            <a:ext cx="8325569" cy="4954737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ANAMNESA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OBJEKTIVNÍ VYŠETŘENÍ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ZÁKLADNÍ LABORATORNÍ A POMOCNÁ VYŠETŘENÍ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EKG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Rentgen srdce a plic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Laboratorní metody: krevní obraz + krevní srážlivost + základní biochemické vyšetření krve + základní biochemické vyšetření moče a sedimentu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SPECIALISOVANÁ VYŠETŘENÍ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162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b="1" i="1" dirty="0" smtClean="0">
                <a:solidFill>
                  <a:srgbClr val="FF0000"/>
                </a:solidFill>
              </a:rPr>
              <a:t>VSTUPNÍ VYŠETŘENÍ PACIENTA</a:t>
            </a:r>
            <a:endParaRPr lang="en-US" sz="27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7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7881" y="1678976"/>
            <a:ext cx="8325569" cy="4954737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ANAMNESA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OBJEKTIVNÍ VYŠETŘENÍ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ZÁKLADNÍ LABORATORNÍ A POMOCNÁ VYŠETŘENÍ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SPECIALISOVANÁ VYŠETŘENÍ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Jejich výběr závisí na typu základního onemocnění + přidružených onemocnění, resp. </a:t>
            </a:r>
            <a:r>
              <a:rPr lang="cs-CZ" b="1" dirty="0">
                <a:solidFill>
                  <a:srgbClr val="002060"/>
                </a:solidFill>
              </a:rPr>
              <a:t>p</a:t>
            </a:r>
            <a:r>
              <a:rPr lang="cs-CZ" b="1" dirty="0" smtClean="0">
                <a:solidFill>
                  <a:srgbClr val="002060"/>
                </a:solidFill>
              </a:rPr>
              <a:t>odezření na něj</a:t>
            </a:r>
          </a:p>
          <a:p>
            <a:pPr lvl="1"/>
            <a:r>
              <a:rPr lang="cs-CZ" b="1" dirty="0" smtClean="0">
                <a:solidFill>
                  <a:srgbClr val="002060"/>
                </a:solidFill>
              </a:rPr>
              <a:t>Vyšetření se dělí na AKUTNÍ a PLÁNOVANÁ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162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b="1" i="1" dirty="0" smtClean="0">
                <a:solidFill>
                  <a:srgbClr val="FF0000"/>
                </a:solidFill>
              </a:rPr>
              <a:t>VSTUPNÍ VYŠETŘENÍ PACIENTA</a:t>
            </a:r>
            <a:endParaRPr lang="en-US" sz="27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2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94890" y="2074419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Milí kolegové,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přejeme vám, </a:t>
            </a:r>
            <a:r>
              <a:rPr lang="cs-CZ" sz="2800" i="1" dirty="0" err="1" smtClean="0">
                <a:solidFill>
                  <a:srgbClr val="FF0000"/>
                </a:solidFill>
              </a:rPr>
              <a:t>at´se</a:t>
            </a:r>
            <a:r>
              <a:rPr lang="cs-CZ" sz="2800" i="1" dirty="0" smtClean="0">
                <a:solidFill>
                  <a:srgbClr val="FF0000"/>
                </a:solidFill>
              </a:rPr>
              <a:t> vám u nás líbí a jsme připraveni udělat maximum pro to, aby stáž na Interním oddělení NMB byla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pro vaše studium a zejména PRAXI co nejvíce přínosná.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i="1" dirty="0" smtClean="0">
              <a:solidFill>
                <a:srgbClr val="FF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Těšíme se na naši spolupráci,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i="1" dirty="0" smtClean="0">
              <a:solidFill>
                <a:srgbClr val="FF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i="1" dirty="0" smtClean="0">
                <a:solidFill>
                  <a:srgbClr val="FF0000"/>
                </a:solidFill>
              </a:rPr>
              <a:t>Team lékařů, </a:t>
            </a:r>
            <a:r>
              <a:rPr lang="cs-CZ" sz="2800" i="1" u="sng" dirty="0" smtClean="0">
                <a:solidFill>
                  <a:srgbClr val="FF0000"/>
                </a:solidFill>
              </a:rPr>
              <a:t>inženýrů</a:t>
            </a:r>
            <a:r>
              <a:rPr lang="cs-CZ" sz="2800" i="1" dirty="0" smtClean="0">
                <a:solidFill>
                  <a:srgbClr val="FF0000"/>
                </a:solidFill>
              </a:rPr>
              <a:t> a sestřiček Interního oddělení NMB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4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39733</TotalTime>
  <Words>374</Words>
  <Application>Microsoft Office PowerPoint</Application>
  <PresentationFormat>Předvádění na obrazovce (4:3)</PresentationFormat>
  <Paragraphs>97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Kára</dc:creator>
  <cp:lastModifiedBy>Kára</cp:lastModifiedBy>
  <cp:revision>56</cp:revision>
  <cp:lastPrinted>2019-09-17T21:26:37Z</cp:lastPrinted>
  <dcterms:created xsi:type="dcterms:W3CDTF">2019-05-01T06:42:35Z</dcterms:created>
  <dcterms:modified xsi:type="dcterms:W3CDTF">2019-09-24T14:02:22Z</dcterms:modified>
</cp:coreProperties>
</file>