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70" r:id="rId5"/>
    <p:sldId id="271" r:id="rId6"/>
    <p:sldId id="277" r:id="rId7"/>
    <p:sldId id="261" r:id="rId8"/>
    <p:sldId id="272" r:id="rId9"/>
    <p:sldId id="259" r:id="rId10"/>
    <p:sldId id="274" r:id="rId11"/>
    <p:sldId id="276" r:id="rId12"/>
    <p:sldId id="273" r:id="rId13"/>
    <p:sldId id="260" r:id="rId14"/>
    <p:sldId id="279" r:id="rId15"/>
    <p:sldId id="262" r:id="rId16"/>
    <p:sldId id="266" r:id="rId17"/>
    <p:sldId id="286" r:id="rId18"/>
    <p:sldId id="285" r:id="rId19"/>
    <p:sldId id="284" r:id="rId20"/>
    <p:sldId id="283" r:id="rId21"/>
    <p:sldId id="287" r:id="rId22"/>
    <p:sldId id="264" r:id="rId23"/>
    <p:sldId id="280" r:id="rId24"/>
    <p:sldId id="281" r:id="rId25"/>
    <p:sldId id="282" r:id="rId26"/>
    <p:sldId id="288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1C1716C-4CDB-4549-A295-06EEE9424290}" type="datetimeFigureOut">
              <a:rPr lang="cs-CZ" smtClean="0"/>
              <a:pPr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BBD65DD-613B-4B66-9DF5-DB0733343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Psychoterapie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Sylvie </a:t>
            </a:r>
            <a:r>
              <a:rPr lang="cs-CZ" dirty="0" err="1" smtClean="0"/>
              <a:t>Fedorová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20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Komunikační</a:t>
            </a:r>
          </a:p>
          <a:p>
            <a:r>
              <a:rPr lang="cs-CZ" dirty="0" smtClean="0"/>
              <a:t>Vztahové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Komunikační:</a:t>
            </a:r>
            <a:endParaRPr lang="cs-CZ" b="1" dirty="0"/>
          </a:p>
          <a:p>
            <a:r>
              <a:rPr lang="cs-CZ" dirty="0"/>
              <a:t>r</a:t>
            </a:r>
            <a:r>
              <a:rPr lang="cs-CZ" dirty="0" smtClean="0"/>
              <a:t>ozhovor, mlčení, neverbální chování, podněcování afektivních reakcí, interpretace, konfrontace, zrcadlení, edukace, učení, vztahy a interakce ve skupině a jiné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462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Terapeutické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Vztahové:</a:t>
            </a:r>
          </a:p>
          <a:p>
            <a:r>
              <a:rPr lang="cs-CZ" dirty="0"/>
              <a:t>t</a:t>
            </a:r>
            <a:r>
              <a:rPr lang="cs-CZ" dirty="0" smtClean="0"/>
              <a:t>erapeutický vztah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nejdůležitější faktor ovlivňující úspěch 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0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terapeutické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876800"/>
          </a:xfrm>
        </p:spPr>
        <p:txBody>
          <a:bodyPr/>
          <a:lstStyle/>
          <a:p>
            <a:r>
              <a:rPr lang="cs-CZ" dirty="0" smtClean="0"/>
              <a:t>Psychoterapeutický proces může být zaměřen na: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mimovědomé</a:t>
            </a:r>
            <a:r>
              <a:rPr lang="cs-CZ" dirty="0" smtClean="0"/>
              <a:t> duševní děje</a:t>
            </a:r>
          </a:p>
          <a:p>
            <a:pPr marL="514350" indent="-514350">
              <a:buAutoNum type="alphaLcParenR"/>
            </a:pPr>
            <a:r>
              <a:rPr lang="cs-CZ" dirty="0" smtClean="0"/>
              <a:t>vědomé pochody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vnější projevy jedince</a:t>
            </a:r>
          </a:p>
          <a:p>
            <a:pPr marL="514350" indent="-514350">
              <a:buAutoNum type="alphaLcParenR"/>
            </a:pPr>
            <a:r>
              <a:rPr lang="cs-CZ" dirty="0" smtClean="0"/>
              <a:t>společenské vztahy a procesy</a:t>
            </a:r>
          </a:p>
          <a:p>
            <a:pPr marL="514350" indent="-514350">
              <a:buAutoNum type="alphaLcParenR"/>
            </a:pPr>
            <a:r>
              <a:rPr lang="cs-CZ" dirty="0" smtClean="0"/>
              <a:t>tělesné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876800"/>
          </a:xfrm>
        </p:spPr>
        <p:txBody>
          <a:bodyPr>
            <a:normAutofit/>
          </a:bodyPr>
          <a:lstStyle/>
          <a:p>
            <a:r>
              <a:rPr lang="cs-CZ" dirty="0" smtClean="0"/>
              <a:t>od počátku 20. století (rozvoj psychologie a psychologických léčebných postupu) postupně i rozvoj psychoterapie </a:t>
            </a:r>
          </a:p>
          <a:p>
            <a:r>
              <a:rPr lang="cs-CZ" dirty="0" smtClean="0"/>
              <a:t>zpočátku silně </a:t>
            </a:r>
            <a:r>
              <a:rPr lang="cs-CZ" dirty="0"/>
              <a:t>svázána s lékařskou </a:t>
            </a:r>
            <a:r>
              <a:rPr lang="cs-CZ" dirty="0" smtClean="0"/>
              <a:t>praxí</a:t>
            </a:r>
          </a:p>
          <a:p>
            <a:r>
              <a:rPr lang="cs-CZ" dirty="0" smtClean="0"/>
              <a:t>později samostatným </a:t>
            </a:r>
            <a:r>
              <a:rPr lang="cs-CZ" dirty="0"/>
              <a:t>nezávislým </a:t>
            </a:r>
            <a:r>
              <a:rPr lang="cs-CZ" dirty="0" smtClean="0"/>
              <a:t>oborem</a:t>
            </a:r>
          </a:p>
          <a:p>
            <a:r>
              <a:rPr lang="cs-CZ" dirty="0" smtClean="0"/>
              <a:t>rozvoj </a:t>
            </a:r>
            <a:r>
              <a:rPr lang="cs-CZ" dirty="0"/>
              <a:t>především v </a:t>
            </a:r>
            <a:r>
              <a:rPr lang="cs-CZ" dirty="0" smtClean="0"/>
              <a:t>Evropě a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98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876800"/>
          </a:xfrm>
        </p:spPr>
        <p:txBody>
          <a:bodyPr/>
          <a:lstStyle/>
          <a:p>
            <a:r>
              <a:rPr lang="cs-CZ" dirty="0" smtClean="0"/>
              <a:t>psychologové začali </a:t>
            </a:r>
            <a:r>
              <a:rPr lang="cs-CZ" dirty="0"/>
              <a:t>klást důraz na různé aspekty lidského myšlení a jednání, k nimž vytvářeli nové teorie a vypracovávali postupy, jak s klientem nejlépe </a:t>
            </a:r>
            <a:r>
              <a:rPr lang="cs-CZ" dirty="0" smtClean="0"/>
              <a:t>pracovat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necelých </a:t>
            </a:r>
            <a:r>
              <a:rPr lang="cs-CZ" dirty="0" smtClean="0"/>
              <a:t>100 </a:t>
            </a:r>
            <a:r>
              <a:rPr lang="cs-CZ" dirty="0"/>
              <a:t>let existence tak vznikla řada různých psychoterapeutických přístupů, které se často velmi liší a často se liší i jejich účinnost při řešení rozličných druhů </a:t>
            </a:r>
            <a:r>
              <a:rPr lang="cs-CZ" dirty="0" smtClean="0"/>
              <a:t>problémů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47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Směry psychoterapie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Hlubinná </a:t>
            </a:r>
            <a:r>
              <a:rPr lang="cs-CZ" dirty="0"/>
              <a:t>psychoterapie </a:t>
            </a:r>
            <a:r>
              <a:rPr lang="cs-CZ" i="1" dirty="0" smtClean="0"/>
              <a:t>(Psychoanalýza, </a:t>
            </a:r>
            <a:r>
              <a:rPr lang="cs-CZ" i="1" dirty="0" err="1"/>
              <a:t>A</a:t>
            </a:r>
            <a:r>
              <a:rPr lang="cs-CZ" i="1" dirty="0" err="1" smtClean="0"/>
              <a:t>dlerovská</a:t>
            </a:r>
            <a:r>
              <a:rPr lang="cs-CZ" i="1" dirty="0" smtClean="0"/>
              <a:t> psychoterapie</a:t>
            </a:r>
            <a:r>
              <a:rPr lang="cs-CZ" i="1" dirty="0"/>
              <a:t>, J</a:t>
            </a:r>
            <a:r>
              <a:rPr lang="cs-CZ" i="1" dirty="0" smtClean="0"/>
              <a:t>ungovská psychoterapie)</a:t>
            </a:r>
            <a:endParaRPr lang="cs-CZ" i="1" dirty="0"/>
          </a:p>
          <a:p>
            <a:r>
              <a:rPr lang="cs-CZ" dirty="0"/>
              <a:t>Dynamická a interpersonální psychoterapie</a:t>
            </a:r>
          </a:p>
          <a:p>
            <a:r>
              <a:rPr lang="cs-CZ" dirty="0" err="1" smtClean="0"/>
              <a:t>Rogerovská</a:t>
            </a:r>
            <a:r>
              <a:rPr lang="cs-CZ" dirty="0" smtClean="0"/>
              <a:t> </a:t>
            </a:r>
            <a:r>
              <a:rPr lang="cs-CZ" dirty="0"/>
              <a:t>psychoterapie </a:t>
            </a:r>
            <a:endParaRPr lang="cs-CZ" dirty="0" smtClean="0"/>
          </a:p>
          <a:p>
            <a:r>
              <a:rPr lang="cs-CZ" dirty="0" smtClean="0"/>
              <a:t>Kognitivně-behaviorální terapie</a:t>
            </a:r>
            <a:endParaRPr lang="cs-CZ" dirty="0"/>
          </a:p>
          <a:p>
            <a:r>
              <a:rPr lang="cs-CZ" dirty="0"/>
              <a:t>Komunikační terapie</a:t>
            </a:r>
          </a:p>
          <a:p>
            <a:r>
              <a:rPr lang="cs-CZ" dirty="0" err="1" smtClean="0"/>
              <a:t>Gestalt</a:t>
            </a:r>
            <a:r>
              <a:rPr lang="cs-CZ" dirty="0" smtClean="0"/>
              <a:t> terapie</a:t>
            </a:r>
          </a:p>
          <a:p>
            <a:r>
              <a:rPr lang="cs-CZ" dirty="0" smtClean="0"/>
              <a:t>Existenciální </a:t>
            </a:r>
            <a:r>
              <a:rPr lang="cs-CZ" dirty="0"/>
              <a:t>a humanistická psychoterapie </a:t>
            </a:r>
            <a:r>
              <a:rPr lang="cs-CZ" i="1" dirty="0" smtClean="0"/>
              <a:t>(Logoterapie</a:t>
            </a:r>
            <a:r>
              <a:rPr lang="cs-CZ" i="1" dirty="0"/>
              <a:t>;  </a:t>
            </a:r>
            <a:r>
              <a:rPr lang="cs-CZ" i="1" dirty="0" err="1"/>
              <a:t>Daseinanalýza</a:t>
            </a:r>
            <a:r>
              <a:rPr lang="cs-CZ" i="1" dirty="0"/>
              <a:t>; Humanistická psychoterapie)</a:t>
            </a:r>
          </a:p>
          <a:p>
            <a:r>
              <a:rPr lang="cs-CZ" dirty="0" smtClean="0"/>
              <a:t>Eklektická </a:t>
            </a:r>
            <a:r>
              <a:rPr lang="cs-CZ" dirty="0"/>
              <a:t>a </a:t>
            </a:r>
            <a:r>
              <a:rPr lang="cs-CZ" dirty="0" err="1"/>
              <a:t>integrativní</a:t>
            </a:r>
            <a:r>
              <a:rPr lang="cs-CZ" dirty="0"/>
              <a:t> pojetí psychoterapie</a:t>
            </a:r>
          </a:p>
          <a:p>
            <a:r>
              <a:rPr lang="cs-CZ" dirty="0"/>
              <a:t>Ostatní směry psychoterapie (Transpersonální </a:t>
            </a:r>
            <a:r>
              <a:rPr lang="cs-CZ" dirty="0" smtClean="0"/>
              <a:t>atd</a:t>
            </a:r>
            <a:r>
              <a:rPr lang="cs-CZ" dirty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Vlivné 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876800"/>
          </a:xfrm>
        </p:spPr>
        <p:txBody>
          <a:bodyPr/>
          <a:lstStyle/>
          <a:p>
            <a:r>
              <a:rPr lang="cs-CZ" dirty="0" smtClean="0"/>
              <a:t>Psychoanalýza</a:t>
            </a:r>
          </a:p>
          <a:p>
            <a:r>
              <a:rPr lang="cs-CZ" dirty="0" smtClean="0"/>
              <a:t>Dynamická psychoterapie</a:t>
            </a:r>
          </a:p>
          <a:p>
            <a:r>
              <a:rPr lang="cs-CZ" dirty="0" smtClean="0"/>
              <a:t>Kognitivně-behaviorální terapie</a:t>
            </a:r>
          </a:p>
          <a:p>
            <a:r>
              <a:rPr lang="cs-CZ" dirty="0" err="1" smtClean="0"/>
              <a:t>Gestalt</a:t>
            </a:r>
            <a:r>
              <a:rPr lang="cs-CZ" dirty="0" smtClean="0"/>
              <a:t> terapie</a:t>
            </a:r>
          </a:p>
          <a:p>
            <a:r>
              <a:rPr lang="cs-CZ" dirty="0" smtClean="0"/>
              <a:t>Humanistická psychoterapie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98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Psychoanalýza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založená</a:t>
            </a:r>
            <a:r>
              <a:rPr lang="cs-CZ" dirty="0"/>
              <a:t> </a:t>
            </a:r>
            <a:r>
              <a:rPr lang="cs-CZ" dirty="0" smtClean="0"/>
              <a:t>Sigmundem Freudem, </a:t>
            </a:r>
            <a:r>
              <a:rPr lang="cs-CZ" dirty="0"/>
              <a:t>označována jako 1. vídeňská škola </a:t>
            </a:r>
            <a:r>
              <a:rPr lang="cs-CZ" dirty="0" smtClean="0"/>
              <a:t>psychoterapie</a:t>
            </a:r>
          </a:p>
          <a:p>
            <a:r>
              <a:rPr lang="cs-CZ" altLang="cs-CZ" dirty="0"/>
              <a:t>význam nevědomých duševních </a:t>
            </a:r>
            <a:r>
              <a:rPr lang="cs-CZ" altLang="cs-CZ" dirty="0" smtClean="0"/>
              <a:t>procesů, </a:t>
            </a:r>
            <a:r>
              <a:rPr lang="cs-CZ" altLang="cs-CZ" dirty="0"/>
              <a:t>důležitost snů, jakožto </a:t>
            </a:r>
            <a:r>
              <a:rPr lang="cs-CZ" altLang="cs-CZ" dirty="0" smtClean="0"/>
              <a:t>„královské </a:t>
            </a:r>
            <a:r>
              <a:rPr lang="cs-CZ" altLang="cs-CZ" dirty="0"/>
              <a:t>cesty do </a:t>
            </a:r>
            <a:r>
              <a:rPr lang="cs-CZ" altLang="cs-CZ" dirty="0" smtClean="0"/>
              <a:t>nevědomí“</a:t>
            </a:r>
          </a:p>
          <a:p>
            <a:r>
              <a:rPr lang="cs-CZ" dirty="0" smtClean="0"/>
              <a:t>obranné </a:t>
            </a:r>
            <a:r>
              <a:rPr lang="cs-CZ" dirty="0"/>
              <a:t>mechanismy, intrapsychické konflikty</a:t>
            </a:r>
          </a:p>
          <a:p>
            <a:r>
              <a:rPr lang="cs-CZ" altLang="cs-CZ" dirty="0" smtClean="0"/>
              <a:t>běžné </a:t>
            </a:r>
            <a:r>
              <a:rPr lang="cs-CZ" altLang="cs-CZ" dirty="0"/>
              <a:t>jevy v každodenním lidském chování jako jsou přeřeknutí či zapomínání jmen</a:t>
            </a:r>
          </a:p>
          <a:p>
            <a:r>
              <a:rPr lang="cs-CZ" altLang="cs-CZ" dirty="0"/>
              <a:t>nový náhled na osobnost, </a:t>
            </a:r>
            <a:r>
              <a:rPr lang="cs-CZ" altLang="cs-CZ" dirty="0" smtClean="0"/>
              <a:t>mnoho </a:t>
            </a:r>
            <a:r>
              <a:rPr lang="cs-CZ" altLang="cs-CZ" dirty="0"/>
              <a:t>problémů a témat, které do té doby nebyly řešeny či se jim nedostávalo uceleného </a:t>
            </a:r>
            <a:r>
              <a:rPr lang="cs-CZ" altLang="cs-CZ" dirty="0" smtClean="0"/>
              <a:t>systému</a:t>
            </a:r>
            <a:endParaRPr lang="cs-CZ" altLang="cs-CZ" dirty="0"/>
          </a:p>
          <a:p>
            <a:r>
              <a:rPr lang="cs-CZ" altLang="cs-CZ" dirty="0"/>
              <a:t>pozornost na téma dětské sexuality a sexuality </a:t>
            </a:r>
            <a:r>
              <a:rPr lang="cs-CZ" altLang="cs-CZ" dirty="0" smtClean="0"/>
              <a:t>vůbec</a:t>
            </a:r>
          </a:p>
          <a:p>
            <a:r>
              <a:rPr lang="cs-CZ" altLang="cs-CZ" dirty="0" smtClean="0"/>
              <a:t>terapeut </a:t>
            </a:r>
            <a:r>
              <a:rPr lang="cs-CZ" altLang="cs-CZ" dirty="0"/>
              <a:t>je neosobní a málo otevřený, je „čistým projekčním plátnem</a:t>
            </a:r>
            <a:r>
              <a:rPr lang="cs-CZ" altLang="cs-CZ" dirty="0" smtClean="0"/>
              <a:t>“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91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Dynamická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 smtClean="0"/>
              <a:t>nevědomá psychická činnost </a:t>
            </a:r>
            <a:r>
              <a:rPr lang="cs-CZ" sz="9600" dirty="0"/>
              <a:t>a </a:t>
            </a:r>
            <a:r>
              <a:rPr lang="cs-CZ" sz="9600" dirty="0" smtClean="0"/>
              <a:t>intrapsychické konflikty</a:t>
            </a:r>
          </a:p>
          <a:p>
            <a:r>
              <a:rPr lang="cs-CZ" sz="9600" dirty="0" smtClean="0"/>
              <a:t>porozumění </a:t>
            </a:r>
            <a:r>
              <a:rPr lang="cs-CZ" sz="9600" dirty="0"/>
              <a:t>subjektivně významným momentům z klientova života a jejich případné souvislosti s jeho aktuálními </a:t>
            </a:r>
            <a:r>
              <a:rPr lang="cs-CZ" sz="9600" dirty="0" smtClean="0"/>
              <a:t>obtížemi</a:t>
            </a:r>
            <a:endParaRPr lang="cs-CZ" sz="9600" dirty="0"/>
          </a:p>
          <a:p>
            <a:r>
              <a:rPr lang="cs-CZ" sz="9600" dirty="0" smtClean="0"/>
              <a:t>důraz na </a:t>
            </a:r>
            <a:r>
              <a:rPr lang="cs-CZ" sz="9600" dirty="0"/>
              <a:t>bezpečnou, nenásilnou podporu sebepoznávání klienta, což samo o sobě přispívá k posilování jeho schopností řešit svou situaci vlastními </a:t>
            </a:r>
            <a:r>
              <a:rPr lang="cs-CZ" sz="9600" dirty="0" smtClean="0"/>
              <a:t>silami</a:t>
            </a:r>
          </a:p>
          <a:p>
            <a:r>
              <a:rPr lang="cs-CZ" sz="9600" dirty="0"/>
              <a:t>v</a:t>
            </a:r>
            <a:r>
              <a:rPr lang="cs-CZ" sz="9600" dirty="0" smtClean="0"/>
              <a:t>e </a:t>
            </a:r>
            <a:r>
              <a:rPr lang="cs-CZ" sz="9600" dirty="0"/>
              <a:t>skupinové, párové a rodinné terapii se navíc k podpoření kvalitativního růstu osobnosti zúčastněných využívá léčebného potenciálu tzv. </a:t>
            </a:r>
            <a:r>
              <a:rPr lang="cs-CZ" sz="9600" b="1" dirty="0"/>
              <a:t>skupinové </a:t>
            </a:r>
            <a:r>
              <a:rPr lang="cs-CZ" sz="9600" b="1" dirty="0" smtClean="0"/>
              <a:t>dynamiky</a:t>
            </a:r>
          </a:p>
          <a:p>
            <a:endParaRPr lang="cs-CZ" sz="9600" dirty="0" smtClean="0"/>
          </a:p>
          <a:p>
            <a:pPr marL="0" indent="0">
              <a:buNone/>
            </a:pPr>
            <a:r>
              <a:rPr lang="cs-CZ" sz="9600" dirty="0" smtClean="0"/>
              <a:t>(=veškeré </a:t>
            </a:r>
            <a:r>
              <a:rPr lang="cs-CZ" sz="9600" dirty="0"/>
              <a:t>dění a interakce, které mezi klienty během sezení </a:t>
            </a:r>
            <a:r>
              <a:rPr lang="cs-CZ" sz="9600" dirty="0" smtClean="0"/>
              <a:t>probíhají, možnost </a:t>
            </a:r>
            <a:r>
              <a:rPr lang="cs-CZ" sz="9600" dirty="0"/>
              <a:t>identifikovat se s druhými, učit se z jich zkušenosti, v bezpečné situaci s nimi vstupovat do konfliktu či vyjadřovat nesouhlas </a:t>
            </a:r>
            <a:r>
              <a:rPr lang="cs-CZ" sz="9600" dirty="0" smtClean="0"/>
              <a:t>apod.)</a:t>
            </a:r>
            <a:endParaRPr lang="cs-CZ" sz="9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9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Kognitivně – behaviorální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krátkodobá, strukturovaná psychoterapie</a:t>
            </a:r>
          </a:p>
          <a:p>
            <a:r>
              <a:rPr lang="cs-CZ" dirty="0" smtClean="0"/>
              <a:t>zaměřuje </a:t>
            </a:r>
            <a:r>
              <a:rPr lang="cs-CZ" dirty="0"/>
              <a:t>se na řešení konkrétních problémů a </a:t>
            </a:r>
            <a:r>
              <a:rPr lang="cs-CZ" dirty="0" smtClean="0"/>
              <a:t>potíží, na </a:t>
            </a:r>
            <a:r>
              <a:rPr lang="cs-CZ" dirty="0"/>
              <a:t>dosahování specifických, předem stanovených cílů pomocí řady psychologických </a:t>
            </a:r>
            <a:r>
              <a:rPr lang="cs-CZ" dirty="0" smtClean="0"/>
              <a:t>metod</a:t>
            </a:r>
          </a:p>
          <a:p>
            <a:r>
              <a:rPr lang="cs-CZ" dirty="0" smtClean="0"/>
              <a:t>klient </a:t>
            </a:r>
            <a:r>
              <a:rPr lang="cs-CZ" dirty="0"/>
              <a:t>se těmto metodám za podpory terapeuta aktivně učí, aby byl po skončení terapie schopen tyto metody používat </a:t>
            </a:r>
            <a:r>
              <a:rPr lang="cs-CZ" dirty="0" smtClean="0"/>
              <a:t>samostatně </a:t>
            </a:r>
          </a:p>
          <a:p>
            <a:r>
              <a:rPr lang="cs-CZ" dirty="0" smtClean="0"/>
              <a:t>KBT </a:t>
            </a:r>
            <a:r>
              <a:rPr lang="cs-CZ" dirty="0"/>
              <a:t>se zaměřuje primárně na pozorovatelné chování a na vědomé psychické </a:t>
            </a:r>
            <a:r>
              <a:rPr lang="cs-CZ" dirty="0" smtClean="0"/>
              <a:t>procesy</a:t>
            </a:r>
            <a:endParaRPr lang="cs-CZ" dirty="0"/>
          </a:p>
          <a:p>
            <a:r>
              <a:rPr lang="cs-CZ" dirty="0" smtClean="0"/>
              <a:t>cílem </a:t>
            </a:r>
            <a:r>
              <a:rPr lang="cs-CZ" dirty="0"/>
              <a:t>KBT je soběstačnost </a:t>
            </a:r>
            <a:r>
              <a:rPr lang="cs-CZ" dirty="0" smtClean="0"/>
              <a:t>klienta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1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psychoterapie?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2476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Léčebné působení na druhého člověka (skupinu osob) převáženě psychologickými prostředky za účelem zmírnění nebo odstranění prožívaných psychických obtíží.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1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Gestalt</a:t>
            </a:r>
            <a:r>
              <a:rPr lang="cs-CZ" dirty="0" smtClean="0"/>
              <a:t> psychoterapie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zaměřuje se na zvyšování uvědomění klienta o jeho prožívání a chování a tím vede klienta k tomu, aby sám sobě lépe </a:t>
            </a:r>
            <a:r>
              <a:rPr lang="cs-CZ" dirty="0" smtClean="0"/>
              <a:t>porozuměl</a:t>
            </a:r>
            <a:endParaRPr lang="cs-CZ" dirty="0"/>
          </a:p>
          <a:p>
            <a:r>
              <a:rPr lang="cs-CZ" dirty="0"/>
              <a:t>věnuje pozornost právě probíhajícímu prožívání a sebevyjádření klienta v terapeutické situaci,</a:t>
            </a:r>
          </a:p>
          <a:p>
            <a:r>
              <a:rPr lang="cs-CZ" dirty="0"/>
              <a:t>podporuje klienta v přijetí vlastní zodpovědnosti za své myšlenky, emoce a </a:t>
            </a:r>
            <a:r>
              <a:rPr lang="cs-CZ" dirty="0" smtClean="0"/>
              <a:t>činy</a:t>
            </a:r>
            <a:endParaRPr lang="cs-CZ" dirty="0"/>
          </a:p>
          <a:p>
            <a:r>
              <a:rPr lang="cs-CZ" dirty="0"/>
              <a:t>terapeut pracuje nedirektivně (s klientem nejedná z pozice autority, která by určovala, co je třeba udělat, </a:t>
            </a:r>
            <a:r>
              <a:rPr lang="cs-CZ" dirty="0" smtClean="0"/>
              <a:t>nabízí </a:t>
            </a:r>
            <a:r>
              <a:rPr lang="cs-CZ" dirty="0"/>
              <a:t>klientovi prostor pro bezpečné a autentické lidské setkání, které podpoří hlubší kontakt klienta s vlastním prožíváním a nabídne mu tak příležitost k osobnímu růstu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28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Humanistická psychoterapie: </a:t>
            </a:r>
            <a:r>
              <a:rPr lang="cs-CZ" dirty="0" err="1" smtClean="0"/>
              <a:t>Rogersovská</a:t>
            </a:r>
            <a:r>
              <a:rPr lang="cs-CZ" dirty="0" smtClean="0"/>
              <a:t> psychoterapie </a:t>
            </a:r>
            <a:r>
              <a:rPr lang="cs-CZ" sz="2700" b="1" dirty="0"/>
              <a:t> 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5208240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 smtClean="0"/>
              <a:t>jedinci </a:t>
            </a:r>
            <a:r>
              <a:rPr lang="cs-CZ" sz="9600" dirty="0"/>
              <a:t>disponují </a:t>
            </a:r>
            <a:r>
              <a:rPr lang="cs-CZ" sz="9600" dirty="0" smtClean="0"/>
              <a:t>potencemi </a:t>
            </a:r>
            <a:r>
              <a:rPr lang="cs-CZ" sz="9600" dirty="0" err="1"/>
              <a:t>sebeporozumění</a:t>
            </a:r>
            <a:r>
              <a:rPr lang="cs-CZ" sz="9600" dirty="0"/>
              <a:t> a proměny vlastního sebepojetí a </a:t>
            </a:r>
            <a:r>
              <a:rPr lang="cs-CZ" sz="9600" dirty="0" smtClean="0"/>
              <a:t>postojů, tyto možnosti mohou být využity v atmosféře podporujících psychologických vztahů</a:t>
            </a:r>
          </a:p>
          <a:p>
            <a:pPr marL="0" indent="0">
              <a:buNone/>
            </a:pPr>
            <a:endParaRPr lang="cs-CZ" sz="9600" dirty="0" smtClean="0"/>
          </a:p>
          <a:p>
            <a:r>
              <a:rPr lang="cs-CZ" sz="9600" dirty="0"/>
              <a:t>v</a:t>
            </a:r>
            <a:r>
              <a:rPr lang="cs-CZ" sz="9600" dirty="0" smtClean="0"/>
              <a:t>ytvořit takovou atmosféru je v kompetenci terapeuta, splnit základní podmínky terapeutického vztahu: </a:t>
            </a:r>
          </a:p>
          <a:p>
            <a:pPr marL="1371600" indent="-1371600">
              <a:buAutoNum type="arabicParenR"/>
            </a:pPr>
            <a:r>
              <a:rPr lang="cs-CZ" sz="8000" b="1" dirty="0" err="1" smtClean="0"/>
              <a:t>kongruenci</a:t>
            </a:r>
            <a:r>
              <a:rPr lang="cs-CZ" sz="8000" b="1" dirty="0" smtClean="0"/>
              <a:t> </a:t>
            </a:r>
          </a:p>
          <a:p>
            <a:pPr marL="1371600" indent="-1371600">
              <a:buAutoNum type="arabicParenR"/>
            </a:pPr>
            <a:r>
              <a:rPr lang="cs-CZ" sz="8000" b="1" dirty="0" smtClean="0"/>
              <a:t>bezpodmínečné pozitivní přijetí </a:t>
            </a:r>
          </a:p>
          <a:p>
            <a:pPr marL="1371600" indent="-1371600">
              <a:buAutoNum type="arabicParenR"/>
            </a:pPr>
            <a:r>
              <a:rPr lang="cs-CZ" sz="8000" b="1" dirty="0" smtClean="0"/>
              <a:t>empatické porozumění</a:t>
            </a:r>
          </a:p>
          <a:p>
            <a:pPr marL="0" indent="0">
              <a:buNone/>
            </a:pPr>
            <a:endParaRPr lang="cs-CZ" sz="8000" dirty="0" smtClean="0"/>
          </a:p>
          <a:p>
            <a:r>
              <a:rPr lang="cs-CZ" sz="9600" dirty="0"/>
              <a:t>z</a:t>
            </a:r>
            <a:r>
              <a:rPr lang="cs-CZ" sz="9600" dirty="0" smtClean="0"/>
              <a:t>ákladní </a:t>
            </a:r>
            <a:r>
              <a:rPr lang="cs-CZ" sz="9600" dirty="0"/>
              <a:t>vztahová nabídka </a:t>
            </a:r>
            <a:r>
              <a:rPr lang="cs-CZ" sz="9600" dirty="0" smtClean="0"/>
              <a:t>vede </a:t>
            </a:r>
            <a:r>
              <a:rPr lang="cs-CZ" sz="9600" dirty="0"/>
              <a:t>ke změnám v osobnosti klienta a v jeho chování a k ústupu zdravotních </a:t>
            </a:r>
            <a:r>
              <a:rPr lang="cs-CZ" sz="9600" dirty="0" smtClean="0"/>
              <a:t>obtíží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6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Účinnost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</a:t>
            </a:r>
            <a:r>
              <a:rPr lang="cs-CZ" dirty="0"/>
              <a:t>začátku </a:t>
            </a:r>
            <a:r>
              <a:rPr lang="cs-CZ" dirty="0" smtClean="0"/>
              <a:t>terapie klient </a:t>
            </a:r>
            <a:r>
              <a:rPr lang="cs-CZ" dirty="0"/>
              <a:t>za pomoci terapeuta </a:t>
            </a:r>
            <a:r>
              <a:rPr lang="cs-CZ" dirty="0" smtClean="0"/>
              <a:t>definuje </a:t>
            </a:r>
            <a:r>
              <a:rPr lang="cs-CZ" dirty="0"/>
              <a:t>aktuální problém – tzv. </a:t>
            </a:r>
            <a:r>
              <a:rPr lang="cs-CZ" b="1" dirty="0"/>
              <a:t>zakázku</a:t>
            </a:r>
            <a:r>
              <a:rPr lang="cs-CZ" dirty="0"/>
              <a:t> či </a:t>
            </a:r>
            <a:r>
              <a:rPr lang="cs-CZ" b="1" dirty="0" smtClean="0"/>
              <a:t>kontrakt </a:t>
            </a:r>
          </a:p>
          <a:p>
            <a:r>
              <a:rPr lang="cs-CZ" dirty="0" smtClean="0"/>
              <a:t>formuje </a:t>
            </a:r>
            <a:r>
              <a:rPr lang="cs-CZ" dirty="0"/>
              <a:t>si tak reálná očekávání, která mohou redukovat klientovy problémy, a tak se také psychoterapie sama stává </a:t>
            </a:r>
            <a:r>
              <a:rPr lang="cs-CZ" dirty="0" smtClean="0"/>
              <a:t>účinnější</a:t>
            </a:r>
          </a:p>
          <a:p>
            <a:r>
              <a:rPr lang="cs-CZ" dirty="0" smtClean="0"/>
              <a:t>klient </a:t>
            </a:r>
            <a:r>
              <a:rPr lang="cs-CZ" dirty="0"/>
              <a:t>v průběhu procesu terapie </a:t>
            </a:r>
            <a:r>
              <a:rPr lang="cs-CZ" dirty="0" smtClean="0"/>
              <a:t>může být i dočasně zhoršen </a:t>
            </a:r>
          </a:p>
          <a:p>
            <a:r>
              <a:rPr lang="cs-CZ" dirty="0" smtClean="0"/>
              <a:t>bývá </a:t>
            </a:r>
            <a:r>
              <a:rPr lang="cs-CZ" dirty="0"/>
              <a:t>to známkou nastupujících změn, které motivují klienta k práci na </a:t>
            </a:r>
            <a:r>
              <a:rPr lang="cs-CZ" dirty="0" smtClean="0"/>
              <a:t>sobě</a:t>
            </a:r>
          </a:p>
          <a:p>
            <a:r>
              <a:rPr lang="cs-CZ" dirty="0" smtClean="0"/>
              <a:t>pro </a:t>
            </a:r>
            <a:r>
              <a:rPr lang="cs-CZ" dirty="0"/>
              <a:t>posouzení efektu terapie </a:t>
            </a:r>
            <a:r>
              <a:rPr lang="cs-CZ" dirty="0" smtClean="0"/>
              <a:t>důležitý </a:t>
            </a:r>
            <a:r>
              <a:rPr lang="cs-CZ" dirty="0"/>
              <a:t>konečný výsledek, ke kterému je potřeba se trpělivě </a:t>
            </a:r>
            <a:r>
              <a:rPr lang="cs-CZ" dirty="0" smtClean="0"/>
              <a:t>dopracovat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15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ovlivňující účinnost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psychoterapeutická metoda, použité techniky</a:t>
            </a:r>
          </a:p>
          <a:p>
            <a:r>
              <a:rPr lang="cs-CZ" dirty="0" smtClean="0"/>
              <a:t>osobnost </a:t>
            </a:r>
            <a:r>
              <a:rPr lang="cs-CZ" dirty="0"/>
              <a:t>terapeuta </a:t>
            </a:r>
            <a:endParaRPr lang="cs-CZ" dirty="0" smtClean="0"/>
          </a:p>
          <a:p>
            <a:r>
              <a:rPr lang="cs-CZ" dirty="0" smtClean="0"/>
              <a:t>osobnost klienta</a:t>
            </a:r>
          </a:p>
          <a:p>
            <a:r>
              <a:rPr lang="cs-CZ" dirty="0" smtClean="0"/>
              <a:t>terapeutický </a:t>
            </a:r>
            <a:r>
              <a:rPr lang="cs-CZ" dirty="0"/>
              <a:t>vztah, který se mezi nimi </a:t>
            </a:r>
            <a:r>
              <a:rPr lang="cs-CZ" dirty="0" smtClean="0"/>
              <a:t>vyvíjí</a:t>
            </a:r>
          </a:p>
          <a:p>
            <a:r>
              <a:rPr lang="cs-CZ" dirty="0" err="1"/>
              <a:t>mimoterapeutické</a:t>
            </a:r>
            <a:r>
              <a:rPr lang="cs-CZ" dirty="0"/>
              <a:t> </a:t>
            </a:r>
            <a:r>
              <a:rPr lang="cs-CZ" dirty="0" smtClean="0"/>
              <a:t>faktory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prokazatelně </a:t>
            </a:r>
            <a:r>
              <a:rPr lang="cs-CZ" dirty="0"/>
              <a:t>účinnou složkou je tzv. </a:t>
            </a:r>
            <a:r>
              <a:rPr lang="cs-CZ" b="1" dirty="0"/>
              <a:t>terapeutické spojenectví</a:t>
            </a:r>
            <a:r>
              <a:rPr lang="cs-CZ" dirty="0"/>
              <a:t> a </a:t>
            </a:r>
            <a:r>
              <a:rPr lang="cs-CZ" b="1" dirty="0"/>
              <a:t>empatie</a:t>
            </a:r>
            <a:r>
              <a:rPr lang="cs-CZ" dirty="0"/>
              <a:t> </a:t>
            </a:r>
            <a:r>
              <a:rPr lang="cs-CZ" dirty="0" smtClean="0"/>
              <a:t>(= vcítění </a:t>
            </a:r>
            <a:r>
              <a:rPr lang="cs-CZ" dirty="0"/>
              <a:t>se do pocitů klienta, aniž by terapeut ztrácel potřebný odstup a kontakt sám se sebou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spojenectví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spolupráce </a:t>
            </a:r>
            <a:r>
              <a:rPr lang="cs-CZ" dirty="0"/>
              <a:t>na vymezených cílech a potřebách</a:t>
            </a:r>
          </a:p>
          <a:p>
            <a:r>
              <a:rPr lang="cs-CZ" dirty="0"/>
              <a:t>může být v průběhu léčby pozměňován tak, aby klient i terapeut vždy aktuálně věděli, na čem realisticky spolupracují (obvyklé, že se klientem označované potíže mohou postupem léčby proměňovat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psychoterapeut </a:t>
            </a:r>
            <a:r>
              <a:rPr lang="cs-CZ" dirty="0"/>
              <a:t>je vázán mlčenlivostí a klientova sdělení jsou považována za </a:t>
            </a:r>
            <a:r>
              <a:rPr lang="cs-CZ" dirty="0" smtClean="0"/>
              <a:t>důvěrná (výjimkou </a:t>
            </a:r>
            <a:r>
              <a:rPr lang="cs-CZ" dirty="0"/>
              <a:t>povinné mlčenlivosti terapeuta je oznamovací povinnost trestného </a:t>
            </a:r>
            <a:r>
              <a:rPr lang="cs-CZ" dirty="0" smtClean="0"/>
              <a:t>činu)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4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průběh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závislosti na potřebách klienta a doporučení terapeuta je psychoterapie </a:t>
            </a:r>
            <a:r>
              <a:rPr lang="cs-CZ" dirty="0" smtClean="0"/>
              <a:t>léčbou:</a:t>
            </a:r>
          </a:p>
          <a:p>
            <a:r>
              <a:rPr lang="cs-CZ" dirty="0" smtClean="0"/>
              <a:t>krátkodobou </a:t>
            </a:r>
            <a:r>
              <a:rPr lang="cs-CZ" dirty="0"/>
              <a:t>(do 3 </a:t>
            </a:r>
            <a:r>
              <a:rPr lang="cs-CZ" dirty="0" smtClean="0"/>
              <a:t>měsíců)</a:t>
            </a:r>
          </a:p>
          <a:p>
            <a:r>
              <a:rPr lang="cs-CZ" dirty="0" smtClean="0"/>
              <a:t>střednědobou </a:t>
            </a:r>
            <a:r>
              <a:rPr lang="cs-CZ" dirty="0"/>
              <a:t>(od 3 do 6 měsíců) </a:t>
            </a:r>
            <a:endParaRPr lang="cs-CZ" dirty="0" smtClean="0"/>
          </a:p>
          <a:p>
            <a:r>
              <a:rPr lang="cs-CZ" dirty="0" smtClean="0"/>
              <a:t>nebo </a:t>
            </a:r>
            <a:r>
              <a:rPr lang="cs-CZ" dirty="0"/>
              <a:t>dlouhodobou (déle než 6 </a:t>
            </a:r>
            <a:r>
              <a:rPr lang="cs-CZ" dirty="0" smtClean="0"/>
              <a:t>měsíců) – </a:t>
            </a:r>
            <a:r>
              <a:rPr lang="cs-CZ" smtClean="0"/>
              <a:t>viditelný efekt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doporučovaná </a:t>
            </a:r>
            <a:r>
              <a:rPr lang="cs-CZ" dirty="0"/>
              <a:t>frekvence sezení je jednou </a:t>
            </a:r>
            <a:r>
              <a:rPr lang="cs-CZ" dirty="0" smtClean="0"/>
              <a:t>týdně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2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140968"/>
            <a:ext cx="8229600" cy="990600"/>
          </a:xfrm>
        </p:spPr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36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 smtClean="0"/>
              <a:t>Kdo může provádět psychoterapii?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917032"/>
          </a:xfrm>
        </p:spPr>
        <p:txBody>
          <a:bodyPr>
            <a:normAutofit/>
          </a:bodyPr>
          <a:lstStyle/>
          <a:p>
            <a:r>
              <a:rPr lang="cs-CZ" dirty="0" smtClean="0"/>
              <a:t>Kvalifikovaná osoba – psychoterapeut </a:t>
            </a:r>
            <a:endParaRPr lang="cs-CZ" dirty="0"/>
          </a:p>
          <a:p>
            <a:pPr lvl="1"/>
            <a:r>
              <a:rPr lang="cs-CZ" altLang="cs-CZ" dirty="0"/>
              <a:t>p</a:t>
            </a:r>
            <a:r>
              <a:rPr lang="cs-CZ" altLang="cs-CZ" dirty="0" smtClean="0"/>
              <a:t>sycholog nebo lékař s příslušným vzděláním</a:t>
            </a:r>
          </a:p>
          <a:p>
            <a:pPr marL="457200" lvl="1" indent="0">
              <a:buNone/>
            </a:pPr>
            <a:r>
              <a:rPr lang="cs-CZ" altLang="cs-CZ" dirty="0" smtClean="0"/>
              <a:t>= specializovan</a:t>
            </a:r>
            <a:r>
              <a:rPr lang="cs-CZ" altLang="cs-CZ" dirty="0"/>
              <a:t>é</a:t>
            </a:r>
            <a:r>
              <a:rPr lang="cs-CZ" altLang="cs-CZ" dirty="0" smtClean="0"/>
              <a:t> akreditované vzdělání </a:t>
            </a:r>
            <a:r>
              <a:rPr lang="cs-CZ" altLang="cs-CZ" b="1" dirty="0" smtClean="0"/>
              <a:t>(psychoterapeutický výcvik)</a:t>
            </a:r>
            <a:r>
              <a:rPr lang="cs-CZ" altLang="cs-CZ" dirty="0" smtClean="0"/>
              <a:t>,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minimálně 5-letý s předepsaným počtem hodin </a:t>
            </a:r>
            <a:r>
              <a:rPr lang="cs-CZ" altLang="cs-CZ" dirty="0" err="1" smtClean="0"/>
              <a:t>sebezkušenosti</a:t>
            </a:r>
            <a:r>
              <a:rPr lang="cs-CZ" altLang="cs-CZ" dirty="0" smtClean="0"/>
              <a:t>, teorie a supervize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dirty="0" smtClean="0"/>
              <a:t>Další profese (nejčastěji při týmové práci):</a:t>
            </a:r>
          </a:p>
          <a:p>
            <a:pPr lvl="2"/>
            <a:r>
              <a:rPr lang="cs-CZ" altLang="cs-CZ" dirty="0" smtClean="0"/>
              <a:t>zdravotní sestry, pedagogové, soc. pracovníci aj.</a:t>
            </a:r>
          </a:p>
          <a:p>
            <a:pPr lvl="2"/>
            <a:r>
              <a:rPr lang="cs-CZ" altLang="cs-CZ" dirty="0" smtClean="0"/>
              <a:t>některé výcviky nevyžadují VŠ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Kde se psychoterapie provádí?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33056"/>
          </a:xfrm>
        </p:spPr>
        <p:txBody>
          <a:bodyPr>
            <a:normAutofit/>
          </a:bodyPr>
          <a:lstStyle/>
          <a:p>
            <a:r>
              <a:rPr lang="cs-CZ" dirty="0" smtClean="0"/>
              <a:t>Zdravotnické zařízení: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sychologické/psychiatrické ambulance</a:t>
            </a:r>
          </a:p>
          <a:p>
            <a:pPr lvl="2"/>
            <a:r>
              <a:rPr lang="cs-CZ" dirty="0" smtClean="0"/>
              <a:t>nemocnice, léčebny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dirty="0" smtClean="0"/>
              <a:t>Terapeutické pracoviště:</a:t>
            </a:r>
          </a:p>
          <a:p>
            <a:pPr lvl="2"/>
            <a:r>
              <a:rPr lang="cs-CZ" dirty="0"/>
              <a:t>k</a:t>
            </a:r>
            <a:r>
              <a:rPr lang="cs-CZ" dirty="0" smtClean="0"/>
              <a:t>omunity</a:t>
            </a:r>
          </a:p>
          <a:p>
            <a:pPr lvl="2"/>
            <a:r>
              <a:rPr lang="cs-CZ" dirty="0"/>
              <a:t>t</a:t>
            </a:r>
            <a:r>
              <a:rPr lang="cs-CZ" dirty="0" smtClean="0"/>
              <a:t>erapeutická centra</a:t>
            </a:r>
          </a:p>
          <a:p>
            <a:endParaRPr lang="cs-CZ" dirty="0" smtClean="0"/>
          </a:p>
          <a:p>
            <a:r>
              <a:rPr lang="cs-CZ" dirty="0" smtClean="0"/>
              <a:t>Soukromá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7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876800"/>
          </a:xfrm>
        </p:spPr>
        <p:txBody>
          <a:bodyPr>
            <a:normAutofit/>
          </a:bodyPr>
          <a:lstStyle/>
          <a:p>
            <a:r>
              <a:rPr lang="cs-CZ" dirty="0" smtClean="0"/>
              <a:t>Individuální psychoterapie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Skupinová psychoterapie</a:t>
            </a:r>
          </a:p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dirty="0"/>
              <a:t>s</a:t>
            </a:r>
            <a:r>
              <a:rPr lang="cs-CZ" dirty="0" smtClean="0"/>
              <a:t>vépomocné skupiny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párová terapie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rodinná psychoterapie</a:t>
            </a:r>
          </a:p>
          <a:p>
            <a:pPr marL="0" indent="0">
              <a:buNone/>
            </a:pPr>
            <a:r>
              <a:rPr lang="cs-CZ" dirty="0" smtClean="0"/>
              <a:t> - terapeutická komunita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11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332856"/>
          </a:xfrm>
        </p:spPr>
        <p:txBody>
          <a:bodyPr/>
          <a:lstStyle/>
          <a:p>
            <a:r>
              <a:rPr lang="cs-CZ" dirty="0" smtClean="0"/>
              <a:t>Krizová intervence</a:t>
            </a:r>
          </a:p>
          <a:p>
            <a:r>
              <a:rPr lang="cs-CZ" dirty="0" smtClean="0"/>
              <a:t>Podpůrná psychoterapie </a:t>
            </a:r>
          </a:p>
          <a:p>
            <a:r>
              <a:rPr lang="cs-CZ" dirty="0" smtClean="0"/>
              <a:t>Systematická dlouhodobá individuální psychoterapie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6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psychoterapie: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Obecný cíl: </a:t>
            </a:r>
            <a:r>
              <a:rPr lang="cs-CZ" b="1" dirty="0" smtClean="0"/>
              <a:t>obnova zdraví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ákladní hlediska „funkční normy“: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právné poznávání a hodnocení skutečnosti</a:t>
            </a:r>
          </a:p>
          <a:p>
            <a:pPr marL="514350" indent="-514350">
              <a:buAutoNum type="alphaLcParenR"/>
            </a:pPr>
            <a:r>
              <a:rPr lang="cs-CZ" dirty="0"/>
              <a:t>c</a:t>
            </a:r>
            <a:r>
              <a:rPr lang="cs-CZ" dirty="0" smtClean="0"/>
              <a:t>itová vyrovnanost</a:t>
            </a:r>
          </a:p>
          <a:p>
            <a:pPr marL="514350" indent="-514350">
              <a:buAutoNum type="alphaLcParenR"/>
            </a:pPr>
            <a:r>
              <a:rPr lang="cs-CZ" dirty="0"/>
              <a:t>v</a:t>
            </a:r>
            <a:r>
              <a:rPr lang="cs-CZ" dirty="0" smtClean="0"/>
              <a:t>ýkonnost odpovídající skutečným možnostem</a:t>
            </a:r>
          </a:p>
          <a:p>
            <a:pPr marL="514350" indent="-514350"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polečenská přizpůsobivost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2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psychoterapie: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dstranění chorobných příznaků (=</a:t>
            </a:r>
            <a:r>
              <a:rPr lang="cs-CZ" b="1" dirty="0" smtClean="0"/>
              <a:t>symptomatická terapie</a:t>
            </a:r>
            <a:r>
              <a:rPr lang="cs-CZ" dirty="0" smtClean="0"/>
              <a:t>)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r</a:t>
            </a:r>
            <a:r>
              <a:rPr lang="cs-CZ" dirty="0" smtClean="0"/>
              <a:t>eedukace, resocializace, reorganizace, restrukturalizace, rozvoj či integrace pacientovy osobnosti (=</a:t>
            </a:r>
            <a:r>
              <a:rPr lang="cs-CZ" b="1" dirty="0" err="1" smtClean="0"/>
              <a:t>restrukturující</a:t>
            </a:r>
            <a:r>
              <a:rPr lang="cs-CZ" b="1" dirty="0" smtClean="0"/>
              <a:t> terapie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40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12494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Léčebné působení na druhého člověka (skupinu osob) převáženě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psychologickými (terapeutickými) prostředky</a:t>
            </a:r>
            <a:r>
              <a:rPr lang="cs-CZ" dirty="0" smtClean="0"/>
              <a:t> za účelem zmírnění nebo odstranění prožívaných psychických obtíží.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6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880</TotalTime>
  <Words>864</Words>
  <Application>Microsoft Office PowerPoint</Application>
  <PresentationFormat>Předvádění na obrazovce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Přehlednost</vt:lpstr>
      <vt:lpstr>Psychoterapie </vt:lpstr>
      <vt:lpstr>Co je to psychoterapie?</vt:lpstr>
      <vt:lpstr>Kdo může provádět psychoterapii?</vt:lpstr>
      <vt:lpstr>Kde se psychoterapie provádí?</vt:lpstr>
      <vt:lpstr>Formy psychoterapie</vt:lpstr>
      <vt:lpstr>Formy psychoterapie</vt:lpstr>
      <vt:lpstr>Cíle psychoterapie:</vt:lpstr>
      <vt:lpstr>Cíle psychoterapie:</vt:lpstr>
      <vt:lpstr>Terapeutické prostředky</vt:lpstr>
      <vt:lpstr>Terapeutické prostředky</vt:lpstr>
      <vt:lpstr>Terapeutické prostředky</vt:lpstr>
      <vt:lpstr>Zaměření terapeutické práce</vt:lpstr>
      <vt:lpstr>Historie psychoterapie</vt:lpstr>
      <vt:lpstr>Historie psychoterapie</vt:lpstr>
      <vt:lpstr>Směry psychoterapie </vt:lpstr>
      <vt:lpstr>Vlivné směry</vt:lpstr>
      <vt:lpstr>Psychoanalýza </vt:lpstr>
      <vt:lpstr>Dynamická psychoterapie</vt:lpstr>
      <vt:lpstr>Kognitivně – behaviorální terapie</vt:lpstr>
      <vt:lpstr>Gestalt psychoterapie </vt:lpstr>
      <vt:lpstr>Humanistická psychoterapie: Rogersovská psychoterapie   </vt:lpstr>
      <vt:lpstr>Účinnost psychoterapie</vt:lpstr>
      <vt:lpstr>Proměnné ovlivňující účinnost </vt:lpstr>
      <vt:lpstr>Terapeutické spojenectví </vt:lpstr>
      <vt:lpstr>Časový průběh terapie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</dc:title>
  <dc:creator>Inspiron</dc:creator>
  <cp:lastModifiedBy>Fedorova Sylvie</cp:lastModifiedBy>
  <cp:revision>117</cp:revision>
  <dcterms:created xsi:type="dcterms:W3CDTF">2016-11-17T13:23:35Z</dcterms:created>
  <dcterms:modified xsi:type="dcterms:W3CDTF">2017-11-27T06:28:26Z</dcterms:modified>
</cp:coreProperties>
</file>