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74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lekce</a:t>
            </a:r>
          </a:p>
        </p:txBody>
      </p:sp>
    </p:spTree>
    <p:extLst>
      <p:ext uri="{BB962C8B-B14F-4D97-AF65-F5344CB8AC3E}">
        <p14:creationId xmlns:p14="http://schemas.microsoft.com/office/powerpoint/2010/main" val="86804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4999609"/>
              </p:ext>
            </p:extLst>
          </p:nvPr>
        </p:nvGraphicFramePr>
        <p:xfrm>
          <a:off x="1357628" y="1628800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musculus</a:t>
                      </a:r>
                      <a:r>
                        <a:rPr lang="cs-CZ" sz="2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01752" y="4077072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Podle vzoru </a:t>
            </a:r>
            <a:r>
              <a:rPr lang="cs-CZ" sz="2000" dirty="0" err="1"/>
              <a:t>musculus</a:t>
            </a:r>
            <a:r>
              <a:rPr lang="cs-CZ" sz="2000" dirty="0"/>
              <a:t> se skloňují i substantiva 2. deklinace zakončena v nominativu na – </a:t>
            </a:r>
            <a:r>
              <a:rPr lang="cs-CZ" sz="2000" dirty="0" err="1"/>
              <a:t>er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dirty="0" err="1"/>
              <a:t>cancer</a:t>
            </a:r>
            <a:r>
              <a:rPr lang="cs-CZ" sz="2000" dirty="0"/>
              <a:t>, </a:t>
            </a:r>
            <a:r>
              <a:rPr lang="cs-CZ" sz="2000" dirty="0" err="1"/>
              <a:t>crī</a:t>
            </a:r>
            <a:r>
              <a:rPr lang="cs-CZ" sz="2000" dirty="0"/>
              <a:t>, m. = rakovina; </a:t>
            </a:r>
            <a:r>
              <a:rPr lang="cs-CZ" sz="2000" dirty="0" err="1"/>
              <a:t>puer</a:t>
            </a:r>
            <a:r>
              <a:rPr lang="cs-CZ" sz="2000" dirty="0"/>
              <a:t>, </a:t>
            </a:r>
            <a:r>
              <a:rPr lang="cs-CZ" sz="2000" dirty="0" err="1"/>
              <a:t>erī</a:t>
            </a:r>
            <a:r>
              <a:rPr lang="cs-CZ" sz="2000" dirty="0"/>
              <a:t>, m.    = chlapec</a:t>
            </a:r>
          </a:p>
          <a:p>
            <a:pPr>
              <a:spcAft>
                <a:spcPts val="600"/>
              </a:spcAft>
            </a:pPr>
            <a:endParaRPr lang="cs-CZ" sz="500" dirty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Kmen: to co nám zůstane, když odtrhneme koncovku </a:t>
            </a:r>
            <a:r>
              <a:rPr lang="cs-CZ" sz="2000" b="1" dirty="0"/>
              <a:t>gen. </a:t>
            </a:r>
            <a:r>
              <a:rPr lang="cs-CZ" sz="2000" b="1" dirty="0" err="1"/>
              <a:t>sg</a:t>
            </a:r>
            <a:r>
              <a:rPr lang="cs-CZ" sz="2000" b="1" dirty="0"/>
              <a:t>.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i="1" dirty="0"/>
              <a:t>	</a:t>
            </a:r>
            <a:r>
              <a:rPr lang="cs-CZ" sz="2000" i="1" dirty="0" err="1"/>
              <a:t>muscul</a:t>
            </a:r>
            <a:r>
              <a:rPr lang="cs-CZ" sz="2000" i="1" dirty="0"/>
              <a:t>-, </a:t>
            </a:r>
            <a:r>
              <a:rPr lang="cs-CZ" sz="2000" i="1" dirty="0" err="1"/>
              <a:t>cancr</a:t>
            </a:r>
            <a:r>
              <a:rPr lang="cs-CZ" sz="2000" i="1" dirty="0"/>
              <a:t>-, </a:t>
            </a:r>
            <a:r>
              <a:rPr lang="cs-CZ" sz="2000" i="1" dirty="0" err="1"/>
              <a:t>puer</a:t>
            </a:r>
            <a:r>
              <a:rPr lang="cs-CZ" sz="2000" i="1" dirty="0"/>
              <a:t>-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Ke kmeni se připojují jednotlivé pádové koncovky.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7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Podle vzoru </a:t>
            </a:r>
            <a:r>
              <a:rPr lang="cs-CZ" dirty="0" err="1"/>
              <a:t>musculus</a:t>
            </a:r>
            <a:r>
              <a:rPr lang="cs-CZ" dirty="0"/>
              <a:t> se skloňují </a:t>
            </a:r>
            <a:r>
              <a:rPr lang="cs-CZ" u="sng" dirty="0"/>
              <a:t>většinou</a:t>
            </a:r>
            <a:r>
              <a:rPr lang="cs-CZ" dirty="0"/>
              <a:t> maskulina</a:t>
            </a:r>
          </a:p>
          <a:p>
            <a:r>
              <a:rPr lang="cs-CZ" dirty="0"/>
              <a:t>Některá slova jsou rodu ženského:</a:t>
            </a:r>
          </a:p>
          <a:p>
            <a:pPr lvl="1"/>
            <a:r>
              <a:rPr lang="cs-CZ" sz="2300" dirty="0" err="1"/>
              <a:t>diameter</a:t>
            </a:r>
            <a:r>
              <a:rPr lang="cs-CZ" sz="2300" dirty="0"/>
              <a:t>, </a:t>
            </a:r>
            <a:r>
              <a:rPr lang="cs-CZ" sz="2300" dirty="0" err="1"/>
              <a:t>trī</a:t>
            </a:r>
            <a:r>
              <a:rPr lang="cs-CZ" sz="2300" dirty="0"/>
              <a:t>, f. ; </a:t>
            </a:r>
            <a:r>
              <a:rPr lang="cs-CZ" sz="2300" dirty="0" err="1"/>
              <a:t>methodus</a:t>
            </a:r>
            <a:r>
              <a:rPr lang="cs-CZ" sz="2300" dirty="0"/>
              <a:t>, ī, f., </a:t>
            </a:r>
            <a:r>
              <a:rPr lang="cs-CZ" sz="2300" dirty="0" err="1"/>
              <a:t>periodus</a:t>
            </a:r>
            <a:r>
              <a:rPr lang="cs-CZ" sz="2300" dirty="0"/>
              <a:t>, ī, f. aj.</a:t>
            </a:r>
          </a:p>
          <a:p>
            <a:r>
              <a:rPr lang="cs-CZ" sz="2800" dirty="0"/>
              <a:t>A patří sem i jedno neutrum:</a:t>
            </a:r>
          </a:p>
          <a:p>
            <a:pPr lvl="1"/>
            <a:r>
              <a:rPr lang="cs-CZ" sz="2300" dirty="0"/>
              <a:t>virus, </a:t>
            </a:r>
            <a:r>
              <a:rPr lang="cs-CZ" sz="2400" dirty="0"/>
              <a:t>ī, n.</a:t>
            </a:r>
          </a:p>
          <a:p>
            <a:r>
              <a:rPr lang="cs-CZ" sz="2800" dirty="0"/>
              <a:t>Podle vzoru </a:t>
            </a:r>
            <a:r>
              <a:rPr lang="cs-CZ" sz="2800" dirty="0" err="1"/>
              <a:t>musculus</a:t>
            </a:r>
            <a:r>
              <a:rPr lang="cs-CZ" sz="2800" dirty="0"/>
              <a:t> se skloňují i převzatá řecká substantiva zakončena v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sg</a:t>
            </a:r>
            <a:r>
              <a:rPr lang="cs-CZ" sz="2800" dirty="0"/>
              <a:t>. na -os.</a:t>
            </a:r>
          </a:p>
          <a:p>
            <a:pPr lvl="1"/>
            <a:r>
              <a:rPr lang="cs-CZ" sz="2300" dirty="0"/>
              <a:t>v </a:t>
            </a:r>
            <a:r>
              <a:rPr lang="cs-CZ" sz="2300" dirty="0" err="1"/>
              <a:t>ak</a:t>
            </a:r>
            <a:r>
              <a:rPr lang="cs-CZ" sz="2300" dirty="0"/>
              <a:t>. </a:t>
            </a:r>
            <a:r>
              <a:rPr lang="cs-CZ" sz="2300" dirty="0" err="1"/>
              <a:t>sg</a:t>
            </a:r>
            <a:r>
              <a:rPr lang="cs-CZ" sz="2300" dirty="0"/>
              <a:t>. mají potom koncovku –on</a:t>
            </a:r>
          </a:p>
          <a:p>
            <a:pPr lvl="1"/>
            <a:r>
              <a:rPr lang="cs-CZ" sz="2300" dirty="0"/>
              <a:t>př. </a:t>
            </a:r>
            <a:r>
              <a:rPr lang="cs-CZ" sz="2300" dirty="0" err="1"/>
              <a:t>nephros</a:t>
            </a:r>
            <a:r>
              <a:rPr lang="cs-CZ" sz="2300" dirty="0"/>
              <a:t>, ī, m.; </a:t>
            </a:r>
            <a:r>
              <a:rPr lang="cs-CZ" sz="2300" dirty="0" err="1"/>
              <a:t>opthalmos</a:t>
            </a:r>
            <a:r>
              <a:rPr lang="cs-CZ" sz="2300" dirty="0"/>
              <a:t>, ī, m; </a:t>
            </a:r>
            <a:r>
              <a:rPr lang="cs-CZ" sz="2300" dirty="0" err="1"/>
              <a:t>stomachos</a:t>
            </a:r>
            <a:r>
              <a:rPr lang="cs-CZ" sz="2300" dirty="0"/>
              <a:t>, ī, m.</a:t>
            </a:r>
          </a:p>
        </p:txBody>
      </p:sp>
    </p:spTree>
    <p:extLst>
      <p:ext uri="{BB962C8B-B14F-4D97-AF65-F5344CB8AC3E}">
        <p14:creationId xmlns:p14="http://schemas.microsoft.com/office/powerpoint/2010/main" val="3125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septum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2232" y="4103440"/>
            <a:ext cx="8503920" cy="2754560"/>
          </a:xfrm>
        </p:spPr>
        <p:txBody>
          <a:bodyPr>
            <a:normAutofit/>
          </a:bodyPr>
          <a:lstStyle/>
          <a:p>
            <a:r>
              <a:rPr lang="cs-CZ" dirty="0"/>
              <a:t>Podle vzoru septum se skloňují jen neutra</a:t>
            </a:r>
          </a:p>
          <a:p>
            <a:r>
              <a:rPr lang="cs-CZ" sz="2400" dirty="0"/>
              <a:t>Patří sem i převzatá řecká substantiva zakončená v </a:t>
            </a:r>
            <a:r>
              <a:rPr lang="cs-CZ" sz="2400" dirty="0" err="1"/>
              <a:t>nom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 na  </a:t>
            </a:r>
            <a:r>
              <a:rPr lang="cs-CZ" sz="2400" b="1" i="1" dirty="0"/>
              <a:t>-on</a:t>
            </a:r>
            <a:r>
              <a:rPr lang="cs-CZ" sz="2400" dirty="0"/>
              <a:t>	(</a:t>
            </a:r>
            <a:r>
              <a:rPr lang="cs-CZ" sz="2400" i="1" dirty="0" err="1"/>
              <a:t>cōlon</a:t>
            </a:r>
            <a:r>
              <a:rPr lang="cs-CZ" sz="2400" dirty="0"/>
              <a:t>, </a:t>
            </a:r>
            <a:r>
              <a:rPr lang="cs-CZ" sz="2400" i="1" dirty="0" err="1"/>
              <a:t>encephalon</a:t>
            </a:r>
            <a:r>
              <a:rPr lang="cs-CZ" sz="2400" dirty="0"/>
              <a:t>, </a:t>
            </a:r>
            <a:r>
              <a:rPr lang="cs-CZ" sz="2400" i="1" dirty="0" err="1"/>
              <a:t>enteron</a:t>
            </a:r>
            <a:r>
              <a:rPr lang="cs-CZ" sz="2400" i="1" dirty="0"/>
              <a:t>)</a:t>
            </a:r>
          </a:p>
          <a:p>
            <a:pPr lvl="1"/>
            <a:r>
              <a:rPr lang="cs-CZ" i="1" dirty="0"/>
              <a:t>akuzativ </a:t>
            </a:r>
            <a:r>
              <a:rPr lang="cs-CZ" i="1" dirty="0" err="1"/>
              <a:t>sg</a:t>
            </a:r>
            <a:r>
              <a:rPr lang="cs-CZ" i="1" dirty="0"/>
              <a:t>. bude zakončen také na –on.</a:t>
            </a: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67443"/>
              </p:ext>
            </p:extLst>
          </p:nvPr>
        </p:nvGraphicFramePr>
        <p:xfrm>
          <a:off x="1357628" y="1556792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septum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8792" y="1628800"/>
            <a:ext cx="8503920" cy="4566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Pravidla pro VŠECHNA neutra, se kterými se kdy setkáme (tzn. i u všech dalších deklinací):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/>
              <a:t>Nominativ = Akuzativ</a:t>
            </a:r>
          </a:p>
          <a:p>
            <a:pPr marL="594360" lvl="2" indent="0">
              <a:lnSpc>
                <a:spcPct val="90000"/>
              </a:lnSpc>
              <a:buNone/>
            </a:pPr>
            <a:r>
              <a:rPr lang="cs-CZ" b="1" dirty="0"/>
              <a:t>c</a:t>
            </a:r>
            <a:r>
              <a:rPr lang="cs-CZ" sz="2000" b="1" dirty="0"/>
              <a:t>erebrum – cerebrum; </a:t>
            </a:r>
            <a:r>
              <a:rPr lang="cs-CZ" sz="2000" b="1" dirty="0" err="1"/>
              <a:t>encephalon</a:t>
            </a:r>
            <a:r>
              <a:rPr lang="cs-CZ" sz="2000" b="1" dirty="0"/>
              <a:t> - </a:t>
            </a:r>
            <a:r>
              <a:rPr lang="cs-CZ" sz="2000" b="1" dirty="0" err="1"/>
              <a:t>encephalon</a:t>
            </a:r>
            <a:endParaRPr lang="cs-CZ" sz="2000" b="1" dirty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err="1"/>
              <a:t>Nom</a:t>
            </a:r>
            <a:r>
              <a:rPr lang="cs-CZ" sz="2400" b="1" dirty="0"/>
              <a:t>. </a:t>
            </a:r>
            <a:r>
              <a:rPr lang="cs-CZ" sz="2400" b="1" dirty="0" err="1"/>
              <a:t>pl</a:t>
            </a:r>
            <a:r>
              <a:rPr lang="cs-CZ" sz="2400" b="1" dirty="0"/>
              <a:t>. zakončený na –a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2400" dirty="0"/>
              <a:t>a protože platí pravidlo 1, tak je i </a:t>
            </a:r>
            <a:r>
              <a:rPr lang="cs-CZ" sz="2400" dirty="0" err="1"/>
              <a:t>ak</a:t>
            </a:r>
            <a:r>
              <a:rPr lang="cs-CZ" sz="2400" dirty="0"/>
              <a:t>. </a:t>
            </a:r>
            <a:r>
              <a:rPr lang="cs-CZ" sz="2400" dirty="0" err="1"/>
              <a:t>pl</a:t>
            </a:r>
            <a:r>
              <a:rPr lang="cs-CZ" sz="2400" dirty="0"/>
              <a:t>. zakončen na –a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(a </a:t>
            </a:r>
            <a:r>
              <a:rPr lang="cs-CZ" dirty="0" err="1"/>
              <a:t>ak</a:t>
            </a:r>
            <a:r>
              <a:rPr lang="cs-CZ" dirty="0"/>
              <a:t>.) </a:t>
            </a:r>
            <a:r>
              <a:rPr lang="cs-CZ" dirty="0" err="1"/>
              <a:t>pl</a:t>
            </a:r>
            <a:r>
              <a:rPr lang="cs-CZ" dirty="0"/>
              <a:t>. od substantiv: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	</a:t>
            </a:r>
            <a:r>
              <a:rPr lang="cs-CZ" sz="2400" dirty="0"/>
              <a:t>signum, ī, n.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corpus, </a:t>
            </a:r>
            <a:r>
              <a:rPr lang="cs-CZ" sz="2400" dirty="0" err="1"/>
              <a:t>oris</a:t>
            </a:r>
            <a:r>
              <a:rPr lang="cs-CZ" sz="2400" dirty="0"/>
              <a:t>, n.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err="1"/>
              <a:t>cornū</a:t>
            </a:r>
            <a:r>
              <a:rPr lang="cs-CZ" sz="2400" dirty="0"/>
              <a:t>, </a:t>
            </a:r>
            <a:r>
              <a:rPr lang="cs-CZ" sz="2400" dirty="0" err="1"/>
              <a:t>ūs</a:t>
            </a:r>
            <a:r>
              <a:rPr lang="cs-CZ" sz="2400" dirty="0"/>
              <a:t>, n.		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signa</a:t>
            </a:r>
          </a:p>
          <a:p>
            <a:r>
              <a:rPr lang="cs-CZ" sz="2400" dirty="0" err="1"/>
              <a:t>corpora</a:t>
            </a:r>
            <a:endParaRPr lang="cs-CZ" sz="2400" dirty="0"/>
          </a:p>
          <a:p>
            <a:r>
              <a:rPr lang="cs-CZ" sz="2400" dirty="0" err="1"/>
              <a:t>cornua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0528114"/>
              </p:ext>
            </p:extLst>
          </p:nvPr>
        </p:nvGraphicFramePr>
        <p:xfrm>
          <a:off x="290317" y="1572375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688"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235"/>
              </p:ext>
            </p:extLst>
          </p:nvPr>
        </p:nvGraphicFramePr>
        <p:xfrm>
          <a:off x="301752" y="4077072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ārum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1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Adjektiva 1. a 2. deklinace jsou trojvýchodná – mají pro každý rod zvláštní tvar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r>
              <a:rPr lang="cs-CZ" dirty="0"/>
              <a:t>3 typy zobrazení ve slovníku:</a:t>
            </a:r>
          </a:p>
          <a:p>
            <a:pPr lvl="1"/>
            <a:r>
              <a:rPr lang="cs-CZ" sz="2300" i="1" dirty="0" err="1"/>
              <a:t>pūrus</a:t>
            </a:r>
            <a:r>
              <a:rPr lang="cs-CZ" sz="2300" i="1" dirty="0"/>
              <a:t>, -a, -um</a:t>
            </a:r>
          </a:p>
          <a:p>
            <a:pPr lvl="1"/>
            <a:r>
              <a:rPr lang="cs-CZ" sz="2300" i="1" dirty="0"/>
              <a:t>liber, -</a:t>
            </a:r>
            <a:r>
              <a:rPr lang="cs-CZ" sz="2300" i="1" dirty="0" err="1"/>
              <a:t>era</a:t>
            </a:r>
            <a:r>
              <a:rPr lang="cs-CZ" sz="2300" i="1" dirty="0"/>
              <a:t>, -</a:t>
            </a:r>
            <a:r>
              <a:rPr lang="cs-CZ" sz="2300" i="1" dirty="0" err="1"/>
              <a:t>erum</a:t>
            </a:r>
            <a:endParaRPr lang="cs-CZ" sz="2300" i="1" dirty="0"/>
          </a:p>
          <a:p>
            <a:pPr lvl="1"/>
            <a:r>
              <a:rPr lang="cs-CZ" sz="2300" i="1" dirty="0" err="1"/>
              <a:t>sinister</a:t>
            </a:r>
            <a:r>
              <a:rPr lang="cs-CZ" sz="2300" i="1" dirty="0"/>
              <a:t>, -tra, -</a:t>
            </a:r>
            <a:r>
              <a:rPr lang="cs-CZ" sz="2300" i="1" dirty="0" err="1"/>
              <a:t>trum</a:t>
            </a:r>
            <a:r>
              <a:rPr lang="cs-CZ" sz="2300" i="1" dirty="0"/>
              <a:t> (-e- vypadne u většiny </a:t>
            </a:r>
            <a:r>
              <a:rPr lang="cs-CZ" sz="2300" i="1" dirty="0" err="1"/>
              <a:t>adj</a:t>
            </a:r>
            <a:r>
              <a:rPr lang="cs-CZ" sz="2300" i="1" dirty="0"/>
              <a:t>.</a:t>
            </a:r>
            <a:r>
              <a:rPr lang="cs-CZ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06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Vyskloňujte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dentista + </a:t>
            </a:r>
            <a:r>
              <a:rPr lang="cs-CZ" sz="2800" i="1" dirty="0"/>
              <a:t>bonus, -a, -um </a:t>
            </a:r>
            <a:r>
              <a:rPr lang="cs-CZ" sz="2800" dirty="0"/>
              <a:t>	dobrý</a:t>
            </a:r>
          </a:p>
          <a:p>
            <a:endParaRPr lang="cs-CZ" dirty="0"/>
          </a:p>
          <a:p>
            <a:r>
              <a:rPr lang="cs-CZ" dirty="0" err="1"/>
              <a:t>periodus</a:t>
            </a:r>
            <a:r>
              <a:rPr lang="cs-CZ" dirty="0"/>
              <a:t> + </a:t>
            </a:r>
            <a:r>
              <a:rPr lang="cs-CZ" sz="2800" i="1" dirty="0" err="1"/>
              <a:t>longus</a:t>
            </a:r>
            <a:r>
              <a:rPr lang="cs-CZ" sz="2800" i="1" dirty="0"/>
              <a:t>, -a, -um </a:t>
            </a:r>
            <a:r>
              <a:rPr lang="cs-CZ" sz="2800" dirty="0"/>
              <a:t>dlouhý</a:t>
            </a:r>
          </a:p>
          <a:p>
            <a:endParaRPr lang="cs-CZ" sz="2800" dirty="0"/>
          </a:p>
          <a:p>
            <a:r>
              <a:rPr lang="cs-CZ" dirty="0"/>
              <a:t>virus + </a:t>
            </a:r>
            <a:r>
              <a:rPr lang="cs-CZ" sz="2800" i="1" dirty="0" err="1"/>
              <a:t>periculosus</a:t>
            </a:r>
            <a:r>
              <a:rPr lang="cs-CZ" sz="2800" i="1" dirty="0"/>
              <a:t>, -a, -um </a:t>
            </a:r>
            <a:r>
              <a:rPr lang="cs-CZ" sz="2800" dirty="0"/>
              <a:t>nebezpečný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21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5wf380ybs7x.cloudfront.net/var/ezwebin_site/storage/images/media/images/e-anatomy/mediastinum-anatomy-illustrations/thoracic-aorta-ascending-descending-aortic-isthmus/5904338-1-eng-GB/thoracic-aorta-ascending-descending-aortic-isthmus_imag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3"/>
            <a:ext cx="6296954" cy="57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940152" y="1628800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051720" y="638132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isthmus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aortae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7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gli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8" y="1124744"/>
            <a:ext cx="7573010" cy="47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1866" y="630932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fundus </a:t>
            </a:r>
            <a:r>
              <a:rPr lang="cs-CZ" sz="2000" b="1" dirty="0" err="1">
                <a:solidFill>
                  <a:schemeClr val="bg1"/>
                </a:solidFill>
              </a:rPr>
              <a:t>gastricus</a:t>
            </a:r>
            <a:r>
              <a:rPr lang="cs-CZ" sz="2000" b="1" dirty="0">
                <a:solidFill>
                  <a:schemeClr val="bg1"/>
                </a:solidFill>
              </a:rPr>
              <a:t> = fundus </a:t>
            </a:r>
            <a:r>
              <a:rPr lang="cs-CZ" sz="2000" b="1" dirty="0" err="1">
                <a:solidFill>
                  <a:schemeClr val="bg1"/>
                </a:solidFill>
              </a:rPr>
              <a:t>ventriculi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eyondthedish.files.wordpress.com/2014/08/thymus-locati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8" y="368934"/>
            <a:ext cx="8319068" cy="55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155679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dexter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2280" y="1412776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sinister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62195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lobulus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950" y="692696"/>
            <a:ext cx="1237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thyroidea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56376" y="2637053"/>
            <a:ext cx="783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septa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43362" y="6309320"/>
            <a:ext cx="348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lobus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sinister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thymi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26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poznám, do které deklinace patří latinské substantivum?</a:t>
            </a:r>
          </a:p>
          <a:p>
            <a:pPr lvl="1"/>
            <a:r>
              <a:rPr lang="cs-CZ" dirty="0"/>
              <a:t>Podle zakončení v genitivu singuláru.</a:t>
            </a:r>
          </a:p>
          <a:p>
            <a:r>
              <a:rPr lang="cs-CZ" dirty="0"/>
              <a:t>Do které deklinace patří tato substantiva?</a:t>
            </a:r>
          </a:p>
          <a:p>
            <a:pPr lvl="1"/>
            <a:r>
              <a:rPr lang="cs-CZ" dirty="0" err="1"/>
              <a:t>carcinoma</a:t>
            </a:r>
            <a:r>
              <a:rPr lang="cs-CZ" dirty="0"/>
              <a:t>, </a:t>
            </a:r>
            <a:r>
              <a:rPr lang="cs-CZ" dirty="0" err="1"/>
              <a:t>atis</a:t>
            </a:r>
            <a:r>
              <a:rPr lang="cs-CZ" dirty="0"/>
              <a:t>, n.; </a:t>
            </a:r>
            <a:r>
              <a:rPr lang="cs-CZ" dirty="0" err="1"/>
              <a:t>belladona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f.; </a:t>
            </a:r>
            <a:r>
              <a:rPr lang="cs-CZ" dirty="0" err="1"/>
              <a:t>diameter</a:t>
            </a:r>
            <a:r>
              <a:rPr lang="cs-CZ" dirty="0"/>
              <a:t>, </a:t>
            </a:r>
            <a:r>
              <a:rPr lang="cs-CZ" dirty="0" err="1"/>
              <a:t>trī</a:t>
            </a:r>
            <a:r>
              <a:rPr lang="cs-CZ" dirty="0"/>
              <a:t>, f.</a:t>
            </a:r>
          </a:p>
          <a:p>
            <a:r>
              <a:rPr lang="cs-CZ" dirty="0"/>
              <a:t>K čemu je potřeba znát gramatický rod substantiva?</a:t>
            </a:r>
          </a:p>
          <a:p>
            <a:pPr lvl="1"/>
            <a:r>
              <a:rPr lang="cs-CZ" dirty="0"/>
              <a:t>Rod substantiva ovlivňuje tvar a způsob skloňování adjektiva.</a:t>
            </a:r>
          </a:p>
          <a:p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 po spojení substantiva </a:t>
            </a:r>
            <a:r>
              <a:rPr lang="cs-CZ" dirty="0" err="1"/>
              <a:t>vertebra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 s adjektivem </a:t>
            </a:r>
            <a:r>
              <a:rPr lang="cs-CZ" dirty="0" err="1"/>
              <a:t>thoracicus</a:t>
            </a:r>
            <a:r>
              <a:rPr lang="cs-CZ" dirty="0"/>
              <a:t>, a, um?</a:t>
            </a:r>
          </a:p>
          <a:p>
            <a:pPr lvl="1"/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	  = hrudní obratel</a:t>
            </a:r>
          </a:p>
          <a:p>
            <a:r>
              <a:rPr lang="cs-CZ" dirty="0"/>
              <a:t>Jak vypadá nominativ plurálu tohoto spojení?</a:t>
            </a:r>
          </a:p>
          <a:p>
            <a:pPr lvl="1"/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r>
              <a:rPr lang="cs-CZ" dirty="0"/>
              <a:t> = hrudní obratle</a:t>
            </a:r>
          </a:p>
          <a:p>
            <a:r>
              <a:rPr lang="cs-CZ" dirty="0"/>
              <a:t>Jak vypadá genitiv singuláru tohoto spojení?</a:t>
            </a:r>
          </a:p>
          <a:p>
            <a:pPr lvl="1"/>
            <a:r>
              <a:rPr lang="cs-CZ" dirty="0"/>
              <a:t>např. po slově </a:t>
            </a:r>
            <a:r>
              <a:rPr lang="cs-CZ" dirty="0" err="1"/>
              <a:t>frāctūra</a:t>
            </a:r>
            <a:endParaRPr lang="cs-CZ" dirty="0"/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592288" cy="62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67744" y="6393145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condylus </a:t>
            </a:r>
            <a:r>
              <a:rPr lang="cs-CZ" sz="2000" b="1" dirty="0" err="1">
                <a:solidFill>
                  <a:schemeClr val="bg1"/>
                </a:solidFill>
              </a:rPr>
              <a:t>humeri</a:t>
            </a:r>
            <a:endParaRPr lang="cs-CZ" sz="2000" b="1" dirty="0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4067944" y="5661248"/>
            <a:ext cx="0" cy="627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4067944" y="6289199"/>
            <a:ext cx="8640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932040" y="5813648"/>
            <a:ext cx="0" cy="5040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4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row.jecool.net/pics/bones/radius/collum_ra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5" y="260648"/>
            <a:ext cx="74139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8" y="6381328"/>
            <a:ext cx="47525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collum</a:t>
            </a:r>
            <a:r>
              <a:rPr lang="cs-CZ" sz="2000" b="1" dirty="0">
                <a:solidFill>
                  <a:schemeClr val="bg1"/>
                </a:solidFill>
              </a:rPr>
              <a:t> radii</a:t>
            </a:r>
          </a:p>
        </p:txBody>
      </p:sp>
    </p:spTree>
    <p:extLst>
      <p:ext uri="{BB962C8B-B14F-4D97-AF65-F5344CB8AC3E}">
        <p14:creationId xmlns:p14="http://schemas.microsoft.com/office/powerpoint/2010/main" val="269674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44at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982"/>
            <a:ext cx="7921074" cy="6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7308304" y="908720"/>
            <a:ext cx="1224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652120" y="692696"/>
            <a:ext cx="15121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436096" y="3068960"/>
            <a:ext cx="1224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887924" y="632503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costa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3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je struktura tohoto termínu?</a:t>
            </a:r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clāviculae</a:t>
            </a:r>
            <a:r>
              <a:rPr lang="cs-CZ" dirty="0"/>
              <a:t> </a:t>
            </a:r>
            <a:r>
              <a:rPr lang="cs-CZ" dirty="0" err="1"/>
              <a:t>dextrae</a:t>
            </a:r>
            <a:r>
              <a:rPr lang="cs-CZ" dirty="0"/>
              <a:t> </a:t>
            </a:r>
            <a:r>
              <a:rPr lang="cs-CZ" dirty="0" err="1"/>
              <a:t>complicāta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frāctūra</a:t>
            </a:r>
            <a:r>
              <a:rPr lang="cs-CZ" dirty="0"/>
              <a:t>  </a:t>
            </a:r>
            <a:r>
              <a:rPr lang="cs-CZ" baseline="30000" dirty="0"/>
              <a:t>substantivum a adjektivum</a:t>
            </a:r>
            <a:r>
              <a:rPr lang="cs-CZ" dirty="0"/>
              <a:t>	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complicāta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aseline="-25000" dirty="0"/>
              <a:t>neshodný</a:t>
            </a:r>
          </a:p>
          <a:p>
            <a:pPr marL="0" indent="0">
              <a:buNone/>
            </a:pPr>
            <a:r>
              <a:rPr lang="cs-CZ" baseline="-25000" dirty="0"/>
              <a:t>	   </a:t>
            </a:r>
            <a:r>
              <a:rPr lang="cs-CZ" baseline="30000" dirty="0"/>
              <a:t>přívlastek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clāviculae</a:t>
            </a:r>
            <a:r>
              <a:rPr lang="cs-CZ" dirty="0"/>
              <a:t>   </a:t>
            </a:r>
            <a:r>
              <a:rPr lang="cs-CZ" sz="2600" baseline="-25000" dirty="0" err="1"/>
              <a:t>subst</a:t>
            </a:r>
            <a:r>
              <a:rPr lang="cs-CZ" sz="2600" baseline="-25000" dirty="0"/>
              <a:t>. a </a:t>
            </a:r>
            <a:r>
              <a:rPr lang="cs-CZ" sz="2600" baseline="-25000" dirty="0" err="1"/>
              <a:t>adj</a:t>
            </a:r>
            <a:r>
              <a:rPr lang="cs-CZ" sz="2600" baseline="-25000" dirty="0"/>
              <a:t>. v GEN. SG.</a:t>
            </a: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/>
              <a:t>Jak bude vypadat uvedený termín, pokud před něj dáme předložku „post“?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post</a:t>
            </a:r>
            <a:r>
              <a:rPr lang="cs-CZ" dirty="0"/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fractur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/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claviculae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complicat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691680" y="270892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971600" y="2838127"/>
            <a:ext cx="504056" cy="1022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Dejte do správného tvaru a přeložte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clavicula</a:t>
            </a:r>
            <a:r>
              <a:rPr lang="cs-CZ" sz="2400" i="1" dirty="0"/>
              <a:t>; </a:t>
            </a:r>
            <a:r>
              <a:rPr lang="cs-CZ" sz="2400" i="1" dirty="0" err="1"/>
              <a:t>complicata</a:t>
            </a:r>
            <a:r>
              <a:rPr lang="cs-CZ" sz="2400" i="1" dirty="0"/>
              <a:t>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claviculae</a:t>
            </a:r>
            <a:r>
              <a:rPr lang="cs-CZ" sz="2000" dirty="0"/>
              <a:t> </a:t>
            </a:r>
            <a:r>
              <a:rPr lang="cs-CZ" sz="2000" dirty="0" err="1"/>
              <a:t>complicata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</a:t>
            </a:r>
            <a:r>
              <a:rPr lang="cs-CZ" sz="2400" i="1" dirty="0" err="1"/>
              <a:t>vena</a:t>
            </a:r>
            <a:r>
              <a:rPr lang="cs-CZ" sz="2400" i="1" dirty="0"/>
              <a:t> - </a:t>
            </a:r>
            <a:r>
              <a:rPr lang="cs-CZ" sz="2400" i="1" dirty="0" err="1"/>
              <a:t>pl</a:t>
            </a:r>
            <a:r>
              <a:rPr lang="cs-CZ" sz="2400" i="1" dirty="0"/>
              <a:t>.; </a:t>
            </a:r>
            <a:r>
              <a:rPr lang="cs-CZ" sz="2400" i="1" dirty="0" err="1"/>
              <a:t>profunda</a:t>
            </a:r>
            <a:r>
              <a:rPr lang="cs-CZ" sz="2400" i="1" dirty="0"/>
              <a:t>; lingua)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in </a:t>
            </a:r>
            <a:r>
              <a:rPr lang="cs-CZ" sz="2000" dirty="0" err="1"/>
              <a:t>venis</a:t>
            </a:r>
            <a:r>
              <a:rPr lang="cs-CZ" sz="2000" dirty="0"/>
              <a:t> </a:t>
            </a:r>
            <a:r>
              <a:rPr lang="cs-CZ" sz="2000" dirty="0" err="1"/>
              <a:t>profundis</a:t>
            </a:r>
            <a:r>
              <a:rPr lang="cs-CZ" sz="2000" dirty="0"/>
              <a:t> linguae / in </a:t>
            </a:r>
            <a:r>
              <a:rPr lang="cs-CZ" sz="2000" dirty="0" err="1"/>
              <a:t>venas</a:t>
            </a:r>
            <a:r>
              <a:rPr lang="cs-CZ" sz="2000" dirty="0"/>
              <a:t> </a:t>
            </a:r>
            <a:r>
              <a:rPr lang="cs-CZ" sz="2000" dirty="0" err="1"/>
              <a:t>profundas</a:t>
            </a:r>
            <a:r>
              <a:rPr lang="cs-CZ" sz="2000" dirty="0"/>
              <a:t> linguae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ad </a:t>
            </a:r>
            <a:r>
              <a:rPr lang="cs-CZ" sz="2400" i="1" dirty="0"/>
              <a:t>(</a:t>
            </a:r>
            <a:r>
              <a:rPr lang="cs-CZ" sz="2400" i="1" dirty="0" err="1"/>
              <a:t>aqua</a:t>
            </a:r>
            <a:r>
              <a:rPr lang="cs-CZ" sz="2400" i="1" dirty="0"/>
              <a:t>; </a:t>
            </a:r>
            <a:r>
              <a:rPr lang="cs-CZ" sz="2400" i="1" dirty="0" err="1"/>
              <a:t>pura</a:t>
            </a:r>
            <a:r>
              <a:rPr lang="cs-CZ" sz="2400" i="1" dirty="0"/>
              <a:t>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ad </a:t>
            </a:r>
            <a:r>
              <a:rPr lang="cs-CZ" sz="2000" dirty="0" err="1"/>
              <a:t>aquam</a:t>
            </a:r>
            <a:r>
              <a:rPr lang="cs-CZ" sz="2000" dirty="0"/>
              <a:t> </a:t>
            </a:r>
            <a:r>
              <a:rPr lang="cs-CZ" sz="2000" dirty="0" err="1"/>
              <a:t>puram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</a:t>
            </a:r>
            <a:r>
              <a:rPr lang="cs-CZ" sz="2400" i="1" dirty="0" err="1"/>
              <a:t>vena</a:t>
            </a:r>
            <a:r>
              <a:rPr lang="cs-CZ" sz="2400" i="1" dirty="0"/>
              <a:t>; </a:t>
            </a:r>
            <a:r>
              <a:rPr lang="cs-CZ" sz="2400" i="1" dirty="0" err="1"/>
              <a:t>coronaria</a:t>
            </a:r>
            <a:r>
              <a:rPr lang="cs-CZ" sz="2400" i="1" dirty="0"/>
              <a:t>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in </a:t>
            </a:r>
            <a:r>
              <a:rPr lang="cs-CZ" sz="2000" dirty="0" err="1"/>
              <a:t>vena</a:t>
            </a:r>
            <a:r>
              <a:rPr lang="cs-CZ" sz="2000" dirty="0"/>
              <a:t> </a:t>
            </a:r>
            <a:r>
              <a:rPr lang="cs-CZ" sz="2000" dirty="0" err="1"/>
              <a:t>coronaria</a:t>
            </a:r>
            <a:r>
              <a:rPr lang="cs-CZ" sz="2000" dirty="0"/>
              <a:t> / in </a:t>
            </a:r>
            <a:r>
              <a:rPr lang="cs-CZ" sz="2000" dirty="0" err="1"/>
              <a:t>venam</a:t>
            </a:r>
            <a:r>
              <a:rPr lang="cs-CZ" sz="2000" dirty="0"/>
              <a:t> </a:t>
            </a:r>
            <a:r>
              <a:rPr lang="cs-CZ" sz="2000" dirty="0" err="1"/>
              <a:t>coronariam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(fibula; </a:t>
            </a:r>
            <a:r>
              <a:rPr lang="cs-CZ" sz="2400" i="1" dirty="0" err="1"/>
              <a:t>dextra</a:t>
            </a:r>
            <a:r>
              <a:rPr lang="cs-CZ" sz="2400" i="1" dirty="0"/>
              <a:t>; </a:t>
            </a:r>
            <a:r>
              <a:rPr lang="cs-CZ" sz="2400" i="1" dirty="0" err="1"/>
              <a:t>aperta</a:t>
            </a:r>
            <a:r>
              <a:rPr lang="cs-CZ" sz="2400" i="1" dirty="0"/>
              <a:t>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fibulae</a:t>
            </a:r>
            <a:r>
              <a:rPr lang="cs-CZ" sz="2000" dirty="0"/>
              <a:t> </a:t>
            </a:r>
            <a:r>
              <a:rPr lang="cs-CZ" sz="2000" dirty="0" err="1"/>
              <a:t>dextrae</a:t>
            </a:r>
            <a:r>
              <a:rPr lang="cs-CZ" sz="2000" dirty="0"/>
              <a:t> </a:t>
            </a:r>
            <a:r>
              <a:rPr lang="cs-CZ" sz="2000" dirty="0" err="1"/>
              <a:t>aperta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costa</a:t>
            </a:r>
            <a:r>
              <a:rPr lang="cs-CZ" sz="2400" i="1" dirty="0"/>
              <a:t>; vera; et; </a:t>
            </a:r>
            <a:r>
              <a:rPr lang="cs-CZ" sz="2400" i="1" dirty="0" err="1"/>
              <a:t>spuria</a:t>
            </a:r>
            <a:r>
              <a:rPr lang="cs-CZ" sz="2400" i="1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costae</a:t>
            </a:r>
            <a:r>
              <a:rPr lang="cs-CZ" sz="2000" dirty="0"/>
              <a:t> </a:t>
            </a:r>
            <a:r>
              <a:rPr lang="cs-CZ" sz="2000" dirty="0" err="1"/>
              <a:t>verae</a:t>
            </a:r>
            <a:r>
              <a:rPr lang="cs-CZ" sz="2000" dirty="0"/>
              <a:t> et </a:t>
            </a:r>
            <a:r>
              <a:rPr lang="cs-CZ" sz="2000" dirty="0" err="1"/>
              <a:t>spuriae</a:t>
            </a:r>
            <a:endParaRPr lang="cs-CZ" sz="2000" dirty="0"/>
          </a:p>
          <a:p>
            <a:pPr>
              <a:lnSpc>
                <a:spcPct val="80000"/>
              </a:lnSpc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097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98168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Vyskloňujte v singuláru spojení: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i="1" dirty="0"/>
              <a:t>		</a:t>
            </a:r>
            <a:r>
              <a:rPr lang="cs-CZ" altLang="cs-CZ" sz="2400" i="1" dirty="0" err="1"/>
              <a:t>cholē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ēs</a:t>
            </a:r>
            <a:r>
              <a:rPr lang="cs-CZ" altLang="cs-CZ" sz="2400" i="1" dirty="0"/>
              <a:t>, f. + </a:t>
            </a:r>
            <a:r>
              <a:rPr lang="cs-CZ" altLang="cs-CZ" sz="2400" i="1" dirty="0" err="1"/>
              <a:t>pūrus</a:t>
            </a:r>
            <a:r>
              <a:rPr lang="cs-CZ" altLang="cs-CZ" sz="2400" i="1" dirty="0"/>
              <a:t>, a, um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>
              <a:spcBef>
                <a:spcPts val="0"/>
              </a:spcBef>
            </a:pPr>
            <a:r>
              <a:rPr lang="cs-CZ" sz="2400" dirty="0"/>
              <a:t>Vyskloňujte v singuláru slovo </a:t>
            </a:r>
            <a:r>
              <a:rPr lang="cs-CZ" altLang="cs-CZ" sz="2400" i="1" dirty="0" err="1"/>
              <a:t>ascitēs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ae</a:t>
            </a:r>
            <a:r>
              <a:rPr lang="cs-CZ" altLang="cs-CZ" sz="2400" i="1" dirty="0"/>
              <a:t>, m.</a:t>
            </a:r>
            <a:r>
              <a:rPr lang="cs-CZ" sz="2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900" dirty="0">
                <a:solidFill>
                  <a:schemeClr val="tx1"/>
                </a:solidFill>
              </a:rPr>
              <a:t>Jak bude vypadat 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/>
              <a:t>s</a:t>
            </a:r>
            <a:r>
              <a:rPr lang="cs-CZ" altLang="cs-CZ" sz="1900" dirty="0" err="1">
                <a:solidFill>
                  <a:schemeClr val="tx1"/>
                </a:solidFill>
              </a:rPr>
              <a:t>g</a:t>
            </a:r>
            <a:r>
              <a:rPr lang="cs-CZ" altLang="cs-CZ" sz="1900" dirty="0">
                <a:solidFill>
                  <a:schemeClr val="tx1"/>
                </a:solidFill>
              </a:rPr>
              <a:t>. při spojení s adjektivem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a, um 						            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(krvavý, krvácivý)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2276872"/>
            <a:ext cx="576064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</a:t>
            </a:r>
            <a:r>
              <a:rPr lang="cs-CZ" altLang="cs-CZ" sz="2400" dirty="0"/>
              <a:t> </a:t>
            </a:r>
          </a:p>
          <a:p>
            <a:pPr lvl="1"/>
            <a:r>
              <a:rPr lang="cs-CZ" altLang="cs-CZ" sz="2400" i="1" dirty="0" err="1"/>
              <a:t>cholēs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pūrae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pūram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pūrā</a:t>
            </a:r>
            <a:r>
              <a:rPr lang="cs-CZ" altLang="cs-CZ" sz="2400" dirty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900813"/>
            <a:ext cx="7272808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ascitēs</a:t>
            </a:r>
            <a:r>
              <a:rPr lang="cs-CZ" altLang="cs-CZ" sz="24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ascitae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ascitēn</a:t>
            </a:r>
            <a:r>
              <a:rPr lang="cs-CZ" altLang="cs-CZ" sz="2400" i="1" dirty="0"/>
              <a:t> / </a:t>
            </a:r>
            <a:r>
              <a:rPr lang="cs-CZ" altLang="cs-CZ" sz="2400" i="1" dirty="0" err="1"/>
              <a:t>ascitam</a:t>
            </a:r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</a:t>
            </a:r>
            <a:r>
              <a:rPr lang="cs-CZ" altLang="cs-CZ" sz="2400" i="1" dirty="0">
                <a:solidFill>
                  <a:schemeClr val="tx1"/>
                </a:solidFill>
              </a:rPr>
              <a:t> / </a:t>
            </a:r>
            <a:r>
              <a:rPr lang="cs-CZ" altLang="cs-CZ" sz="2400" i="1" dirty="0" err="1">
                <a:solidFill>
                  <a:schemeClr val="tx1"/>
                </a:solidFill>
              </a:rPr>
              <a:t>ascit</a:t>
            </a:r>
            <a:r>
              <a:rPr lang="cs-CZ" altLang="cs-CZ" sz="2400" i="1" dirty="0" err="1"/>
              <a:t>ā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8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n.shram.kiev.ua/img/health/anatomy/65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1639"/>
          <a:stretch/>
        </p:blipFill>
        <p:spPr bwMode="auto">
          <a:xfrm>
            <a:off x="1979712" y="233351"/>
            <a:ext cx="5405296" cy="60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2555776" y="476672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620688"/>
            <a:ext cx="72846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95936" y="476672"/>
            <a:ext cx="36004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vesica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fellea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8</a:t>
            </a:r>
          </a:p>
        </p:txBody>
      </p:sp>
    </p:spTree>
    <p:extLst>
      <p:ext uri="{BB962C8B-B14F-4D97-AF65-F5344CB8AC3E}">
        <p14:creationId xmlns:p14="http://schemas.microsoft.com/office/powerpoint/2010/main" val="25718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4416"/>
            <a:ext cx="5760640" cy="61611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arteria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thoracica</a:t>
            </a:r>
            <a:r>
              <a:rPr lang="cs-CZ" sz="2000" b="1" dirty="0">
                <a:solidFill>
                  <a:schemeClr val="bg1"/>
                </a:solidFill>
              </a:rPr>
              <a:t> interna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204550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</p:spTree>
    <p:extLst>
      <p:ext uri="{BB962C8B-B14F-4D97-AF65-F5344CB8AC3E}">
        <p14:creationId xmlns:p14="http://schemas.microsoft.com/office/powerpoint/2010/main" val="104992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Patří sem substantiva v genitivu singuláru zakončena na: ī</a:t>
            </a:r>
          </a:p>
          <a:p>
            <a:r>
              <a:rPr lang="cs-CZ" dirty="0"/>
              <a:t>ō-kmenová</a:t>
            </a:r>
          </a:p>
          <a:p>
            <a:r>
              <a:rPr lang="cs-CZ" dirty="0"/>
              <a:t>vzory: </a:t>
            </a:r>
            <a:r>
              <a:rPr lang="cs-CZ" dirty="0" err="1"/>
              <a:t>musculus</a:t>
            </a:r>
            <a:r>
              <a:rPr lang="cs-CZ" dirty="0"/>
              <a:t>, ī, m. = sval</a:t>
            </a:r>
          </a:p>
          <a:p>
            <a:pPr marL="0" indent="0">
              <a:buNone/>
            </a:pPr>
            <a:r>
              <a:rPr lang="cs-CZ" dirty="0"/>
              <a:t>	     </a:t>
            </a:r>
            <a:r>
              <a:rPr lang="cs-CZ" sz="2800" dirty="0">
                <a:solidFill>
                  <a:schemeClr val="dk1"/>
                </a:solidFill>
              </a:rPr>
              <a:t>sept</a:t>
            </a:r>
            <a:r>
              <a:rPr lang="cs-CZ" dirty="0"/>
              <a:t>um, ī, n. = přepážka</a:t>
            </a:r>
          </a:p>
          <a:p>
            <a:pPr lvl="1"/>
            <a:r>
              <a:rPr lang="cs-CZ" dirty="0"/>
              <a:t>Podle těchto vzorů se skloňují i adjektiva 1. a 2. deklinace pro mužský a střední rod</a:t>
            </a:r>
          </a:p>
        </p:txBody>
      </p:sp>
    </p:spTree>
    <p:extLst>
      <p:ext uri="{BB962C8B-B14F-4D97-AF65-F5344CB8AC3E}">
        <p14:creationId xmlns:p14="http://schemas.microsoft.com/office/powerpoint/2010/main" val="101806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641</TotalTime>
  <Words>697</Words>
  <Application>Microsoft Office PowerPoint</Application>
  <PresentationFormat>Předvádění na obrazovce (4:3)</PresentationFormat>
  <Paragraphs>203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Century Schoolbook</vt:lpstr>
      <vt:lpstr>Wingdings</vt:lpstr>
      <vt:lpstr>Wingdings 2</vt:lpstr>
      <vt:lpstr>Administrativní</vt:lpstr>
      <vt:lpstr>2. lekce</vt:lpstr>
      <vt:lpstr>Opakování</vt:lpstr>
      <vt:lpstr>Opakování</vt:lpstr>
      <vt:lpstr>Dejte do správného tvaru a přeložte</vt:lpstr>
      <vt:lpstr>Cvičení</vt:lpstr>
      <vt:lpstr>Prezentace aplikace PowerPoint</vt:lpstr>
      <vt:lpstr>Prezentace aplikace PowerPoint</vt:lpstr>
      <vt:lpstr>2. deklinace</vt:lpstr>
      <vt:lpstr>2. deklinace</vt:lpstr>
      <vt:lpstr>2. deklinace – vzor musculus</vt:lpstr>
      <vt:lpstr>2. deklinace – vzor musculus</vt:lpstr>
      <vt:lpstr>2. deklinace – vzor septum</vt:lpstr>
      <vt:lpstr>Neutra</vt:lpstr>
      <vt:lpstr>Adjektiva 1. a 2. deklinace</vt:lpstr>
      <vt:lpstr>Adjektiva 1. a 2. deklinace</vt:lpstr>
      <vt:lpstr>Vyskloňujte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lekce</dc:title>
  <dc:creator>Ševčíková Tereza</dc:creator>
  <cp:lastModifiedBy>tomsu.tereza@gmail.com</cp:lastModifiedBy>
  <cp:revision>38</cp:revision>
  <dcterms:created xsi:type="dcterms:W3CDTF">2015-09-24T07:42:48Z</dcterms:created>
  <dcterms:modified xsi:type="dcterms:W3CDTF">2019-09-26T20:02:52Z</dcterms:modified>
</cp:coreProperties>
</file>