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6" r:id="rId10"/>
    <p:sldId id="267" r:id="rId11"/>
    <p:sldId id="263" r:id="rId12"/>
    <p:sldId id="262" r:id="rId13"/>
    <p:sldId id="264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55F6BE-1E31-4FB0-A93C-C89189DFF57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entury Schoolbook" panose="02040604050505020304" pitchFamily="18" charset="0"/>
              </a:rPr>
              <a:t>4. lekce</a:t>
            </a:r>
          </a:p>
        </p:txBody>
      </p:sp>
    </p:spTree>
    <p:extLst>
      <p:ext uri="{BB962C8B-B14F-4D97-AF65-F5344CB8AC3E}">
        <p14:creationId xmlns:p14="http://schemas.microsoft.com/office/powerpoint/2010/main" val="3527848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Vytvořte smysluplná spojení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4854280"/>
          </a:xfrm>
        </p:spPr>
        <p:txBody>
          <a:bodyPr>
            <a:normAutofit lnSpcReduction="10000"/>
          </a:bodyPr>
          <a:lstStyle/>
          <a:p>
            <a:r>
              <a:rPr lang="cs-CZ" sz="2500" dirty="0"/>
              <a:t>in (</a:t>
            </a:r>
            <a:r>
              <a:rPr lang="cs-CZ" sz="2500" dirty="0" err="1"/>
              <a:t>dolor</a:t>
            </a:r>
            <a:r>
              <a:rPr lang="cs-CZ" sz="2500" dirty="0"/>
              <a:t> – </a:t>
            </a:r>
            <a:r>
              <a:rPr lang="cs-CZ" sz="2500" dirty="0" err="1"/>
              <a:t>acutus</a:t>
            </a:r>
            <a:r>
              <a:rPr lang="cs-CZ" sz="2500" dirty="0"/>
              <a:t> – </a:t>
            </a:r>
            <a:r>
              <a:rPr lang="cs-CZ" sz="2500" dirty="0" err="1"/>
              <a:t>caput</a:t>
            </a:r>
            <a:r>
              <a:rPr lang="cs-CZ" sz="2500" dirty="0"/>
              <a:t>)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in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 err="1">
                <a:solidFill>
                  <a:srgbClr val="0070C0"/>
                </a:solidFill>
              </a:rPr>
              <a:t>e</a:t>
            </a:r>
            <a:r>
              <a:rPr lang="cs-CZ" dirty="0"/>
              <a:t> </a:t>
            </a:r>
            <a:r>
              <a:rPr lang="cs-CZ" dirty="0" err="1"/>
              <a:t>acut</a:t>
            </a:r>
            <a:r>
              <a:rPr lang="cs-CZ" dirty="0" err="1">
                <a:solidFill>
                  <a:srgbClr val="0070C0"/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capit</a:t>
            </a:r>
            <a:r>
              <a:rPr lang="cs-CZ" dirty="0" err="1">
                <a:solidFill>
                  <a:srgbClr val="00B050"/>
                </a:solidFill>
              </a:rPr>
              <a:t>is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sz="2500" dirty="0"/>
              <a:t>post (</a:t>
            </a:r>
            <a:r>
              <a:rPr lang="cs-CZ" sz="2500" dirty="0" err="1"/>
              <a:t>fractura</a:t>
            </a:r>
            <a:r>
              <a:rPr lang="cs-CZ" sz="2500" dirty="0"/>
              <a:t> (</a:t>
            </a:r>
            <a:r>
              <a:rPr lang="cs-CZ" sz="2500" dirty="0" err="1"/>
              <a:t>pl</a:t>
            </a:r>
            <a:r>
              <a:rPr lang="cs-CZ" sz="2500" dirty="0"/>
              <a:t>.) – os (</a:t>
            </a:r>
            <a:r>
              <a:rPr lang="cs-CZ" sz="2500" dirty="0" err="1"/>
              <a:t>pl</a:t>
            </a:r>
            <a:r>
              <a:rPr lang="cs-CZ" sz="2500" dirty="0"/>
              <a:t>.) – </a:t>
            </a:r>
            <a:r>
              <a:rPr lang="cs-CZ" sz="2500" dirty="0" err="1"/>
              <a:t>longus</a:t>
            </a:r>
            <a:r>
              <a:rPr lang="cs-CZ" sz="2500" dirty="0"/>
              <a:t> – </a:t>
            </a:r>
            <a:r>
              <a:rPr lang="cs-CZ" sz="2500" dirty="0" err="1"/>
              <a:t>apertus</a:t>
            </a:r>
            <a:r>
              <a:rPr lang="cs-CZ" sz="2500" dirty="0"/>
              <a:t>)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post</a:t>
            </a:r>
            <a:r>
              <a:rPr lang="cs-CZ" dirty="0"/>
              <a:t> </a:t>
            </a:r>
            <a:r>
              <a:rPr lang="cs-CZ" dirty="0" err="1"/>
              <a:t>fractur</a:t>
            </a:r>
            <a:r>
              <a:rPr lang="cs-CZ" dirty="0" err="1">
                <a:solidFill>
                  <a:srgbClr val="C00000"/>
                </a:solidFill>
              </a:rPr>
              <a:t>as</a:t>
            </a:r>
            <a:r>
              <a:rPr lang="cs-CZ" dirty="0"/>
              <a:t> </a:t>
            </a:r>
            <a:r>
              <a:rPr lang="cs-CZ" dirty="0" err="1"/>
              <a:t>oss</a:t>
            </a:r>
            <a:r>
              <a:rPr lang="cs-CZ" dirty="0" err="1">
                <a:solidFill>
                  <a:srgbClr val="00B050"/>
                </a:solidFill>
              </a:rPr>
              <a:t>ium</a:t>
            </a:r>
            <a:r>
              <a:rPr lang="cs-CZ" dirty="0"/>
              <a:t> </a:t>
            </a:r>
            <a:r>
              <a:rPr lang="cs-CZ" dirty="0" err="1"/>
              <a:t>long</a:t>
            </a:r>
            <a:r>
              <a:rPr lang="cs-CZ" dirty="0" err="1">
                <a:solidFill>
                  <a:srgbClr val="00B050"/>
                </a:solidFill>
              </a:rPr>
              <a:t>orum</a:t>
            </a:r>
            <a:r>
              <a:rPr lang="cs-CZ" dirty="0"/>
              <a:t> </a:t>
            </a:r>
            <a:r>
              <a:rPr lang="cs-CZ" dirty="0" err="1"/>
              <a:t>apert</a:t>
            </a:r>
            <a:r>
              <a:rPr lang="cs-CZ" dirty="0" err="1">
                <a:solidFill>
                  <a:srgbClr val="C00000"/>
                </a:solidFill>
              </a:rPr>
              <a:t>as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sz="2500" dirty="0"/>
              <a:t>in (</a:t>
            </a:r>
            <a:r>
              <a:rPr lang="cs-CZ" sz="2500" dirty="0" err="1"/>
              <a:t>periculum</a:t>
            </a:r>
            <a:r>
              <a:rPr lang="cs-CZ" sz="2500" dirty="0"/>
              <a:t> – </a:t>
            </a:r>
            <a:r>
              <a:rPr lang="cs-CZ" sz="2500" dirty="0" err="1"/>
              <a:t>mors</a:t>
            </a:r>
            <a:r>
              <a:rPr lang="cs-CZ" sz="2500" dirty="0"/>
              <a:t>)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in</a:t>
            </a:r>
            <a:r>
              <a:rPr lang="cs-CZ" dirty="0"/>
              <a:t> </a:t>
            </a:r>
            <a:r>
              <a:rPr lang="cs-CZ" dirty="0" err="1"/>
              <a:t>pericul</a:t>
            </a:r>
            <a:r>
              <a:rPr lang="cs-CZ" dirty="0" err="1">
                <a:solidFill>
                  <a:srgbClr val="0070C0"/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mort</a:t>
            </a:r>
            <a:r>
              <a:rPr lang="cs-CZ" dirty="0" err="1">
                <a:solidFill>
                  <a:srgbClr val="00B050"/>
                </a:solidFill>
              </a:rPr>
              <a:t>is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sz="2500" dirty="0"/>
              <a:t>post (</a:t>
            </a:r>
            <a:r>
              <a:rPr lang="cs-CZ" sz="2500" dirty="0" err="1"/>
              <a:t>extractio</a:t>
            </a:r>
            <a:r>
              <a:rPr lang="cs-CZ" sz="2500" dirty="0"/>
              <a:t> – </a:t>
            </a:r>
            <a:r>
              <a:rPr lang="cs-CZ" sz="2500" dirty="0" err="1"/>
              <a:t>dens</a:t>
            </a:r>
            <a:r>
              <a:rPr lang="cs-CZ" sz="2500" dirty="0"/>
              <a:t> (</a:t>
            </a:r>
            <a:r>
              <a:rPr lang="cs-CZ" sz="2500" dirty="0" err="1"/>
              <a:t>pl</a:t>
            </a:r>
            <a:r>
              <a:rPr lang="cs-CZ" sz="2500" dirty="0"/>
              <a:t>.) – </a:t>
            </a:r>
            <a:r>
              <a:rPr lang="cs-CZ" sz="2500" dirty="0" err="1"/>
              <a:t>caninus</a:t>
            </a:r>
            <a:r>
              <a:rPr lang="cs-CZ" sz="2500" dirty="0"/>
              <a:t> – </a:t>
            </a:r>
            <a:r>
              <a:rPr lang="cs-CZ" sz="2500" dirty="0" err="1"/>
              <a:t>cum</a:t>
            </a:r>
            <a:r>
              <a:rPr lang="cs-CZ" sz="2500" dirty="0"/>
              <a:t> - </a:t>
            </a:r>
            <a:r>
              <a:rPr lang="cs-CZ" sz="2500" dirty="0" err="1"/>
              <a:t>complicatio</a:t>
            </a:r>
            <a:r>
              <a:rPr lang="cs-CZ" sz="2500" dirty="0"/>
              <a:t>)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post</a:t>
            </a:r>
            <a:r>
              <a:rPr lang="cs-CZ" dirty="0"/>
              <a:t> </a:t>
            </a:r>
            <a:r>
              <a:rPr lang="cs-CZ" dirty="0" err="1"/>
              <a:t>extraction</a:t>
            </a:r>
            <a:r>
              <a:rPr lang="cs-CZ" dirty="0" err="1">
                <a:solidFill>
                  <a:srgbClr val="C00000"/>
                </a:solidFill>
              </a:rPr>
              <a:t>em</a:t>
            </a:r>
            <a:r>
              <a:rPr lang="cs-CZ" dirty="0"/>
              <a:t> </a:t>
            </a:r>
            <a:r>
              <a:rPr lang="cs-CZ" dirty="0" err="1"/>
              <a:t>dent</a:t>
            </a:r>
            <a:r>
              <a:rPr lang="cs-CZ" dirty="0" err="1">
                <a:solidFill>
                  <a:srgbClr val="00B050"/>
                </a:solidFill>
              </a:rPr>
              <a:t>ium</a:t>
            </a:r>
            <a:r>
              <a:rPr lang="cs-CZ" dirty="0"/>
              <a:t> </a:t>
            </a:r>
            <a:r>
              <a:rPr lang="cs-CZ" dirty="0" err="1"/>
              <a:t>canin</a:t>
            </a:r>
            <a:r>
              <a:rPr lang="cs-CZ" dirty="0" err="1">
                <a:solidFill>
                  <a:srgbClr val="00B050"/>
                </a:solidFill>
              </a:rPr>
              <a:t>orum</a:t>
            </a:r>
            <a:r>
              <a:rPr lang="cs-CZ" dirty="0"/>
              <a:t> </a:t>
            </a:r>
            <a:r>
              <a:rPr lang="cs-CZ" dirty="0" err="1">
                <a:solidFill>
                  <a:srgbClr val="0070C0"/>
                </a:solidFill>
              </a:rPr>
              <a:t>cum</a:t>
            </a:r>
            <a:r>
              <a:rPr lang="cs-CZ" dirty="0"/>
              <a:t> </a:t>
            </a:r>
            <a:r>
              <a:rPr lang="cs-CZ" dirty="0" err="1"/>
              <a:t>complication</a:t>
            </a:r>
            <a:r>
              <a:rPr lang="cs-CZ" dirty="0" err="1">
                <a:solidFill>
                  <a:srgbClr val="0070C0"/>
                </a:solidFill>
              </a:rPr>
              <a:t>e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sz="2500" dirty="0"/>
              <a:t>in (</a:t>
            </a:r>
            <a:r>
              <a:rPr lang="cs-CZ" sz="2500" dirty="0" err="1"/>
              <a:t>foramen</a:t>
            </a:r>
            <a:r>
              <a:rPr lang="cs-CZ" sz="2500" dirty="0"/>
              <a:t> (</a:t>
            </a:r>
            <a:r>
              <a:rPr lang="cs-CZ" sz="2500" dirty="0" err="1"/>
              <a:t>pl</a:t>
            </a:r>
            <a:r>
              <a:rPr lang="cs-CZ" sz="2500" dirty="0"/>
              <a:t>.) </a:t>
            </a:r>
            <a:r>
              <a:rPr lang="cs-CZ" sz="2400" dirty="0"/>
              <a:t>– </a:t>
            </a:r>
            <a:r>
              <a:rPr lang="cs-CZ" sz="2500" dirty="0"/>
              <a:t> </a:t>
            </a:r>
            <a:r>
              <a:rPr lang="cs-CZ" sz="2500" dirty="0" err="1"/>
              <a:t>palatinus</a:t>
            </a:r>
            <a:r>
              <a:rPr lang="cs-CZ" sz="2500" dirty="0"/>
              <a:t>)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in</a:t>
            </a:r>
            <a:r>
              <a:rPr lang="cs-CZ" dirty="0"/>
              <a:t> </a:t>
            </a:r>
            <a:r>
              <a:rPr lang="cs-CZ" dirty="0" err="1"/>
              <a:t>foramin</a:t>
            </a:r>
            <a:r>
              <a:rPr lang="cs-CZ" dirty="0" err="1">
                <a:solidFill>
                  <a:srgbClr val="0070C0"/>
                </a:solidFill>
              </a:rPr>
              <a:t>ibus</a:t>
            </a:r>
            <a:r>
              <a:rPr lang="cs-CZ" dirty="0"/>
              <a:t> </a:t>
            </a:r>
            <a:r>
              <a:rPr lang="cs-CZ" dirty="0" err="1"/>
              <a:t>palatin</a:t>
            </a:r>
            <a:r>
              <a:rPr lang="cs-CZ" dirty="0" err="1">
                <a:solidFill>
                  <a:srgbClr val="0070C0"/>
                </a:solidFill>
              </a:rPr>
              <a:t>is</a:t>
            </a:r>
            <a:endParaRPr lang="cs-CZ" dirty="0">
              <a:solidFill>
                <a:srgbClr val="0070C0"/>
              </a:solidFill>
            </a:endParaRPr>
          </a:p>
          <a:p>
            <a:endParaRPr lang="cs-CZ" sz="2500" dirty="0"/>
          </a:p>
          <a:p>
            <a:pPr marL="0" indent="0">
              <a:buNone/>
            </a:pPr>
            <a:r>
              <a:rPr lang="cs-CZ" sz="2500" dirty="0" err="1"/>
              <a:t>complicatio</a:t>
            </a:r>
            <a:r>
              <a:rPr lang="cs-CZ" sz="2500" dirty="0"/>
              <a:t>, </a:t>
            </a:r>
            <a:r>
              <a:rPr lang="cs-CZ" sz="2500" dirty="0" err="1"/>
              <a:t>onis</a:t>
            </a:r>
            <a:r>
              <a:rPr lang="cs-CZ" sz="2500" dirty="0"/>
              <a:t>, f. = komplikace</a:t>
            </a:r>
          </a:p>
        </p:txBody>
      </p:sp>
    </p:spTree>
    <p:extLst>
      <p:ext uri="{BB962C8B-B14F-4D97-AF65-F5344CB8AC3E}">
        <p14:creationId xmlns:p14="http://schemas.microsoft.com/office/powerpoint/2010/main" val="301617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– řecká substantiva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 deklinace</a:t>
            </a:r>
          </a:p>
        </p:txBody>
      </p:sp>
    </p:spTree>
    <p:extLst>
      <p:ext uri="{BB962C8B-B14F-4D97-AF65-F5344CB8AC3E}">
        <p14:creationId xmlns:p14="http://schemas.microsoft.com/office/powerpoint/2010/main" val="3225183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 anchor="ctr">
            <a:normAutofit/>
          </a:bodyPr>
          <a:lstStyle/>
          <a:p>
            <a:r>
              <a:rPr lang="cs-CZ" dirty="0"/>
              <a:t>3. deklinace – řecké i-kmeny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pouze feminina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převzatá řecká substantiva zakončená v </a:t>
            </a:r>
            <a:r>
              <a:rPr lang="cs-CZ" sz="2200" dirty="0" err="1"/>
              <a:t>nom</a:t>
            </a:r>
            <a:r>
              <a:rPr lang="cs-CZ" sz="2200" dirty="0"/>
              <a:t> </a:t>
            </a:r>
            <a:r>
              <a:rPr lang="cs-CZ" sz="2200" dirty="0" err="1"/>
              <a:t>sg</a:t>
            </a:r>
            <a:r>
              <a:rPr lang="cs-CZ" sz="2200" dirty="0"/>
              <a:t>. na </a:t>
            </a:r>
          </a:p>
          <a:p>
            <a:pPr marL="2667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/>
              <a:t>-sis</a:t>
            </a:r>
            <a:r>
              <a:rPr lang="cs-CZ" sz="2200" dirty="0"/>
              <a:t>, </a:t>
            </a:r>
            <a:r>
              <a:rPr lang="cs-CZ" sz="2200" i="1" dirty="0"/>
              <a:t>-</a:t>
            </a:r>
            <a:r>
              <a:rPr lang="cs-CZ" sz="2200" i="1" dirty="0" err="1"/>
              <a:t>xis</a:t>
            </a:r>
            <a:r>
              <a:rPr lang="cs-CZ" sz="2200" dirty="0"/>
              <a:t> nebo </a:t>
            </a:r>
            <a:r>
              <a:rPr lang="cs-CZ" sz="2200" i="1" dirty="0"/>
              <a:t>-</a:t>
            </a:r>
            <a:r>
              <a:rPr lang="cs-CZ" sz="2200" i="1" dirty="0" err="1"/>
              <a:t>ōsis</a:t>
            </a:r>
            <a:r>
              <a:rPr lang="cs-CZ" sz="2200" dirty="0"/>
              <a:t>, která mají v genitivu </a:t>
            </a:r>
            <a:r>
              <a:rPr lang="cs-CZ" sz="2200" dirty="0" err="1"/>
              <a:t>sg</a:t>
            </a:r>
            <a:r>
              <a:rPr lang="cs-CZ" sz="2200" dirty="0"/>
              <a:t>. stejné tvary (</a:t>
            </a:r>
            <a:r>
              <a:rPr lang="cs-CZ" sz="2200" dirty="0" err="1"/>
              <a:t>všecha</a:t>
            </a:r>
            <a:r>
              <a:rPr lang="cs-CZ" sz="2200" dirty="0"/>
              <a:t> jsou tedy stejnoslabičná)</a:t>
            </a:r>
          </a:p>
          <a:p>
            <a:pPr marL="266700" indent="-266700"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vzor: dosis, </a:t>
            </a:r>
            <a:r>
              <a:rPr lang="cs-CZ" sz="2200" dirty="0" err="1"/>
              <a:t>is</a:t>
            </a:r>
            <a:r>
              <a:rPr lang="cs-CZ" sz="2200" dirty="0"/>
              <a:t>, f.</a:t>
            </a:r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>
              <a:spcBef>
                <a:spcPts val="600"/>
              </a:spcBef>
            </a:pPr>
            <a:r>
              <a:rPr lang="cs-CZ" sz="2200" dirty="0"/>
              <a:t>Podobně se skloňují i některá latinská feminina. U nich však nemůžeme používat </a:t>
            </a:r>
            <a:r>
              <a:rPr lang="cs-CZ" sz="2200" dirty="0">
                <a:solidFill>
                  <a:schemeClr val="bg2">
                    <a:lumMod val="50000"/>
                  </a:schemeClr>
                </a:solidFill>
              </a:rPr>
              <a:t>řecké</a:t>
            </a:r>
            <a:r>
              <a:rPr lang="cs-CZ" sz="2200" dirty="0"/>
              <a:t> koncovky:</a:t>
            </a:r>
          </a:p>
          <a:p>
            <a:pPr lvl="1">
              <a:spcBef>
                <a:spcPts val="0"/>
              </a:spcBef>
            </a:pPr>
            <a:r>
              <a:rPr lang="cs-CZ" sz="1800" dirty="0" err="1">
                <a:solidFill>
                  <a:srgbClr val="C00000"/>
                </a:solidFill>
              </a:rPr>
              <a:t>febris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f.; </a:t>
            </a:r>
            <a:r>
              <a:rPr lang="cs-CZ" sz="1800" dirty="0" err="1">
                <a:solidFill>
                  <a:srgbClr val="C00000"/>
                </a:solidFill>
              </a:rPr>
              <a:t>tussis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f.; </a:t>
            </a:r>
            <a:r>
              <a:rPr lang="cs-CZ" sz="1800" dirty="0" err="1">
                <a:solidFill>
                  <a:srgbClr val="C00000"/>
                </a:solidFill>
              </a:rPr>
              <a:t>pertussis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f.; </a:t>
            </a:r>
            <a:r>
              <a:rPr lang="cs-CZ" sz="1800" dirty="0" err="1">
                <a:solidFill>
                  <a:srgbClr val="C00000"/>
                </a:solidFill>
              </a:rPr>
              <a:t>sitis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f.; </a:t>
            </a:r>
            <a:r>
              <a:rPr lang="cs-CZ" sz="1800" dirty="0" err="1">
                <a:solidFill>
                  <a:srgbClr val="C00000"/>
                </a:solidFill>
              </a:rPr>
              <a:t>tuberculosis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37367"/>
              </p:ext>
            </p:extLst>
          </p:nvPr>
        </p:nvGraphicFramePr>
        <p:xfrm>
          <a:off x="1259632" y="3250396"/>
          <a:ext cx="4608512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Singulár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Plurál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err="1"/>
                        <a:t>nom</a:t>
                      </a:r>
                      <a:r>
                        <a:rPr lang="cs-CZ" sz="2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dosis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dosēs</a:t>
                      </a:r>
                      <a:endParaRPr lang="cs-C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dosis / </a:t>
                      </a:r>
                      <a:r>
                        <a:rPr lang="cs-CZ" sz="2200" dirty="0" err="1"/>
                        <a:t>dos</a:t>
                      </a:r>
                      <a:r>
                        <a:rPr lang="cs-CZ" sz="22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eos</a:t>
                      </a:r>
                      <a:endParaRPr lang="cs-CZ" sz="2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dosium</a:t>
                      </a:r>
                      <a:endParaRPr lang="cs-C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err="1"/>
                        <a:t>ak</a:t>
                      </a:r>
                      <a:r>
                        <a:rPr lang="cs-CZ" sz="2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</a:t>
                      </a:r>
                      <a:r>
                        <a:rPr lang="cs-CZ" sz="2200" dirty="0" err="1">
                          <a:solidFill>
                            <a:srgbClr val="C00000"/>
                          </a:solidFill>
                        </a:rPr>
                        <a:t>im</a:t>
                      </a:r>
                      <a:r>
                        <a:rPr lang="cs-CZ" sz="2200" dirty="0"/>
                        <a:t> / </a:t>
                      </a:r>
                      <a:r>
                        <a:rPr lang="cs-CZ" sz="2200" dirty="0" err="1"/>
                        <a:t>dos</a:t>
                      </a:r>
                      <a:r>
                        <a:rPr lang="cs-CZ" sz="22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</a:t>
                      </a:r>
                      <a:endParaRPr lang="cs-CZ" sz="2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dosēs</a:t>
                      </a:r>
                      <a:endParaRPr lang="cs-C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err="1"/>
                        <a:t>abl</a:t>
                      </a:r>
                      <a:r>
                        <a:rPr lang="cs-CZ" sz="2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dosī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dosibus</a:t>
                      </a:r>
                      <a:endParaRPr lang="cs-C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084168" y="3717032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plurálu</a:t>
            </a:r>
          </a:p>
          <a:p>
            <a:r>
              <a:rPr lang="cs-CZ" dirty="0"/>
              <a:t>se skloňují stejně jako vzor </a:t>
            </a:r>
            <a:r>
              <a:rPr lang="cs-CZ" i="1" dirty="0" err="1"/>
              <a:t>auris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781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deklinace – řecké souhláskové 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856984" cy="5328592"/>
          </a:xfrm>
        </p:spPr>
        <p:txBody>
          <a:bodyPr>
            <a:normAutofit/>
          </a:bodyPr>
          <a:lstStyle/>
          <a:p>
            <a:r>
              <a:rPr lang="cs-CZ" sz="2600" dirty="0"/>
              <a:t>všechny tři rody</a:t>
            </a:r>
          </a:p>
          <a:p>
            <a:pPr marL="355600" lvl="1" indent="-266700">
              <a:spcBef>
                <a:spcPts val="0"/>
              </a:spcBef>
            </a:pPr>
            <a:r>
              <a:rPr lang="cs-CZ" sz="2400" dirty="0"/>
              <a:t>maskulina a feminina se skloňují podle vzoru </a:t>
            </a:r>
            <a:r>
              <a:rPr lang="cs-CZ" sz="2400" i="1" dirty="0" err="1"/>
              <a:t>pulmō</a:t>
            </a:r>
            <a:endParaRPr lang="cs-CZ" sz="2400" i="1" dirty="0"/>
          </a:p>
          <a:p>
            <a:pPr marL="444500" lvl="2" indent="-177800">
              <a:lnSpc>
                <a:spcPct val="110000"/>
              </a:lnSpc>
            </a:pPr>
            <a:r>
              <a:rPr lang="cs-CZ" sz="2200" dirty="0"/>
              <a:t>maskulina jsou v </a:t>
            </a:r>
            <a:r>
              <a:rPr lang="cs-CZ" sz="2200" dirty="0" err="1"/>
              <a:t>nom</a:t>
            </a:r>
            <a:r>
              <a:rPr lang="cs-CZ" sz="2200" dirty="0"/>
              <a:t>. </a:t>
            </a:r>
            <a:r>
              <a:rPr lang="cs-CZ" sz="2200" dirty="0" err="1"/>
              <a:t>sg</a:t>
            </a:r>
            <a:r>
              <a:rPr lang="cs-CZ" sz="2200" dirty="0"/>
              <a:t>. zakončena na </a:t>
            </a:r>
            <a:r>
              <a:rPr lang="cs-CZ" sz="2200" i="1" dirty="0"/>
              <a:t>-</a:t>
            </a:r>
            <a:r>
              <a:rPr lang="cs-CZ" sz="2200" i="1" dirty="0" err="1"/>
              <a:t>ēr</a:t>
            </a:r>
            <a:r>
              <a:rPr lang="cs-CZ" sz="2200" dirty="0"/>
              <a:t> a v gen </a:t>
            </a:r>
            <a:r>
              <a:rPr lang="cs-CZ" sz="2200" dirty="0" err="1"/>
              <a:t>sg</a:t>
            </a:r>
            <a:r>
              <a:rPr lang="cs-CZ" sz="2200" dirty="0"/>
              <a:t>. na </a:t>
            </a:r>
            <a:r>
              <a:rPr lang="cs-CZ" sz="2200" i="1" dirty="0"/>
              <a:t>–</a:t>
            </a:r>
            <a:r>
              <a:rPr lang="cs-CZ" sz="2200" i="1" dirty="0" err="1"/>
              <a:t>ēris</a:t>
            </a:r>
            <a:endParaRPr lang="cs-CZ" sz="2200" i="1" dirty="0"/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r>
              <a:rPr lang="cs-CZ" i="1" dirty="0" err="1"/>
              <a:t>ūrētēr</a:t>
            </a:r>
            <a:r>
              <a:rPr lang="cs-CZ" i="1" dirty="0"/>
              <a:t>, </a:t>
            </a:r>
            <a:r>
              <a:rPr lang="cs-CZ" i="1" dirty="0" err="1"/>
              <a:t>ēris</a:t>
            </a:r>
            <a:r>
              <a:rPr lang="cs-CZ" i="1" dirty="0"/>
              <a:t>, m.</a:t>
            </a:r>
            <a:r>
              <a:rPr lang="cs-CZ" dirty="0"/>
              <a:t>;</a:t>
            </a:r>
            <a:r>
              <a:rPr lang="cs-CZ" i="1" dirty="0"/>
              <a:t> </a:t>
            </a:r>
            <a:r>
              <a:rPr lang="cs-CZ" i="1" dirty="0" err="1"/>
              <a:t>sphinctēr</a:t>
            </a:r>
            <a:r>
              <a:rPr lang="cs-CZ" i="1" dirty="0"/>
              <a:t>, </a:t>
            </a:r>
            <a:r>
              <a:rPr lang="cs-CZ" i="1" dirty="0" err="1"/>
              <a:t>ēris</a:t>
            </a:r>
            <a:r>
              <a:rPr lang="cs-CZ" i="1" dirty="0"/>
              <a:t>, m.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rgbClr val="C00000"/>
                </a:solidFill>
              </a:rPr>
              <a:t>!POZOR! </a:t>
            </a:r>
            <a:r>
              <a:rPr lang="cs-CZ" i="1" dirty="0">
                <a:solidFill>
                  <a:srgbClr val="C00000"/>
                </a:solidFill>
              </a:rPr>
              <a:t>GASTĒR, TRIS, F.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endParaRPr lang="cs-CZ" i="1" dirty="0">
              <a:solidFill>
                <a:srgbClr val="C00000"/>
              </a:solidFill>
            </a:endParaRPr>
          </a:p>
          <a:p>
            <a:pPr marL="444500" lvl="2" indent="-177800">
              <a:lnSpc>
                <a:spcPct val="110000"/>
              </a:lnSpc>
            </a:pPr>
            <a:r>
              <a:rPr lang="cs-CZ" sz="2200" dirty="0"/>
              <a:t>feminina jsou v </a:t>
            </a:r>
            <a:r>
              <a:rPr lang="cs-CZ" sz="2200" dirty="0" err="1"/>
              <a:t>nom</a:t>
            </a:r>
            <a:r>
              <a:rPr lang="cs-CZ" sz="2200" dirty="0"/>
              <a:t>. </a:t>
            </a:r>
            <a:r>
              <a:rPr lang="cs-CZ" sz="2200" dirty="0" err="1"/>
              <a:t>sg</a:t>
            </a:r>
            <a:r>
              <a:rPr lang="cs-CZ" sz="2200" dirty="0"/>
              <a:t>. zakončena na: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r>
              <a:rPr lang="cs-CZ" i="1" dirty="0"/>
              <a:t>-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dirty="0"/>
              <a:t>a v gen </a:t>
            </a:r>
            <a:r>
              <a:rPr lang="cs-CZ" dirty="0" err="1"/>
              <a:t>sg</a:t>
            </a:r>
            <a:r>
              <a:rPr lang="cs-CZ" dirty="0"/>
              <a:t>. na </a:t>
            </a:r>
            <a:r>
              <a:rPr lang="cs-CZ" i="1" dirty="0"/>
              <a:t>-</a:t>
            </a:r>
            <a:r>
              <a:rPr lang="cs-CZ" i="1" dirty="0" err="1"/>
              <a:t>idis</a:t>
            </a:r>
            <a:r>
              <a:rPr lang="cs-CZ" i="1" dirty="0"/>
              <a:t>		</a:t>
            </a:r>
            <a:r>
              <a:rPr lang="cs-CZ" i="1" dirty="0" err="1"/>
              <a:t>parōtis</a:t>
            </a:r>
            <a:r>
              <a:rPr lang="cs-CZ" i="1" dirty="0"/>
              <a:t>, </a:t>
            </a:r>
            <a:r>
              <a:rPr lang="cs-CZ" i="1" dirty="0" err="1"/>
              <a:t>idis</a:t>
            </a:r>
            <a:r>
              <a:rPr lang="cs-CZ" i="1" dirty="0"/>
              <a:t>, f</a:t>
            </a:r>
            <a:r>
              <a:rPr lang="cs-CZ" dirty="0"/>
              <a:t>. =</a:t>
            </a:r>
            <a:r>
              <a:rPr lang="cs-CZ" i="1" dirty="0"/>
              <a:t> </a:t>
            </a:r>
            <a:r>
              <a:rPr lang="cs-CZ" dirty="0"/>
              <a:t>příušní žláza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r>
              <a:rPr lang="cs-CZ" i="1" dirty="0"/>
              <a:t>-</a:t>
            </a:r>
            <a:r>
              <a:rPr lang="cs-CZ" i="1" dirty="0" err="1"/>
              <a:t>ītis</a:t>
            </a:r>
            <a:r>
              <a:rPr lang="cs-CZ" i="1" dirty="0"/>
              <a:t> </a:t>
            </a:r>
            <a:r>
              <a:rPr lang="cs-CZ" dirty="0"/>
              <a:t>a v gen </a:t>
            </a:r>
            <a:r>
              <a:rPr lang="cs-CZ" dirty="0" err="1"/>
              <a:t>sg</a:t>
            </a:r>
            <a:r>
              <a:rPr lang="cs-CZ" dirty="0"/>
              <a:t>. na </a:t>
            </a:r>
            <a:r>
              <a:rPr lang="cs-CZ" i="1" dirty="0"/>
              <a:t>-</a:t>
            </a:r>
            <a:r>
              <a:rPr lang="cs-CZ" i="1" dirty="0" err="1"/>
              <a:t>ītidis</a:t>
            </a:r>
            <a:r>
              <a:rPr lang="cs-CZ" i="1" dirty="0"/>
              <a:t> 		</a:t>
            </a:r>
            <a:r>
              <a:rPr lang="cs-CZ" i="1" dirty="0" err="1"/>
              <a:t>arthrītis</a:t>
            </a:r>
            <a:r>
              <a:rPr lang="cs-CZ" i="1" dirty="0"/>
              <a:t>, </a:t>
            </a:r>
            <a:r>
              <a:rPr lang="cs-CZ" i="1" dirty="0" err="1"/>
              <a:t>ītidis</a:t>
            </a:r>
            <a:r>
              <a:rPr lang="cs-CZ" i="1" dirty="0"/>
              <a:t>, f</a:t>
            </a:r>
            <a:r>
              <a:rPr lang="cs-CZ" dirty="0"/>
              <a:t>. = zánět kloubů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marL="8890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tx1"/>
                </a:solidFill>
              </a:rPr>
              <a:t>Pozn. </a:t>
            </a:r>
          </a:p>
          <a:p>
            <a:pPr marL="8890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tx1"/>
                </a:solidFill>
              </a:rPr>
              <a:t>koncovka </a:t>
            </a:r>
            <a:r>
              <a:rPr lang="cs-CZ" i="1" dirty="0">
                <a:solidFill>
                  <a:schemeClr val="tx1"/>
                </a:solidFill>
              </a:rPr>
              <a:t>–</a:t>
            </a:r>
            <a:r>
              <a:rPr lang="cs-CZ" i="1" dirty="0" err="1">
                <a:solidFill>
                  <a:schemeClr val="tx1"/>
                </a:solidFill>
              </a:rPr>
              <a:t>ōsis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(i-kmenová) označuje nezánětlivá onemocnění</a:t>
            </a:r>
          </a:p>
          <a:p>
            <a:pPr marL="8890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tx1"/>
                </a:solidFill>
              </a:rPr>
              <a:t>X koncovka</a:t>
            </a:r>
            <a:r>
              <a:rPr lang="cs-CZ" i="1" dirty="0">
                <a:solidFill>
                  <a:schemeClr val="tx1"/>
                </a:solidFill>
              </a:rPr>
              <a:t> –</a:t>
            </a:r>
            <a:r>
              <a:rPr lang="cs-CZ" i="1" dirty="0" err="1">
                <a:solidFill>
                  <a:schemeClr val="tx1"/>
                </a:solidFill>
              </a:rPr>
              <a:t>ītis</a:t>
            </a:r>
            <a:r>
              <a:rPr lang="cs-CZ" i="1" dirty="0">
                <a:solidFill>
                  <a:schemeClr val="tx1"/>
                </a:solidFill>
              </a:rPr>
              <a:t>, -</a:t>
            </a:r>
            <a:r>
              <a:rPr lang="cs-CZ" i="1" dirty="0" err="1">
                <a:solidFill>
                  <a:schemeClr val="tx1"/>
                </a:solidFill>
              </a:rPr>
              <a:t>ītidis</a:t>
            </a:r>
            <a:r>
              <a:rPr lang="cs-CZ" i="1" dirty="0">
                <a:solidFill>
                  <a:schemeClr val="tx1"/>
                </a:solidFill>
              </a:rPr>
              <a:t>  </a:t>
            </a:r>
            <a:r>
              <a:rPr lang="cs-CZ" dirty="0">
                <a:solidFill>
                  <a:schemeClr val="tx1"/>
                </a:solidFill>
              </a:rPr>
              <a:t>označuje zánětlivá onemocnění</a:t>
            </a:r>
          </a:p>
        </p:txBody>
      </p:sp>
    </p:spTree>
    <p:extLst>
      <p:ext uri="{BB962C8B-B14F-4D97-AF65-F5344CB8AC3E}">
        <p14:creationId xmlns:p14="http://schemas.microsoft.com/office/powerpoint/2010/main" val="118209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/>
          <a:lstStyle/>
          <a:p>
            <a:pPr marL="355600" lvl="1" indent="-266700">
              <a:lnSpc>
                <a:spcPct val="110000"/>
              </a:lnSpc>
              <a:spcBef>
                <a:spcPts val="1200"/>
              </a:spcBef>
            </a:pPr>
            <a:r>
              <a:rPr lang="cs-CZ" sz="2400" dirty="0"/>
              <a:t>neutra se skloňují podle vzoru corpus</a:t>
            </a:r>
          </a:p>
          <a:p>
            <a:pPr marL="629920" lvl="2" indent="-266700">
              <a:lnSpc>
                <a:spcPct val="110000"/>
              </a:lnSpc>
              <a:spcBef>
                <a:spcPts val="0"/>
              </a:spcBef>
            </a:pPr>
            <a:r>
              <a:rPr lang="cs-CZ" sz="2200" dirty="0"/>
              <a:t>jsou v </a:t>
            </a:r>
            <a:r>
              <a:rPr lang="cs-CZ" sz="2200" dirty="0" err="1"/>
              <a:t>nom</a:t>
            </a:r>
            <a:r>
              <a:rPr lang="cs-CZ" sz="2200" dirty="0"/>
              <a:t>. </a:t>
            </a:r>
            <a:r>
              <a:rPr lang="cs-CZ" sz="2200" dirty="0" err="1"/>
              <a:t>sg</a:t>
            </a:r>
            <a:r>
              <a:rPr lang="cs-CZ" sz="2200" dirty="0"/>
              <a:t>. zakončena na:</a:t>
            </a:r>
          </a:p>
          <a:p>
            <a:pPr marL="904240" lvl="3" indent="-266700">
              <a:lnSpc>
                <a:spcPct val="110000"/>
              </a:lnSpc>
              <a:spcBef>
                <a:spcPts val="0"/>
              </a:spcBef>
            </a:pP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dirty="0"/>
              <a:t> a v gen </a:t>
            </a:r>
            <a:r>
              <a:rPr lang="cs-CZ" dirty="0" err="1"/>
              <a:t>sg</a:t>
            </a:r>
            <a:r>
              <a:rPr lang="cs-CZ" dirty="0"/>
              <a:t>. na -</a:t>
            </a:r>
            <a:r>
              <a:rPr lang="cs-CZ" i="1" dirty="0" err="1"/>
              <a:t>matis</a:t>
            </a:r>
            <a:r>
              <a:rPr lang="cs-CZ" i="1" dirty="0"/>
              <a:t>	trauma, </a:t>
            </a:r>
            <a:r>
              <a:rPr lang="cs-CZ" i="1" dirty="0" err="1"/>
              <a:t>traumatis</a:t>
            </a:r>
            <a:r>
              <a:rPr lang="cs-CZ" i="1" dirty="0"/>
              <a:t>, n. </a:t>
            </a:r>
            <a:r>
              <a:rPr lang="cs-CZ" dirty="0"/>
              <a:t>=</a:t>
            </a:r>
            <a:r>
              <a:rPr lang="cs-CZ" i="1" dirty="0"/>
              <a:t> </a:t>
            </a:r>
            <a:r>
              <a:rPr lang="cs-CZ" dirty="0"/>
              <a:t>úraz</a:t>
            </a:r>
          </a:p>
          <a:p>
            <a:pPr marL="904240" lvl="3" indent="-266700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 -</a:t>
            </a:r>
            <a:r>
              <a:rPr lang="cs-CZ" i="1" dirty="0" err="1"/>
              <a:t>ōma</a:t>
            </a:r>
            <a:r>
              <a:rPr lang="cs-CZ" dirty="0"/>
              <a:t> a v gen </a:t>
            </a:r>
            <a:r>
              <a:rPr lang="cs-CZ" dirty="0" err="1"/>
              <a:t>sg</a:t>
            </a:r>
            <a:r>
              <a:rPr lang="cs-CZ" dirty="0"/>
              <a:t>. na </a:t>
            </a:r>
            <a:r>
              <a:rPr lang="cs-CZ" i="1" dirty="0"/>
              <a:t>-</a:t>
            </a:r>
            <a:r>
              <a:rPr lang="cs-CZ" i="1" dirty="0" err="1"/>
              <a:t>ōmatis</a:t>
            </a:r>
            <a:r>
              <a:rPr lang="cs-CZ" i="1" dirty="0"/>
              <a:t>	</a:t>
            </a:r>
            <a:r>
              <a:rPr lang="cs-CZ" i="1" dirty="0" err="1"/>
              <a:t>symptōma</a:t>
            </a:r>
            <a:r>
              <a:rPr lang="cs-CZ" i="1" dirty="0"/>
              <a:t>, </a:t>
            </a:r>
            <a:r>
              <a:rPr lang="cs-CZ" i="1" dirty="0" err="1"/>
              <a:t>ōmatis</a:t>
            </a:r>
            <a:r>
              <a:rPr lang="cs-CZ" i="1" dirty="0"/>
              <a:t>, n. </a:t>
            </a:r>
            <a:r>
              <a:rPr lang="cs-CZ" dirty="0"/>
              <a:t>příznak</a:t>
            </a:r>
          </a:p>
          <a:p>
            <a:pPr marL="904240" lvl="3" indent="-266700">
              <a:lnSpc>
                <a:spcPct val="110000"/>
              </a:lnSpc>
              <a:spcBef>
                <a:spcPts val="0"/>
              </a:spcBef>
            </a:pPr>
            <a:endParaRPr lang="cs-CZ" i="1" dirty="0"/>
          </a:p>
          <a:p>
            <a:pPr marL="706120" lvl="2" indent="-342900">
              <a:lnSpc>
                <a:spcPct val="110000"/>
              </a:lnSpc>
            </a:pPr>
            <a:r>
              <a:rPr lang="cs-CZ" sz="2200" dirty="0"/>
              <a:t>!v plurálu se mohou skloňovat podle 2. deklinace podle vzoru</a:t>
            </a:r>
            <a:r>
              <a:rPr lang="cs-CZ" sz="2200" i="1" dirty="0"/>
              <a:t> </a:t>
            </a:r>
            <a:r>
              <a:rPr lang="cs-CZ" sz="2200" i="1" dirty="0" smtClean="0"/>
              <a:t>septum</a:t>
            </a:r>
            <a:r>
              <a:rPr lang="cs-CZ" sz="2200" dirty="0"/>
              <a:t>!</a:t>
            </a:r>
          </a:p>
          <a:p>
            <a:pPr marL="980440" lvl="3" indent="-342900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gen.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 err="1"/>
              <a:t>traumatum</a:t>
            </a:r>
            <a:r>
              <a:rPr lang="cs-CZ" dirty="0"/>
              <a:t> i </a:t>
            </a:r>
            <a:r>
              <a:rPr lang="cs-CZ" i="1" dirty="0" err="1"/>
              <a:t>traumatōrum</a:t>
            </a:r>
            <a:endParaRPr lang="cs-CZ" i="1" dirty="0"/>
          </a:p>
          <a:p>
            <a:pPr marL="980440" lvl="3" indent="-342900">
              <a:lnSpc>
                <a:spcPct val="110000"/>
              </a:lnSpc>
              <a:spcBef>
                <a:spcPts val="0"/>
              </a:spcBef>
            </a:pPr>
            <a:r>
              <a:rPr lang="cs-CZ" dirty="0" err="1"/>
              <a:t>abl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 err="1"/>
              <a:t>traumatibus</a:t>
            </a:r>
            <a:r>
              <a:rPr lang="cs-CZ" i="1" dirty="0"/>
              <a:t> </a:t>
            </a:r>
            <a:r>
              <a:rPr lang="cs-CZ" dirty="0"/>
              <a:t>i </a:t>
            </a:r>
            <a:r>
              <a:rPr lang="cs-CZ" i="1" dirty="0" err="1"/>
              <a:t>traumatīs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82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25658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600" dirty="0"/>
              <a:t>Jak zařadím substantivum do deklinace?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/>
              <a:t>podle koncovky genitivu singuláru</a:t>
            </a:r>
          </a:p>
          <a:p>
            <a:pPr>
              <a:spcBef>
                <a:spcPts val="0"/>
              </a:spcBef>
            </a:pPr>
            <a:r>
              <a:rPr lang="cs-CZ" sz="2600" dirty="0"/>
              <a:t>Jaká je koncovka gen. </a:t>
            </a:r>
            <a:r>
              <a:rPr lang="cs-CZ" sz="2600" dirty="0" err="1"/>
              <a:t>sg</a:t>
            </a:r>
            <a:r>
              <a:rPr lang="cs-CZ" sz="2600" dirty="0"/>
              <a:t>. pro třetí deklinaci?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/>
              <a:t>-</a:t>
            </a:r>
            <a:r>
              <a:rPr lang="cs-CZ" sz="2300" dirty="0" err="1"/>
              <a:t>is</a:t>
            </a:r>
            <a:endParaRPr lang="cs-CZ" sz="2300" dirty="0"/>
          </a:p>
          <a:p>
            <a:pPr>
              <a:spcBef>
                <a:spcPts val="0"/>
              </a:spcBef>
            </a:pPr>
            <a:r>
              <a:rPr lang="cs-CZ" sz="2600" dirty="0"/>
              <a:t>Do jakých dvou skupin dělíme substantiva 3. deklinace?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/>
              <a:t>i-kmeny a souhláskové kmeny</a:t>
            </a:r>
          </a:p>
          <a:p>
            <a:pPr>
              <a:spcBef>
                <a:spcPts val="0"/>
              </a:spcBef>
            </a:pPr>
            <a:r>
              <a:rPr lang="cs-CZ" sz="2600" dirty="0"/>
              <a:t>Jaké jsou vzory pro i-kmenová substantiva?</a:t>
            </a:r>
          </a:p>
          <a:p>
            <a:pPr lvl="1">
              <a:spcBef>
                <a:spcPts val="0"/>
              </a:spcBef>
            </a:pPr>
            <a:r>
              <a:rPr lang="cs-CZ" sz="2300" dirty="0" err="1"/>
              <a:t>auris</a:t>
            </a:r>
            <a:r>
              <a:rPr lang="cs-CZ" sz="2300" dirty="0"/>
              <a:t> – m. a f.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/>
              <a:t>rete – n.</a:t>
            </a:r>
          </a:p>
          <a:p>
            <a:pPr>
              <a:spcBef>
                <a:spcPts val="0"/>
              </a:spcBef>
            </a:pPr>
            <a:r>
              <a:rPr lang="cs-CZ" sz="2600" dirty="0"/>
              <a:t>Jaké jsou vzory souhláskových kmenů?</a:t>
            </a:r>
          </a:p>
          <a:p>
            <a:pPr lvl="1">
              <a:spcBef>
                <a:spcPts val="0"/>
              </a:spcBef>
            </a:pPr>
            <a:r>
              <a:rPr lang="cs-CZ" sz="2300" dirty="0" err="1"/>
              <a:t>pulmo</a:t>
            </a:r>
            <a:r>
              <a:rPr lang="cs-CZ" sz="2300" dirty="0"/>
              <a:t> – m. a f.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/>
              <a:t>corpus – n.</a:t>
            </a:r>
          </a:p>
          <a:p>
            <a:pPr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55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 poznám, že se substantivum skloňuje podle vzoru </a:t>
            </a:r>
            <a:r>
              <a:rPr lang="cs-CZ" i="1" dirty="0" err="1"/>
              <a:t>auris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je mužského nebo ženského rodu</a:t>
            </a:r>
          </a:p>
          <a:p>
            <a:pPr lvl="2"/>
            <a:r>
              <a:rPr lang="cs-CZ" dirty="0"/>
              <a:t>je stejnoslabičné</a:t>
            </a:r>
          </a:p>
          <a:p>
            <a:pPr lvl="2"/>
            <a:r>
              <a:rPr lang="cs-CZ" dirty="0"/>
              <a:t>nebo jeho genitivní kmen končí na skupinu souhlásek</a:t>
            </a:r>
          </a:p>
          <a:p>
            <a:r>
              <a:rPr lang="cs-CZ" dirty="0"/>
              <a:t>Jak poznám, že se substantivum skloňuje podle vzoru </a:t>
            </a:r>
            <a:r>
              <a:rPr lang="cs-CZ" i="1" dirty="0"/>
              <a:t>rete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je to neutrum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/>
              <a:t>. končí na </a:t>
            </a:r>
            <a:r>
              <a:rPr lang="cs-CZ" i="1" dirty="0"/>
              <a:t>-e</a:t>
            </a:r>
            <a:r>
              <a:rPr lang="cs-CZ" dirty="0"/>
              <a:t>, </a:t>
            </a:r>
            <a:r>
              <a:rPr lang="cs-CZ" i="1" dirty="0"/>
              <a:t>-al</a:t>
            </a:r>
            <a:r>
              <a:rPr lang="cs-CZ" dirty="0"/>
              <a:t> nebo </a:t>
            </a:r>
            <a:r>
              <a:rPr lang="cs-CZ" i="1" dirty="0"/>
              <a:t>–ar</a:t>
            </a:r>
          </a:p>
          <a:p>
            <a:pPr marL="274320" lvl="1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21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640960" cy="4572000"/>
          </a:xfrm>
        </p:spPr>
        <p:txBody>
          <a:bodyPr/>
          <a:lstStyle/>
          <a:p>
            <a:r>
              <a:rPr lang="cs-CZ" dirty="0"/>
              <a:t>Uveďte vzor, podle kterého se skloňují následující substantiva (jsou v různých pádech):</a:t>
            </a:r>
          </a:p>
          <a:p>
            <a:pPr lvl="1">
              <a:spcBef>
                <a:spcPts val="600"/>
              </a:spcBef>
            </a:pPr>
            <a:r>
              <a:rPr lang="cs-CZ" dirty="0" err="1"/>
              <a:t>cutis</a:t>
            </a:r>
            <a:r>
              <a:rPr lang="cs-CZ" dirty="0"/>
              <a:t>, </a:t>
            </a:r>
            <a:r>
              <a:rPr lang="cs-CZ" dirty="0" err="1"/>
              <a:t>tarsis</a:t>
            </a:r>
            <a:r>
              <a:rPr lang="cs-CZ" dirty="0"/>
              <a:t>, </a:t>
            </a:r>
            <a:r>
              <a:rPr lang="cs-CZ" dirty="0" err="1"/>
              <a:t>pulvis</a:t>
            </a:r>
            <a:r>
              <a:rPr lang="cs-CZ" dirty="0"/>
              <a:t>, </a:t>
            </a:r>
            <a:r>
              <a:rPr lang="cs-CZ" dirty="0" err="1"/>
              <a:t>mammis</a:t>
            </a:r>
            <a:r>
              <a:rPr lang="cs-CZ" dirty="0"/>
              <a:t>, </a:t>
            </a:r>
            <a:r>
              <a:rPr lang="cs-CZ" dirty="0" err="1"/>
              <a:t>sanguinis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 err="1"/>
              <a:t>coxa</a:t>
            </a:r>
            <a:r>
              <a:rPr lang="cs-CZ" dirty="0"/>
              <a:t>, </a:t>
            </a:r>
            <a:r>
              <a:rPr lang="cs-CZ" dirty="0" err="1"/>
              <a:t>calcaria</a:t>
            </a:r>
            <a:r>
              <a:rPr lang="cs-CZ" dirty="0"/>
              <a:t>, </a:t>
            </a:r>
            <a:r>
              <a:rPr lang="cs-CZ" dirty="0" err="1"/>
              <a:t>latera</a:t>
            </a:r>
            <a:r>
              <a:rPr lang="cs-CZ" dirty="0"/>
              <a:t>, septa, trachea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humerus, </a:t>
            </a:r>
            <a:r>
              <a:rPr lang="cs-CZ" dirty="0" err="1"/>
              <a:t>ulcus</a:t>
            </a:r>
            <a:r>
              <a:rPr lang="cs-CZ" dirty="0"/>
              <a:t>, fundus, </a:t>
            </a:r>
            <a:r>
              <a:rPr lang="cs-CZ" dirty="0" err="1"/>
              <a:t>vulnus</a:t>
            </a:r>
            <a:r>
              <a:rPr lang="cs-CZ" dirty="0"/>
              <a:t>, virus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atrium, </a:t>
            </a:r>
            <a:r>
              <a:rPr lang="cs-CZ" dirty="0" err="1"/>
              <a:t>montium</a:t>
            </a:r>
            <a:r>
              <a:rPr lang="cs-CZ" dirty="0"/>
              <a:t>, </a:t>
            </a:r>
            <a:r>
              <a:rPr lang="cs-CZ" dirty="0" err="1"/>
              <a:t>vitium</a:t>
            </a:r>
            <a:r>
              <a:rPr lang="cs-CZ" dirty="0"/>
              <a:t>, </a:t>
            </a:r>
            <a:r>
              <a:rPr lang="cs-CZ" dirty="0" err="1"/>
              <a:t>canalium</a:t>
            </a:r>
            <a:r>
              <a:rPr lang="cs-CZ" dirty="0"/>
              <a:t>, </a:t>
            </a:r>
            <a:r>
              <a:rPr lang="cs-CZ" dirty="0" err="1"/>
              <a:t>retium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 err="1"/>
              <a:t>tumorum</a:t>
            </a:r>
            <a:r>
              <a:rPr lang="cs-CZ" dirty="0"/>
              <a:t>, </a:t>
            </a:r>
            <a:r>
              <a:rPr lang="cs-CZ" dirty="0" err="1"/>
              <a:t>locorum</a:t>
            </a:r>
            <a:r>
              <a:rPr lang="cs-CZ" dirty="0"/>
              <a:t>, </a:t>
            </a:r>
            <a:r>
              <a:rPr lang="cs-CZ" dirty="0" err="1"/>
              <a:t>membrorum</a:t>
            </a:r>
            <a:r>
              <a:rPr lang="cs-CZ" dirty="0"/>
              <a:t>, </a:t>
            </a:r>
            <a:r>
              <a:rPr lang="cs-CZ" dirty="0" err="1"/>
              <a:t>flexorum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 err="1"/>
              <a:t>hominum</a:t>
            </a:r>
            <a:r>
              <a:rPr lang="cs-CZ" dirty="0"/>
              <a:t>, </a:t>
            </a:r>
            <a:r>
              <a:rPr lang="cs-CZ" dirty="0" err="1"/>
              <a:t>cancrum</a:t>
            </a:r>
            <a:r>
              <a:rPr lang="cs-CZ" dirty="0"/>
              <a:t>, </a:t>
            </a:r>
            <a:r>
              <a:rPr lang="cs-CZ" dirty="0" err="1"/>
              <a:t>abdominum</a:t>
            </a:r>
            <a:r>
              <a:rPr lang="cs-CZ" dirty="0"/>
              <a:t>, </a:t>
            </a:r>
            <a:r>
              <a:rPr lang="cs-CZ" dirty="0" err="1"/>
              <a:t>medicamentum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25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3000" dirty="0"/>
              <a:t>Příklad skloňování spojení substantiva</a:t>
            </a:r>
            <a:br>
              <a:rPr lang="cs-CZ" sz="3000" dirty="0"/>
            </a:br>
            <a:r>
              <a:rPr lang="cs-CZ" sz="3000" dirty="0"/>
              <a:t>3. deklinace s adjektivem 1. a 2. deklinace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513099"/>
            <a:ext cx="6480720" cy="258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077072"/>
            <a:ext cx="6542087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87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Vyskloňujte následující spojení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 numCol="2"/>
          <a:lstStyle/>
          <a:p>
            <a:r>
              <a:rPr lang="cs-CZ" sz="2500" dirty="0" err="1"/>
              <a:t>canalis</a:t>
            </a:r>
            <a:r>
              <a:rPr lang="cs-CZ" sz="2500" dirty="0"/>
              <a:t> </a:t>
            </a:r>
            <a:r>
              <a:rPr lang="cs-CZ" sz="2500" dirty="0" err="1"/>
              <a:t>palatinus</a:t>
            </a:r>
            <a:endParaRPr lang="cs-CZ" sz="25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/>
              <a:t>canalis</a:t>
            </a:r>
            <a:r>
              <a:rPr lang="cs-CZ" sz="2000" dirty="0"/>
              <a:t> </a:t>
            </a:r>
            <a:r>
              <a:rPr lang="cs-CZ" sz="2000" dirty="0" err="1"/>
              <a:t>palatini</a:t>
            </a:r>
            <a:endParaRPr lang="cs-CZ" sz="20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/>
              <a:t>canalem</a:t>
            </a:r>
            <a:r>
              <a:rPr lang="cs-CZ" sz="2000" dirty="0"/>
              <a:t> </a:t>
            </a:r>
            <a:r>
              <a:rPr lang="cs-CZ" sz="2000" dirty="0" err="1"/>
              <a:t>palatinum</a:t>
            </a:r>
            <a:endParaRPr lang="cs-CZ" sz="20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/>
              <a:t>canale</a:t>
            </a:r>
            <a:r>
              <a:rPr lang="cs-CZ" sz="2000" dirty="0"/>
              <a:t> </a:t>
            </a:r>
            <a:r>
              <a:rPr lang="cs-CZ" sz="2000" dirty="0" err="1"/>
              <a:t>palatino</a:t>
            </a:r>
            <a:endParaRPr lang="cs-CZ" sz="2000" dirty="0"/>
          </a:p>
          <a:p>
            <a:pPr>
              <a:spcBef>
                <a:spcPts val="1200"/>
              </a:spcBef>
            </a:pPr>
            <a:r>
              <a:rPr lang="cs-CZ" sz="2500" dirty="0"/>
              <a:t>homo </a:t>
            </a:r>
            <a:r>
              <a:rPr lang="cs-CZ" sz="2500" dirty="0" err="1"/>
              <a:t>sanus</a:t>
            </a:r>
            <a:endParaRPr lang="cs-CZ" sz="25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/>
              <a:t>hominis</a:t>
            </a:r>
            <a:r>
              <a:rPr lang="cs-CZ" sz="2000" dirty="0"/>
              <a:t> sani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/>
              <a:t>hominem</a:t>
            </a:r>
            <a:r>
              <a:rPr lang="cs-CZ" sz="2000" dirty="0"/>
              <a:t> </a:t>
            </a:r>
            <a:r>
              <a:rPr lang="cs-CZ" sz="2000" dirty="0" err="1"/>
              <a:t>sanum</a:t>
            </a:r>
            <a:endParaRPr lang="cs-CZ" sz="20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/>
              <a:t>homine</a:t>
            </a:r>
            <a:r>
              <a:rPr lang="cs-CZ" sz="2000" dirty="0"/>
              <a:t> </a:t>
            </a:r>
            <a:r>
              <a:rPr lang="cs-CZ" sz="2000" dirty="0" err="1"/>
              <a:t>sano</a:t>
            </a:r>
            <a:endParaRPr lang="cs-CZ" sz="2000" dirty="0"/>
          </a:p>
          <a:p>
            <a:pPr>
              <a:spcBef>
                <a:spcPts val="1200"/>
              </a:spcBef>
            </a:pPr>
            <a:r>
              <a:rPr lang="cs-CZ" sz="2500" dirty="0" err="1"/>
              <a:t>vulnus</a:t>
            </a:r>
            <a:r>
              <a:rPr lang="cs-CZ" sz="2500" dirty="0"/>
              <a:t> </a:t>
            </a:r>
            <a:r>
              <a:rPr lang="cs-CZ" sz="2500" dirty="0" err="1"/>
              <a:t>lacerum</a:t>
            </a:r>
            <a:endParaRPr lang="cs-CZ" sz="25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/>
              <a:t>vulneris</a:t>
            </a:r>
            <a:r>
              <a:rPr lang="cs-CZ" sz="2000" dirty="0"/>
              <a:t> </a:t>
            </a:r>
            <a:r>
              <a:rPr lang="cs-CZ" sz="2000" dirty="0" err="1"/>
              <a:t>laceri</a:t>
            </a:r>
            <a:endParaRPr lang="cs-CZ" sz="20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/>
              <a:t>vulnus</a:t>
            </a:r>
            <a:r>
              <a:rPr lang="cs-CZ" sz="2000" dirty="0"/>
              <a:t> </a:t>
            </a:r>
            <a:r>
              <a:rPr lang="cs-CZ" sz="2000" dirty="0" err="1"/>
              <a:t>lacerum</a:t>
            </a:r>
            <a:endParaRPr lang="cs-CZ" sz="20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/>
              <a:t>vulnere</a:t>
            </a:r>
            <a:r>
              <a:rPr lang="cs-CZ" sz="2000" dirty="0"/>
              <a:t> </a:t>
            </a:r>
            <a:r>
              <a:rPr lang="cs-CZ" sz="2000" dirty="0" err="1"/>
              <a:t>lacero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43286" y="1556792"/>
            <a:ext cx="3024336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 err="1"/>
              <a:t>canales</a:t>
            </a:r>
            <a:r>
              <a:rPr lang="cs-CZ" sz="2500" dirty="0"/>
              <a:t> </a:t>
            </a:r>
            <a:r>
              <a:rPr lang="cs-CZ" sz="2500" dirty="0" err="1"/>
              <a:t>palatini</a:t>
            </a:r>
            <a:endParaRPr lang="cs-CZ" sz="2500" dirty="0"/>
          </a:p>
          <a:p>
            <a:pPr>
              <a:lnSpc>
                <a:spcPct val="110000"/>
              </a:lnSpc>
            </a:pPr>
            <a:r>
              <a:rPr lang="cs-CZ" sz="2000" dirty="0" err="1">
                <a:solidFill>
                  <a:schemeClr val="tx2"/>
                </a:solidFill>
              </a:rPr>
              <a:t>canalium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palatinorum</a:t>
            </a: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>
                <a:solidFill>
                  <a:schemeClr val="tx2"/>
                </a:solidFill>
              </a:rPr>
              <a:t>canales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palatinos</a:t>
            </a: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>
                <a:solidFill>
                  <a:schemeClr val="tx2"/>
                </a:solidFill>
              </a:rPr>
              <a:t>canalibus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palatinis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043286" y="3087980"/>
            <a:ext cx="302433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 err="1"/>
              <a:t>homines</a:t>
            </a:r>
            <a:r>
              <a:rPr lang="cs-CZ" sz="2500" dirty="0"/>
              <a:t> sani</a:t>
            </a:r>
          </a:p>
          <a:p>
            <a:pPr>
              <a:lnSpc>
                <a:spcPct val="110000"/>
              </a:lnSpc>
            </a:pPr>
            <a:r>
              <a:rPr lang="cs-CZ" sz="2000" dirty="0" err="1">
                <a:solidFill>
                  <a:schemeClr val="tx2"/>
                </a:solidFill>
              </a:rPr>
              <a:t>hominum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sanorum</a:t>
            </a: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>
                <a:solidFill>
                  <a:schemeClr val="tx2"/>
                </a:solidFill>
              </a:rPr>
              <a:t>homines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sanos</a:t>
            </a: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>
                <a:solidFill>
                  <a:schemeClr val="tx2"/>
                </a:solidFill>
              </a:rPr>
              <a:t>hominibus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sanis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022573" y="4581933"/>
            <a:ext cx="302433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 err="1"/>
              <a:t>vulnera</a:t>
            </a:r>
            <a:r>
              <a:rPr lang="cs-CZ" sz="2500" dirty="0"/>
              <a:t> </a:t>
            </a:r>
            <a:r>
              <a:rPr lang="cs-CZ" sz="2500" dirty="0" err="1"/>
              <a:t>lacera</a:t>
            </a:r>
            <a:endParaRPr lang="cs-CZ" sz="2500" dirty="0"/>
          </a:p>
          <a:p>
            <a:pPr>
              <a:lnSpc>
                <a:spcPct val="110000"/>
              </a:lnSpc>
            </a:pPr>
            <a:r>
              <a:rPr lang="cs-CZ" sz="2000" dirty="0" err="1">
                <a:solidFill>
                  <a:schemeClr val="tx2"/>
                </a:solidFill>
              </a:rPr>
              <a:t>vulnerum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lacerorum</a:t>
            </a: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>
                <a:solidFill>
                  <a:schemeClr val="tx2"/>
                </a:solidFill>
              </a:rPr>
              <a:t>vulnera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lacera</a:t>
            </a: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>
                <a:solidFill>
                  <a:schemeClr val="tx2"/>
                </a:solidFill>
              </a:rPr>
              <a:t>vulneribus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laceris</a:t>
            </a: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5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7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Od uvedených spojení vytvořte požadované pády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7149475"/>
              </p:ext>
            </p:extLst>
          </p:nvPr>
        </p:nvGraphicFramePr>
        <p:xfrm>
          <a:off x="323527" y="1628800"/>
          <a:ext cx="8612159" cy="328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1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Ak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sg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Abl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sg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Nom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Gen. 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dolor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acutus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auris</a:t>
                      </a:r>
                      <a:r>
                        <a:rPr lang="cs-CZ" dirty="0"/>
                        <a:t> media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caput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longum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canalis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palatinus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cochlear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parvum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4465779"/>
              </p:ext>
            </p:extLst>
          </p:nvPr>
        </p:nvGraphicFramePr>
        <p:xfrm>
          <a:off x="323527" y="1628800"/>
          <a:ext cx="8612159" cy="3656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1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Ak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sg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Abl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sg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Nom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Gen. 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dolor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acutus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dolorem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acutum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dolore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acuto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dolores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acuti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dolorum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acutorum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auris</a:t>
                      </a:r>
                      <a:r>
                        <a:rPr lang="cs-CZ" dirty="0"/>
                        <a:t> media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aurem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mediam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aure</a:t>
                      </a:r>
                      <a:r>
                        <a:rPr lang="cs-CZ" dirty="0"/>
                        <a:t> media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aures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mediae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aurium</a:t>
                      </a:r>
                      <a:r>
                        <a:rPr lang="cs-CZ" dirty="0"/>
                        <a:t> </a:t>
                      </a:r>
                      <a:r>
                        <a:rPr lang="cs-CZ" smtClean="0"/>
                        <a:t>mediarum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caput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longum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caput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longum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capite</a:t>
                      </a:r>
                      <a:r>
                        <a:rPr lang="cs-CZ" dirty="0"/>
                        <a:t> longo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capita longa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capitum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longorum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canalis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palatinus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canalem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palatinum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canale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palatino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canales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palatini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canalium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palatinorum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/>
                        <a:t>cochlear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parvum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cochlear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parvum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cochleari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parvo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cochlearia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parva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cochlearium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parvorum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14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Určete pád a vytvořte nominativ singuláru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98240" cy="4854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altLang="cs-CZ" sz="2800" dirty="0" err="1"/>
              <a:t>ore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aperto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/>
              <a:t>regionem </a:t>
            </a:r>
            <a:r>
              <a:rPr lang="cs-CZ" altLang="cs-CZ" sz="2800" dirty="0" err="1"/>
              <a:t>colli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pollices</a:t>
            </a:r>
            <a:r>
              <a:rPr lang="cs-CZ" altLang="cs-CZ" sz="2800" dirty="0"/>
              <a:t> et </a:t>
            </a:r>
            <a:r>
              <a:rPr lang="cs-CZ" altLang="cs-CZ" sz="2800" dirty="0" err="1"/>
              <a:t>halluces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cordum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sanorum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mortes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subitas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foraminis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nutricii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vitia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congenita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cavitate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oris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avium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albarum</a:t>
            </a:r>
            <a:endParaRPr lang="cs-CZ" alt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1556792"/>
            <a:ext cx="410445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/>
              <a:t>os </a:t>
            </a:r>
            <a:r>
              <a:rPr lang="cs-CZ" sz="2800" dirty="0" err="1"/>
              <a:t>apertum</a:t>
            </a:r>
            <a:endParaRPr lang="cs-CZ" sz="2800" dirty="0"/>
          </a:p>
          <a:p>
            <a:pPr>
              <a:spcBef>
                <a:spcPts val="600"/>
              </a:spcBef>
            </a:pPr>
            <a:r>
              <a:rPr lang="cs-CZ" sz="2800" dirty="0" err="1"/>
              <a:t>regio</a:t>
            </a:r>
            <a:r>
              <a:rPr lang="cs-CZ" sz="2800" dirty="0"/>
              <a:t> </a:t>
            </a:r>
            <a:r>
              <a:rPr lang="cs-CZ" sz="2800" dirty="0" err="1"/>
              <a:t>colli</a:t>
            </a:r>
            <a:endParaRPr lang="cs-CZ" sz="2800" dirty="0"/>
          </a:p>
          <a:p>
            <a:pPr>
              <a:spcBef>
                <a:spcPts val="600"/>
              </a:spcBef>
            </a:pPr>
            <a:r>
              <a:rPr lang="cs-CZ" sz="2800" dirty="0" err="1"/>
              <a:t>pollex</a:t>
            </a:r>
            <a:r>
              <a:rPr lang="cs-CZ" sz="2800" dirty="0"/>
              <a:t> et </a:t>
            </a:r>
            <a:r>
              <a:rPr lang="cs-CZ" sz="2800" dirty="0" err="1"/>
              <a:t>hallux</a:t>
            </a:r>
            <a:endParaRPr lang="cs-CZ" sz="2800" dirty="0"/>
          </a:p>
          <a:p>
            <a:pPr>
              <a:spcBef>
                <a:spcPts val="600"/>
              </a:spcBef>
            </a:pPr>
            <a:r>
              <a:rPr lang="cs-CZ" sz="2800" dirty="0" err="1"/>
              <a:t>cor</a:t>
            </a:r>
            <a:r>
              <a:rPr lang="cs-CZ" sz="2800" dirty="0"/>
              <a:t> </a:t>
            </a:r>
            <a:r>
              <a:rPr lang="cs-CZ" sz="2800" dirty="0" err="1"/>
              <a:t>sanum</a:t>
            </a:r>
            <a:endParaRPr lang="cs-CZ" sz="2800" dirty="0"/>
          </a:p>
          <a:p>
            <a:pPr>
              <a:spcBef>
                <a:spcPts val="600"/>
              </a:spcBef>
            </a:pPr>
            <a:r>
              <a:rPr lang="cs-CZ" sz="2800" dirty="0" err="1"/>
              <a:t>mors</a:t>
            </a:r>
            <a:r>
              <a:rPr lang="cs-CZ" sz="2800" dirty="0"/>
              <a:t> </a:t>
            </a:r>
            <a:r>
              <a:rPr lang="cs-CZ" sz="2800" dirty="0" err="1"/>
              <a:t>subita</a:t>
            </a:r>
            <a:endParaRPr lang="cs-CZ" sz="2800" dirty="0"/>
          </a:p>
          <a:p>
            <a:pPr>
              <a:spcBef>
                <a:spcPts val="600"/>
              </a:spcBef>
            </a:pPr>
            <a:r>
              <a:rPr lang="cs-CZ" sz="2800" dirty="0" err="1"/>
              <a:t>foramen</a:t>
            </a:r>
            <a:r>
              <a:rPr lang="cs-CZ" sz="2800" dirty="0"/>
              <a:t> </a:t>
            </a:r>
            <a:r>
              <a:rPr lang="cs-CZ" sz="2800" dirty="0" err="1"/>
              <a:t>nutricium</a:t>
            </a:r>
            <a:endParaRPr lang="cs-CZ" sz="2800" dirty="0"/>
          </a:p>
          <a:p>
            <a:pPr>
              <a:spcBef>
                <a:spcPts val="600"/>
              </a:spcBef>
            </a:pPr>
            <a:r>
              <a:rPr lang="cs-CZ" sz="2800" dirty="0" err="1"/>
              <a:t>vitium</a:t>
            </a:r>
            <a:r>
              <a:rPr lang="cs-CZ" sz="2800" dirty="0"/>
              <a:t> </a:t>
            </a:r>
            <a:r>
              <a:rPr lang="cs-CZ" sz="2800" dirty="0" err="1"/>
              <a:t>congenitum</a:t>
            </a:r>
            <a:endParaRPr lang="cs-CZ" sz="2800" dirty="0"/>
          </a:p>
          <a:p>
            <a:pPr>
              <a:spcBef>
                <a:spcPts val="600"/>
              </a:spcBef>
            </a:pPr>
            <a:r>
              <a:rPr lang="cs-CZ" sz="2800" dirty="0" err="1"/>
              <a:t>cavitas</a:t>
            </a:r>
            <a:r>
              <a:rPr lang="cs-CZ" sz="2800" dirty="0"/>
              <a:t> </a:t>
            </a:r>
            <a:r>
              <a:rPr lang="cs-CZ" sz="2800" dirty="0" err="1"/>
              <a:t>oris</a:t>
            </a:r>
            <a:endParaRPr lang="cs-CZ" sz="2800" dirty="0"/>
          </a:p>
          <a:p>
            <a:pPr>
              <a:spcBef>
                <a:spcPts val="600"/>
              </a:spcBef>
            </a:pPr>
            <a:r>
              <a:rPr lang="cs-CZ" sz="2800" dirty="0"/>
              <a:t>avis alba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491880" y="1844824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491880" y="2348880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851424" y="2852936"/>
            <a:ext cx="76051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491880" y="3284984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491880" y="3849475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637374" y="4365104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459815" y="4869160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459815" y="5373216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459815" y="5877272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73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</TotalTime>
  <Words>715</Words>
  <Application>Microsoft Office PowerPoint</Application>
  <PresentationFormat>Předvádění na obrazovce (4:3)</PresentationFormat>
  <Paragraphs>182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Administrativní</vt:lpstr>
      <vt:lpstr>4. lekce</vt:lpstr>
      <vt:lpstr>Opakování</vt:lpstr>
      <vt:lpstr>Opakování</vt:lpstr>
      <vt:lpstr>Opakování</vt:lpstr>
      <vt:lpstr>Příklad skloňování spojení substantiva 3. deklinace s adjektivem 1. a 2. deklinace</vt:lpstr>
      <vt:lpstr>Vyskloňujte následující spojení</vt:lpstr>
      <vt:lpstr>Od uvedených spojení vytvořte požadované pády</vt:lpstr>
      <vt:lpstr>Prezentace aplikace PowerPoint</vt:lpstr>
      <vt:lpstr>Určete pád a vytvořte nominativ singuláru</vt:lpstr>
      <vt:lpstr>Vytvořte smysluplná spojení</vt:lpstr>
      <vt:lpstr>3. deklinace</vt:lpstr>
      <vt:lpstr>3. deklinace – řecké i-kmeny</vt:lpstr>
      <vt:lpstr>3. deklinace – řecké souhláskové kmeny</vt:lpstr>
      <vt:lpstr>Prezentace aplikace PowerPoint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lekce</dc:title>
  <dc:creator>Ševčíková Tereza</dc:creator>
  <cp:lastModifiedBy>ucitel</cp:lastModifiedBy>
  <cp:revision>22</cp:revision>
  <dcterms:created xsi:type="dcterms:W3CDTF">2015-10-13T13:52:27Z</dcterms:created>
  <dcterms:modified xsi:type="dcterms:W3CDTF">2017-10-24T07:09:57Z</dcterms:modified>
</cp:coreProperties>
</file>