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1" r:id="rId11"/>
    <p:sldId id="265" r:id="rId12"/>
    <p:sldId id="286" r:id="rId13"/>
    <p:sldId id="266" r:id="rId14"/>
    <p:sldId id="267" r:id="rId15"/>
    <p:sldId id="279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82" r:id="rId27"/>
    <p:sldId id="283" r:id="rId28"/>
    <p:sldId id="284" r:id="rId29"/>
    <p:sldId id="285" r:id="rId30"/>
    <p:sldId id="278" r:id="rId31"/>
  </p:sldIdLst>
  <p:sldSz cx="12192000" cy="6858000"/>
  <p:notesSz cx="6858000" cy="9144000"/>
  <p:custDataLst>
    <p:tags r:id="rId33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25EA4B-2E3E-4FFB-9AB9-290DCAE7D0E3}" type="doc">
      <dgm:prSet loTypeId="urn:microsoft.com/office/officeart/2005/8/layout/hProcess11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29028FAA-59AD-49D3-AF1E-E47848704D59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cs-CZ" sz="1600" b="1" smtClean="0"/>
            <a:t>řád:</a:t>
          </a:r>
          <a:r>
            <a:rPr lang="cs-CZ" sz="1600" i="1" smtClean="0"/>
            <a:t> Primates </a:t>
          </a:r>
          <a:r>
            <a:rPr lang="cs-CZ" sz="1600" smtClean="0"/>
            <a:t>(primáti)</a:t>
          </a:r>
          <a:endParaRPr lang="cs-CZ" sz="1600" dirty="0"/>
        </a:p>
      </dgm:t>
    </dgm:pt>
    <dgm:pt modelId="{A83284D3-7FE4-4DE5-BC47-8C6868B4951C}" type="parTrans" cxnId="{A380A269-3B74-4223-91B4-D5BD4A04317D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1C06BD27-4D38-46CC-A410-FF0BB5DBD2A6}" type="sibTrans" cxnId="{A380A269-3B74-4223-91B4-D5BD4A04317D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B1E848A0-DC05-4915-8452-CF114BDAD5FF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cs-CZ" sz="1600" b="1" smtClean="0"/>
            <a:t>podřád:</a:t>
          </a:r>
          <a:r>
            <a:rPr lang="cs-CZ" sz="1600" i="1" smtClean="0"/>
            <a:t> Anthropoidea</a:t>
          </a:r>
          <a:r>
            <a:rPr lang="cs-CZ" sz="1600" smtClean="0"/>
            <a:t> (vyšší primáti)</a:t>
          </a:r>
          <a:endParaRPr lang="cs-CZ" sz="1600" dirty="0"/>
        </a:p>
      </dgm:t>
    </dgm:pt>
    <dgm:pt modelId="{5CC05801-1FC4-4601-AE40-B1F62051F991}" type="parTrans" cxnId="{A688CFC6-3310-43D0-8825-B1E7F75FB054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D52534F5-A028-4450-99F9-A59AFCC1CDD9}" type="sibTrans" cxnId="{A688CFC6-3310-43D0-8825-B1E7F75FB054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F6FE7D6A-994B-4231-8837-AFAA42D5F0DC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cs-CZ" sz="1600" b="1" smtClean="0"/>
            <a:t>nadčeleď:</a:t>
          </a:r>
          <a:r>
            <a:rPr lang="cs-CZ" sz="1600" i="1" smtClean="0"/>
            <a:t> Hominoidea</a:t>
          </a:r>
          <a:r>
            <a:rPr lang="cs-CZ" sz="1600" smtClean="0"/>
            <a:t> (hominoidi)</a:t>
          </a:r>
          <a:endParaRPr lang="cs-CZ" sz="1600" dirty="0"/>
        </a:p>
      </dgm:t>
    </dgm:pt>
    <dgm:pt modelId="{86C73581-34BF-45CD-A4ED-3211C88DB2C1}" type="parTrans" cxnId="{E038A7F5-D18A-485F-A228-CB24D772E980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E9EBB7CE-E9FA-4F8C-9540-323DDC436DBD}" type="sibTrans" cxnId="{E038A7F5-D18A-485F-A228-CB24D772E980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F312D812-8580-428F-AE59-1F7369A6FFBE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cs-CZ" sz="1600" b="1" smtClean="0"/>
            <a:t>čeleď: </a:t>
          </a:r>
          <a:r>
            <a:rPr lang="cs-CZ" sz="1600" i="1" smtClean="0"/>
            <a:t>Hominidea </a:t>
          </a:r>
          <a:r>
            <a:rPr lang="cs-CZ" sz="1600" smtClean="0"/>
            <a:t>(hominidi)</a:t>
          </a:r>
          <a:endParaRPr lang="cs-CZ" sz="1600" dirty="0"/>
        </a:p>
      </dgm:t>
    </dgm:pt>
    <dgm:pt modelId="{56863F44-C461-4235-9FC9-DC29F30C4660}" type="parTrans" cxnId="{D0B6DBD3-F3ED-4014-B8F4-67EE679CE5B1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C3410224-153B-4DF8-864C-6AD749413ADC}" type="sibTrans" cxnId="{D0B6DBD3-F3ED-4014-B8F4-67EE679CE5B1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328AD6C3-2D63-4F1B-AFC9-BF1F5EB33B07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cs-CZ" sz="1600" b="1" smtClean="0"/>
            <a:t>rod:</a:t>
          </a:r>
          <a:r>
            <a:rPr lang="cs-CZ" sz="1600" i="1" smtClean="0"/>
            <a:t> Homo</a:t>
          </a:r>
          <a:endParaRPr lang="cs-CZ" sz="1600" dirty="0"/>
        </a:p>
      </dgm:t>
    </dgm:pt>
    <dgm:pt modelId="{C545EE7B-98BD-4815-87E9-06119F3C6914}" type="parTrans" cxnId="{7EAB2C4A-4EBC-4AAC-9A5C-403C7A4F077B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A4524CA1-B9D8-45F5-8973-5E916BF5FC74}" type="sibTrans" cxnId="{7EAB2C4A-4EBC-4AAC-9A5C-403C7A4F077B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23FC9B73-8E07-4D7B-8F5B-907DEDCA89C3}">
      <dgm:prSet phldrT="[Text]"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cs-CZ" sz="1600" b="1" smtClean="0"/>
            <a:t>druh:</a:t>
          </a:r>
          <a:r>
            <a:rPr lang="cs-CZ" sz="1600" i="1" smtClean="0"/>
            <a:t> Homo sapiens sapiens</a:t>
          </a:r>
          <a:endParaRPr lang="cs-CZ" sz="1600" dirty="0"/>
        </a:p>
      </dgm:t>
    </dgm:pt>
    <dgm:pt modelId="{D603498A-5BD8-47A5-B4CD-FAEC40E1EACA}" type="parTrans" cxnId="{14C768FC-2B05-476C-B6F4-3D0EC7872760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98AEDA5A-81EA-4AEE-A772-C4519C567101}" type="sibTrans" cxnId="{14C768FC-2B05-476C-B6F4-3D0EC7872760}">
      <dgm:prSet/>
      <dgm:spPr/>
      <dgm:t>
        <a:bodyPr/>
        <a:lstStyle/>
        <a:p>
          <a:endParaRPr lang="cs-CZ" sz="1600">
            <a:solidFill>
              <a:schemeClr val="tx1"/>
            </a:solidFill>
          </a:endParaRPr>
        </a:p>
      </dgm:t>
    </dgm:pt>
    <dgm:pt modelId="{48E86FC6-2AA4-4D97-97EC-7FAEA472F23A}" type="pres">
      <dgm:prSet presAssocID="{DB25EA4B-2E3E-4FFB-9AB9-290DCAE7D0E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75F4F4F-EE0C-4C42-A576-162294D25C0E}" type="pres">
      <dgm:prSet presAssocID="{DB25EA4B-2E3E-4FFB-9AB9-290DCAE7D0E3}" presName="arrow" presStyleLbl="bgShp" presStyleIdx="0" presStyleCnt="1"/>
      <dgm:spPr/>
      <dgm:t>
        <a:bodyPr/>
        <a:lstStyle/>
        <a:p>
          <a:endParaRPr lang="cs-CZ"/>
        </a:p>
      </dgm:t>
    </dgm:pt>
    <dgm:pt modelId="{BA19FBFE-50F3-487D-B4D5-CFBEC9A6CF0C}" type="pres">
      <dgm:prSet presAssocID="{DB25EA4B-2E3E-4FFB-9AB9-290DCAE7D0E3}" presName="points" presStyleCnt="0"/>
      <dgm:spPr/>
      <dgm:t>
        <a:bodyPr/>
        <a:lstStyle/>
        <a:p>
          <a:endParaRPr lang="cs-CZ"/>
        </a:p>
      </dgm:t>
    </dgm:pt>
    <dgm:pt modelId="{42C0614C-4FAA-4851-AA67-5D6410A63C31}" type="pres">
      <dgm:prSet presAssocID="{29028FAA-59AD-49D3-AF1E-E47848704D59}" presName="compositeA" presStyleCnt="0"/>
      <dgm:spPr/>
      <dgm:t>
        <a:bodyPr/>
        <a:lstStyle/>
        <a:p>
          <a:endParaRPr lang="cs-CZ"/>
        </a:p>
      </dgm:t>
    </dgm:pt>
    <dgm:pt modelId="{CA68B281-86B1-45E2-A17B-2A853394D1E8}" type="pres">
      <dgm:prSet presAssocID="{29028FAA-59AD-49D3-AF1E-E47848704D59}" presName="textA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D374822-D813-446A-A3D2-5DD1A012E45D}" type="pres">
      <dgm:prSet presAssocID="{29028FAA-59AD-49D3-AF1E-E47848704D59}" presName="circleA" presStyleLbl="node1" presStyleIdx="0" presStyleCnt="6"/>
      <dgm:spPr/>
      <dgm:t>
        <a:bodyPr/>
        <a:lstStyle/>
        <a:p>
          <a:endParaRPr lang="cs-CZ"/>
        </a:p>
      </dgm:t>
    </dgm:pt>
    <dgm:pt modelId="{6141ABA2-698D-41DB-AC9F-3768AF320C44}" type="pres">
      <dgm:prSet presAssocID="{29028FAA-59AD-49D3-AF1E-E47848704D59}" presName="spaceA" presStyleCnt="0"/>
      <dgm:spPr/>
      <dgm:t>
        <a:bodyPr/>
        <a:lstStyle/>
        <a:p>
          <a:endParaRPr lang="cs-CZ"/>
        </a:p>
      </dgm:t>
    </dgm:pt>
    <dgm:pt modelId="{24750B51-143D-427E-A8B4-787B8C053AA4}" type="pres">
      <dgm:prSet presAssocID="{1C06BD27-4D38-46CC-A410-FF0BB5DBD2A6}" presName="space" presStyleCnt="0"/>
      <dgm:spPr/>
      <dgm:t>
        <a:bodyPr/>
        <a:lstStyle/>
        <a:p>
          <a:endParaRPr lang="cs-CZ"/>
        </a:p>
      </dgm:t>
    </dgm:pt>
    <dgm:pt modelId="{5DDCDABF-C19F-4C28-B906-16ECD16D488A}" type="pres">
      <dgm:prSet presAssocID="{B1E848A0-DC05-4915-8452-CF114BDAD5FF}" presName="compositeB" presStyleCnt="0"/>
      <dgm:spPr/>
      <dgm:t>
        <a:bodyPr/>
        <a:lstStyle/>
        <a:p>
          <a:endParaRPr lang="cs-CZ"/>
        </a:p>
      </dgm:t>
    </dgm:pt>
    <dgm:pt modelId="{CDE21E50-76EA-474D-9409-FD44A2717397}" type="pres">
      <dgm:prSet presAssocID="{B1E848A0-DC05-4915-8452-CF114BDAD5FF}" presName="textB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F525175-BDF0-41A3-98A6-70C86665BBD8}" type="pres">
      <dgm:prSet presAssocID="{B1E848A0-DC05-4915-8452-CF114BDAD5FF}" presName="circleB" presStyleLbl="node1" presStyleIdx="1" presStyleCnt="6"/>
      <dgm:spPr/>
      <dgm:t>
        <a:bodyPr/>
        <a:lstStyle/>
        <a:p>
          <a:endParaRPr lang="cs-CZ"/>
        </a:p>
      </dgm:t>
    </dgm:pt>
    <dgm:pt modelId="{F546C2FA-A96B-4756-8FA5-4AB9931237C1}" type="pres">
      <dgm:prSet presAssocID="{B1E848A0-DC05-4915-8452-CF114BDAD5FF}" presName="spaceB" presStyleCnt="0"/>
      <dgm:spPr/>
      <dgm:t>
        <a:bodyPr/>
        <a:lstStyle/>
        <a:p>
          <a:endParaRPr lang="cs-CZ"/>
        </a:p>
      </dgm:t>
    </dgm:pt>
    <dgm:pt modelId="{21A1604E-3F0B-429F-A201-79522C4CFC39}" type="pres">
      <dgm:prSet presAssocID="{D52534F5-A028-4450-99F9-A59AFCC1CDD9}" presName="space" presStyleCnt="0"/>
      <dgm:spPr/>
      <dgm:t>
        <a:bodyPr/>
        <a:lstStyle/>
        <a:p>
          <a:endParaRPr lang="cs-CZ"/>
        </a:p>
      </dgm:t>
    </dgm:pt>
    <dgm:pt modelId="{BC0E73E0-1BC9-4CD9-975C-FEE5F5C617DE}" type="pres">
      <dgm:prSet presAssocID="{F6FE7D6A-994B-4231-8837-AFAA42D5F0DC}" presName="compositeA" presStyleCnt="0"/>
      <dgm:spPr/>
      <dgm:t>
        <a:bodyPr/>
        <a:lstStyle/>
        <a:p>
          <a:endParaRPr lang="cs-CZ"/>
        </a:p>
      </dgm:t>
    </dgm:pt>
    <dgm:pt modelId="{2FD5C271-941B-4B52-98FE-15D6F46F848E}" type="pres">
      <dgm:prSet presAssocID="{F6FE7D6A-994B-4231-8837-AFAA42D5F0DC}" presName="textA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FAF4A4A-7205-4FDC-AFFD-76AA11424E90}" type="pres">
      <dgm:prSet presAssocID="{F6FE7D6A-994B-4231-8837-AFAA42D5F0DC}" presName="circleA" presStyleLbl="node1" presStyleIdx="2" presStyleCnt="6"/>
      <dgm:spPr/>
      <dgm:t>
        <a:bodyPr/>
        <a:lstStyle/>
        <a:p>
          <a:endParaRPr lang="cs-CZ"/>
        </a:p>
      </dgm:t>
    </dgm:pt>
    <dgm:pt modelId="{9AED5157-C49E-4A22-9E4E-535858A46E3B}" type="pres">
      <dgm:prSet presAssocID="{F6FE7D6A-994B-4231-8837-AFAA42D5F0DC}" presName="spaceA" presStyleCnt="0"/>
      <dgm:spPr/>
      <dgm:t>
        <a:bodyPr/>
        <a:lstStyle/>
        <a:p>
          <a:endParaRPr lang="cs-CZ"/>
        </a:p>
      </dgm:t>
    </dgm:pt>
    <dgm:pt modelId="{AC4FA5CF-7863-4AA8-B2A7-6B573A2D98F3}" type="pres">
      <dgm:prSet presAssocID="{E9EBB7CE-E9FA-4F8C-9540-323DDC436DBD}" presName="space" presStyleCnt="0"/>
      <dgm:spPr/>
      <dgm:t>
        <a:bodyPr/>
        <a:lstStyle/>
        <a:p>
          <a:endParaRPr lang="cs-CZ"/>
        </a:p>
      </dgm:t>
    </dgm:pt>
    <dgm:pt modelId="{05DB886B-7E5C-4B69-AE9B-F250953DBB7D}" type="pres">
      <dgm:prSet presAssocID="{F312D812-8580-428F-AE59-1F7369A6FFBE}" presName="compositeB" presStyleCnt="0"/>
      <dgm:spPr/>
      <dgm:t>
        <a:bodyPr/>
        <a:lstStyle/>
        <a:p>
          <a:endParaRPr lang="cs-CZ"/>
        </a:p>
      </dgm:t>
    </dgm:pt>
    <dgm:pt modelId="{36D90814-542F-4F0B-A2D4-1DF193CFF38D}" type="pres">
      <dgm:prSet presAssocID="{F312D812-8580-428F-AE59-1F7369A6FFBE}" presName="textB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A3DF8D-3025-4945-BA51-35C5A3DC8763}" type="pres">
      <dgm:prSet presAssocID="{F312D812-8580-428F-AE59-1F7369A6FFBE}" presName="circleB" presStyleLbl="node1" presStyleIdx="3" presStyleCnt="6"/>
      <dgm:spPr/>
      <dgm:t>
        <a:bodyPr/>
        <a:lstStyle/>
        <a:p>
          <a:endParaRPr lang="cs-CZ"/>
        </a:p>
      </dgm:t>
    </dgm:pt>
    <dgm:pt modelId="{5C296AD8-1773-4D84-8D4F-E38CBC5C2A55}" type="pres">
      <dgm:prSet presAssocID="{F312D812-8580-428F-AE59-1F7369A6FFBE}" presName="spaceB" presStyleCnt="0"/>
      <dgm:spPr/>
      <dgm:t>
        <a:bodyPr/>
        <a:lstStyle/>
        <a:p>
          <a:endParaRPr lang="cs-CZ"/>
        </a:p>
      </dgm:t>
    </dgm:pt>
    <dgm:pt modelId="{8740F73A-D565-4E2D-8C5A-01A6330836DC}" type="pres">
      <dgm:prSet presAssocID="{C3410224-153B-4DF8-864C-6AD749413ADC}" presName="space" presStyleCnt="0"/>
      <dgm:spPr/>
      <dgm:t>
        <a:bodyPr/>
        <a:lstStyle/>
        <a:p>
          <a:endParaRPr lang="cs-CZ"/>
        </a:p>
      </dgm:t>
    </dgm:pt>
    <dgm:pt modelId="{247C3DCE-559C-4BD6-8E6C-3A52E557F93B}" type="pres">
      <dgm:prSet presAssocID="{328AD6C3-2D63-4F1B-AFC9-BF1F5EB33B07}" presName="compositeA" presStyleCnt="0"/>
      <dgm:spPr/>
      <dgm:t>
        <a:bodyPr/>
        <a:lstStyle/>
        <a:p>
          <a:endParaRPr lang="cs-CZ"/>
        </a:p>
      </dgm:t>
    </dgm:pt>
    <dgm:pt modelId="{875BF980-18A6-448E-88AB-1E2D88E005BA}" type="pres">
      <dgm:prSet presAssocID="{328AD6C3-2D63-4F1B-AFC9-BF1F5EB33B07}" presName="textA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A10E031-D139-42BE-8847-2E9A08CAB23A}" type="pres">
      <dgm:prSet presAssocID="{328AD6C3-2D63-4F1B-AFC9-BF1F5EB33B07}" presName="circleA" presStyleLbl="node1" presStyleIdx="4" presStyleCnt="6"/>
      <dgm:spPr/>
      <dgm:t>
        <a:bodyPr/>
        <a:lstStyle/>
        <a:p>
          <a:endParaRPr lang="cs-CZ"/>
        </a:p>
      </dgm:t>
    </dgm:pt>
    <dgm:pt modelId="{BC39808D-CE04-4E92-8E3F-9F9F284D3156}" type="pres">
      <dgm:prSet presAssocID="{328AD6C3-2D63-4F1B-AFC9-BF1F5EB33B07}" presName="spaceA" presStyleCnt="0"/>
      <dgm:spPr/>
      <dgm:t>
        <a:bodyPr/>
        <a:lstStyle/>
        <a:p>
          <a:endParaRPr lang="cs-CZ"/>
        </a:p>
      </dgm:t>
    </dgm:pt>
    <dgm:pt modelId="{7FDA3142-65CD-407A-A5DD-66BBBF30FE42}" type="pres">
      <dgm:prSet presAssocID="{A4524CA1-B9D8-45F5-8973-5E916BF5FC74}" presName="space" presStyleCnt="0"/>
      <dgm:spPr/>
      <dgm:t>
        <a:bodyPr/>
        <a:lstStyle/>
        <a:p>
          <a:endParaRPr lang="cs-CZ"/>
        </a:p>
      </dgm:t>
    </dgm:pt>
    <dgm:pt modelId="{96F69B85-2CF5-4DFB-9D73-CEE328032B4F}" type="pres">
      <dgm:prSet presAssocID="{23FC9B73-8E07-4D7B-8F5B-907DEDCA89C3}" presName="compositeB" presStyleCnt="0"/>
      <dgm:spPr/>
      <dgm:t>
        <a:bodyPr/>
        <a:lstStyle/>
        <a:p>
          <a:endParaRPr lang="cs-CZ"/>
        </a:p>
      </dgm:t>
    </dgm:pt>
    <dgm:pt modelId="{442A7018-529F-46E2-A868-C99C7D68CB57}" type="pres">
      <dgm:prSet presAssocID="{23FC9B73-8E07-4D7B-8F5B-907DEDCA89C3}" presName="textB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42D8B7-7484-49BA-B08F-7CB18CD801EA}" type="pres">
      <dgm:prSet presAssocID="{23FC9B73-8E07-4D7B-8F5B-907DEDCA89C3}" presName="circleB" presStyleLbl="node1" presStyleIdx="5" presStyleCnt="6"/>
      <dgm:spPr/>
      <dgm:t>
        <a:bodyPr/>
        <a:lstStyle/>
        <a:p>
          <a:endParaRPr lang="cs-CZ"/>
        </a:p>
      </dgm:t>
    </dgm:pt>
    <dgm:pt modelId="{2DEF813C-E3B4-4532-AC9B-0E40FEE40DCA}" type="pres">
      <dgm:prSet presAssocID="{23FC9B73-8E07-4D7B-8F5B-907DEDCA89C3}" presName="spaceB" presStyleCnt="0"/>
      <dgm:spPr/>
      <dgm:t>
        <a:bodyPr/>
        <a:lstStyle/>
        <a:p>
          <a:endParaRPr lang="cs-CZ"/>
        </a:p>
      </dgm:t>
    </dgm:pt>
  </dgm:ptLst>
  <dgm:cxnLst>
    <dgm:cxn modelId="{14C768FC-2B05-476C-B6F4-3D0EC7872760}" srcId="{DB25EA4B-2E3E-4FFB-9AB9-290DCAE7D0E3}" destId="{23FC9B73-8E07-4D7B-8F5B-907DEDCA89C3}" srcOrd="5" destOrd="0" parTransId="{D603498A-5BD8-47A5-B4CD-FAEC40E1EACA}" sibTransId="{98AEDA5A-81EA-4AEE-A772-C4519C567101}"/>
    <dgm:cxn modelId="{2F285697-609E-47D2-AC76-48A9E5443BF2}" type="presOf" srcId="{B1E848A0-DC05-4915-8452-CF114BDAD5FF}" destId="{CDE21E50-76EA-474D-9409-FD44A2717397}" srcOrd="0" destOrd="0" presId="urn:microsoft.com/office/officeart/2005/8/layout/hProcess11"/>
    <dgm:cxn modelId="{75B07AB1-A3A2-4BC2-9F24-6D14A35087C6}" type="presOf" srcId="{F6FE7D6A-994B-4231-8837-AFAA42D5F0DC}" destId="{2FD5C271-941B-4B52-98FE-15D6F46F848E}" srcOrd="0" destOrd="0" presId="urn:microsoft.com/office/officeart/2005/8/layout/hProcess11"/>
    <dgm:cxn modelId="{D0B6DBD3-F3ED-4014-B8F4-67EE679CE5B1}" srcId="{DB25EA4B-2E3E-4FFB-9AB9-290DCAE7D0E3}" destId="{F312D812-8580-428F-AE59-1F7369A6FFBE}" srcOrd="3" destOrd="0" parTransId="{56863F44-C461-4235-9FC9-DC29F30C4660}" sibTransId="{C3410224-153B-4DF8-864C-6AD749413ADC}"/>
    <dgm:cxn modelId="{8C312249-83D0-4516-A099-DC7C75F957CC}" type="presOf" srcId="{328AD6C3-2D63-4F1B-AFC9-BF1F5EB33B07}" destId="{875BF980-18A6-448E-88AB-1E2D88E005BA}" srcOrd="0" destOrd="0" presId="urn:microsoft.com/office/officeart/2005/8/layout/hProcess11"/>
    <dgm:cxn modelId="{A380A269-3B74-4223-91B4-D5BD4A04317D}" srcId="{DB25EA4B-2E3E-4FFB-9AB9-290DCAE7D0E3}" destId="{29028FAA-59AD-49D3-AF1E-E47848704D59}" srcOrd="0" destOrd="0" parTransId="{A83284D3-7FE4-4DE5-BC47-8C6868B4951C}" sibTransId="{1C06BD27-4D38-46CC-A410-FF0BB5DBD2A6}"/>
    <dgm:cxn modelId="{A688CFC6-3310-43D0-8825-B1E7F75FB054}" srcId="{DB25EA4B-2E3E-4FFB-9AB9-290DCAE7D0E3}" destId="{B1E848A0-DC05-4915-8452-CF114BDAD5FF}" srcOrd="1" destOrd="0" parTransId="{5CC05801-1FC4-4601-AE40-B1F62051F991}" sibTransId="{D52534F5-A028-4450-99F9-A59AFCC1CDD9}"/>
    <dgm:cxn modelId="{6B8EB689-986E-4FA9-8F08-9FCC5F155641}" type="presOf" srcId="{F312D812-8580-428F-AE59-1F7369A6FFBE}" destId="{36D90814-542F-4F0B-A2D4-1DF193CFF38D}" srcOrd="0" destOrd="0" presId="urn:microsoft.com/office/officeart/2005/8/layout/hProcess11"/>
    <dgm:cxn modelId="{E038A7F5-D18A-485F-A228-CB24D772E980}" srcId="{DB25EA4B-2E3E-4FFB-9AB9-290DCAE7D0E3}" destId="{F6FE7D6A-994B-4231-8837-AFAA42D5F0DC}" srcOrd="2" destOrd="0" parTransId="{86C73581-34BF-45CD-A4ED-3211C88DB2C1}" sibTransId="{E9EBB7CE-E9FA-4F8C-9540-323DDC436DBD}"/>
    <dgm:cxn modelId="{7EAB2C4A-4EBC-4AAC-9A5C-403C7A4F077B}" srcId="{DB25EA4B-2E3E-4FFB-9AB9-290DCAE7D0E3}" destId="{328AD6C3-2D63-4F1B-AFC9-BF1F5EB33B07}" srcOrd="4" destOrd="0" parTransId="{C545EE7B-98BD-4815-87E9-06119F3C6914}" sibTransId="{A4524CA1-B9D8-45F5-8973-5E916BF5FC74}"/>
    <dgm:cxn modelId="{F2BDA428-4F29-4E77-A35E-316C85EF7899}" type="presOf" srcId="{DB25EA4B-2E3E-4FFB-9AB9-290DCAE7D0E3}" destId="{48E86FC6-2AA4-4D97-97EC-7FAEA472F23A}" srcOrd="0" destOrd="0" presId="urn:microsoft.com/office/officeart/2005/8/layout/hProcess11"/>
    <dgm:cxn modelId="{E56A416A-1C80-46CA-8BD8-753B1BE0BD3D}" type="presOf" srcId="{23FC9B73-8E07-4D7B-8F5B-907DEDCA89C3}" destId="{442A7018-529F-46E2-A868-C99C7D68CB57}" srcOrd="0" destOrd="0" presId="urn:microsoft.com/office/officeart/2005/8/layout/hProcess11"/>
    <dgm:cxn modelId="{92987CB8-ED56-4EA2-96F2-4C59EC116208}" type="presOf" srcId="{29028FAA-59AD-49D3-AF1E-E47848704D59}" destId="{CA68B281-86B1-45E2-A17B-2A853394D1E8}" srcOrd="0" destOrd="0" presId="urn:microsoft.com/office/officeart/2005/8/layout/hProcess11"/>
    <dgm:cxn modelId="{F7006A44-B2A3-458C-AB49-EA63125CAF40}" type="presParOf" srcId="{48E86FC6-2AA4-4D97-97EC-7FAEA472F23A}" destId="{B75F4F4F-EE0C-4C42-A576-162294D25C0E}" srcOrd="0" destOrd="0" presId="urn:microsoft.com/office/officeart/2005/8/layout/hProcess11"/>
    <dgm:cxn modelId="{65E5BBEB-E5AB-41B3-B974-01993B7A2446}" type="presParOf" srcId="{48E86FC6-2AA4-4D97-97EC-7FAEA472F23A}" destId="{BA19FBFE-50F3-487D-B4D5-CFBEC9A6CF0C}" srcOrd="1" destOrd="0" presId="urn:microsoft.com/office/officeart/2005/8/layout/hProcess11"/>
    <dgm:cxn modelId="{699C20F5-9F5F-400D-B5F0-F91408C76F57}" type="presParOf" srcId="{BA19FBFE-50F3-487D-B4D5-CFBEC9A6CF0C}" destId="{42C0614C-4FAA-4851-AA67-5D6410A63C31}" srcOrd="0" destOrd="0" presId="urn:microsoft.com/office/officeart/2005/8/layout/hProcess11"/>
    <dgm:cxn modelId="{E639424D-E8BC-4741-B17D-04542BD991C5}" type="presParOf" srcId="{42C0614C-4FAA-4851-AA67-5D6410A63C31}" destId="{CA68B281-86B1-45E2-A17B-2A853394D1E8}" srcOrd="0" destOrd="0" presId="urn:microsoft.com/office/officeart/2005/8/layout/hProcess11"/>
    <dgm:cxn modelId="{A7984556-9F28-463E-AB6C-26CDC2701229}" type="presParOf" srcId="{42C0614C-4FAA-4851-AA67-5D6410A63C31}" destId="{4D374822-D813-446A-A3D2-5DD1A012E45D}" srcOrd="1" destOrd="0" presId="urn:microsoft.com/office/officeart/2005/8/layout/hProcess11"/>
    <dgm:cxn modelId="{A75DAD03-C581-4361-9923-498F7B7AA623}" type="presParOf" srcId="{42C0614C-4FAA-4851-AA67-5D6410A63C31}" destId="{6141ABA2-698D-41DB-AC9F-3768AF320C44}" srcOrd="2" destOrd="0" presId="urn:microsoft.com/office/officeart/2005/8/layout/hProcess11"/>
    <dgm:cxn modelId="{9D683DD5-1F41-40DA-84F7-CBA63D001B2C}" type="presParOf" srcId="{BA19FBFE-50F3-487D-B4D5-CFBEC9A6CF0C}" destId="{24750B51-143D-427E-A8B4-787B8C053AA4}" srcOrd="1" destOrd="0" presId="urn:microsoft.com/office/officeart/2005/8/layout/hProcess11"/>
    <dgm:cxn modelId="{6F871099-049E-4EB7-B877-D1FFE7F5A779}" type="presParOf" srcId="{BA19FBFE-50F3-487D-B4D5-CFBEC9A6CF0C}" destId="{5DDCDABF-C19F-4C28-B906-16ECD16D488A}" srcOrd="2" destOrd="0" presId="urn:microsoft.com/office/officeart/2005/8/layout/hProcess11"/>
    <dgm:cxn modelId="{D30C2025-47E8-4D23-B904-CFBEACD23452}" type="presParOf" srcId="{5DDCDABF-C19F-4C28-B906-16ECD16D488A}" destId="{CDE21E50-76EA-474D-9409-FD44A2717397}" srcOrd="0" destOrd="0" presId="urn:microsoft.com/office/officeart/2005/8/layout/hProcess11"/>
    <dgm:cxn modelId="{F0F02058-4C45-4C62-B73A-7C57A0A44CF3}" type="presParOf" srcId="{5DDCDABF-C19F-4C28-B906-16ECD16D488A}" destId="{8F525175-BDF0-41A3-98A6-70C86665BBD8}" srcOrd="1" destOrd="0" presId="urn:microsoft.com/office/officeart/2005/8/layout/hProcess11"/>
    <dgm:cxn modelId="{06DE45D6-9ABB-435A-8F81-D027215BDB5E}" type="presParOf" srcId="{5DDCDABF-C19F-4C28-B906-16ECD16D488A}" destId="{F546C2FA-A96B-4756-8FA5-4AB9931237C1}" srcOrd="2" destOrd="0" presId="urn:microsoft.com/office/officeart/2005/8/layout/hProcess11"/>
    <dgm:cxn modelId="{059E98DA-7C86-474E-B7BF-01458FBDC515}" type="presParOf" srcId="{BA19FBFE-50F3-487D-B4D5-CFBEC9A6CF0C}" destId="{21A1604E-3F0B-429F-A201-79522C4CFC39}" srcOrd="3" destOrd="0" presId="urn:microsoft.com/office/officeart/2005/8/layout/hProcess11"/>
    <dgm:cxn modelId="{9B09FC7D-7116-4F63-ABAB-37D9218CDA9C}" type="presParOf" srcId="{BA19FBFE-50F3-487D-B4D5-CFBEC9A6CF0C}" destId="{BC0E73E0-1BC9-4CD9-975C-FEE5F5C617DE}" srcOrd="4" destOrd="0" presId="urn:microsoft.com/office/officeart/2005/8/layout/hProcess11"/>
    <dgm:cxn modelId="{47A02637-22D8-42C9-B47D-6B4E08587AA9}" type="presParOf" srcId="{BC0E73E0-1BC9-4CD9-975C-FEE5F5C617DE}" destId="{2FD5C271-941B-4B52-98FE-15D6F46F848E}" srcOrd="0" destOrd="0" presId="urn:microsoft.com/office/officeart/2005/8/layout/hProcess11"/>
    <dgm:cxn modelId="{A3288969-528A-4674-BDC7-11F555200842}" type="presParOf" srcId="{BC0E73E0-1BC9-4CD9-975C-FEE5F5C617DE}" destId="{EFAF4A4A-7205-4FDC-AFFD-76AA11424E90}" srcOrd="1" destOrd="0" presId="urn:microsoft.com/office/officeart/2005/8/layout/hProcess11"/>
    <dgm:cxn modelId="{A7AAF80B-8DFD-4EFE-B63E-A86AB6646272}" type="presParOf" srcId="{BC0E73E0-1BC9-4CD9-975C-FEE5F5C617DE}" destId="{9AED5157-C49E-4A22-9E4E-535858A46E3B}" srcOrd="2" destOrd="0" presId="urn:microsoft.com/office/officeart/2005/8/layout/hProcess11"/>
    <dgm:cxn modelId="{1669EE68-341D-406D-B5EE-4FB9B5B7ED73}" type="presParOf" srcId="{BA19FBFE-50F3-487D-B4D5-CFBEC9A6CF0C}" destId="{AC4FA5CF-7863-4AA8-B2A7-6B573A2D98F3}" srcOrd="5" destOrd="0" presId="urn:microsoft.com/office/officeart/2005/8/layout/hProcess11"/>
    <dgm:cxn modelId="{16754B61-AC90-4BD9-9102-CD40744332C2}" type="presParOf" srcId="{BA19FBFE-50F3-487D-B4D5-CFBEC9A6CF0C}" destId="{05DB886B-7E5C-4B69-AE9B-F250953DBB7D}" srcOrd="6" destOrd="0" presId="urn:microsoft.com/office/officeart/2005/8/layout/hProcess11"/>
    <dgm:cxn modelId="{66E2CD68-45AF-480B-A136-84692F72C0AC}" type="presParOf" srcId="{05DB886B-7E5C-4B69-AE9B-F250953DBB7D}" destId="{36D90814-542F-4F0B-A2D4-1DF193CFF38D}" srcOrd="0" destOrd="0" presId="urn:microsoft.com/office/officeart/2005/8/layout/hProcess11"/>
    <dgm:cxn modelId="{A2022D5A-3722-4620-89BD-CBB9455F6119}" type="presParOf" srcId="{05DB886B-7E5C-4B69-AE9B-F250953DBB7D}" destId="{E5A3DF8D-3025-4945-BA51-35C5A3DC8763}" srcOrd="1" destOrd="0" presId="urn:microsoft.com/office/officeart/2005/8/layout/hProcess11"/>
    <dgm:cxn modelId="{F5C31FC3-477B-45A7-8F5D-92BD518CA49A}" type="presParOf" srcId="{05DB886B-7E5C-4B69-AE9B-F250953DBB7D}" destId="{5C296AD8-1773-4D84-8D4F-E38CBC5C2A55}" srcOrd="2" destOrd="0" presId="urn:microsoft.com/office/officeart/2005/8/layout/hProcess11"/>
    <dgm:cxn modelId="{0CD5A77B-A313-47D0-AF19-B77147218C84}" type="presParOf" srcId="{BA19FBFE-50F3-487D-B4D5-CFBEC9A6CF0C}" destId="{8740F73A-D565-4E2D-8C5A-01A6330836DC}" srcOrd="7" destOrd="0" presId="urn:microsoft.com/office/officeart/2005/8/layout/hProcess11"/>
    <dgm:cxn modelId="{8A478168-777B-4B65-B200-05EFEB81049B}" type="presParOf" srcId="{BA19FBFE-50F3-487D-B4D5-CFBEC9A6CF0C}" destId="{247C3DCE-559C-4BD6-8E6C-3A52E557F93B}" srcOrd="8" destOrd="0" presId="urn:microsoft.com/office/officeart/2005/8/layout/hProcess11"/>
    <dgm:cxn modelId="{9C4A0642-1517-42C9-8160-15FCC17732EB}" type="presParOf" srcId="{247C3DCE-559C-4BD6-8E6C-3A52E557F93B}" destId="{875BF980-18A6-448E-88AB-1E2D88E005BA}" srcOrd="0" destOrd="0" presId="urn:microsoft.com/office/officeart/2005/8/layout/hProcess11"/>
    <dgm:cxn modelId="{75A4BDB8-B70D-45F9-BBBE-00B21CBCD7C3}" type="presParOf" srcId="{247C3DCE-559C-4BD6-8E6C-3A52E557F93B}" destId="{5A10E031-D139-42BE-8847-2E9A08CAB23A}" srcOrd="1" destOrd="0" presId="urn:microsoft.com/office/officeart/2005/8/layout/hProcess11"/>
    <dgm:cxn modelId="{A4A51F32-1B65-41EC-8559-85FC9C2D4C69}" type="presParOf" srcId="{247C3DCE-559C-4BD6-8E6C-3A52E557F93B}" destId="{BC39808D-CE04-4E92-8E3F-9F9F284D3156}" srcOrd="2" destOrd="0" presId="urn:microsoft.com/office/officeart/2005/8/layout/hProcess11"/>
    <dgm:cxn modelId="{E13ACC58-7A60-4097-85BD-99DACD89C4F3}" type="presParOf" srcId="{BA19FBFE-50F3-487D-B4D5-CFBEC9A6CF0C}" destId="{7FDA3142-65CD-407A-A5DD-66BBBF30FE42}" srcOrd="9" destOrd="0" presId="urn:microsoft.com/office/officeart/2005/8/layout/hProcess11"/>
    <dgm:cxn modelId="{7B9AE588-F9E5-413A-9CB4-B449863CBCCE}" type="presParOf" srcId="{BA19FBFE-50F3-487D-B4D5-CFBEC9A6CF0C}" destId="{96F69B85-2CF5-4DFB-9D73-CEE328032B4F}" srcOrd="10" destOrd="0" presId="urn:microsoft.com/office/officeart/2005/8/layout/hProcess11"/>
    <dgm:cxn modelId="{FD61BC3B-5289-4B2F-85C2-743875FC7CBA}" type="presParOf" srcId="{96F69B85-2CF5-4DFB-9D73-CEE328032B4F}" destId="{442A7018-529F-46E2-A868-C99C7D68CB57}" srcOrd="0" destOrd="0" presId="urn:microsoft.com/office/officeart/2005/8/layout/hProcess11"/>
    <dgm:cxn modelId="{26F61317-ABAC-4DF3-A260-81B02CE86F60}" type="presParOf" srcId="{96F69B85-2CF5-4DFB-9D73-CEE328032B4F}" destId="{A942D8B7-7484-49BA-B08F-7CB18CD801EA}" srcOrd="1" destOrd="0" presId="urn:microsoft.com/office/officeart/2005/8/layout/hProcess11"/>
    <dgm:cxn modelId="{A277F0D8-AA61-48EE-871A-3087933AB3F4}" type="presParOf" srcId="{96F69B85-2CF5-4DFB-9D73-CEE328032B4F}" destId="{2DEF813C-E3B4-4532-AC9B-0E40FEE40DC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F4F4F-EE0C-4C42-A576-162294D25C0E}">
      <dsp:nvSpPr>
        <dsp:cNvPr id="0" name=""/>
        <dsp:cNvSpPr/>
      </dsp:nvSpPr>
      <dsp:spPr>
        <a:xfrm>
          <a:off x="0" y="947265"/>
          <a:ext cx="9910156" cy="1263020"/>
        </a:xfrm>
        <a:prstGeom prst="notched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A68B281-86B1-45E2-A17B-2A853394D1E8}">
      <dsp:nvSpPr>
        <dsp:cNvPr id="0" name=""/>
        <dsp:cNvSpPr/>
      </dsp:nvSpPr>
      <dsp:spPr>
        <a:xfrm>
          <a:off x="2449" y="0"/>
          <a:ext cx="1426278" cy="12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Char char="•"/>
          </a:pPr>
          <a:r>
            <a:rPr lang="cs-CZ" sz="1600" b="1" kern="1200" smtClean="0"/>
            <a:t>řád:</a:t>
          </a:r>
          <a:r>
            <a:rPr lang="cs-CZ" sz="1600" i="1" kern="1200" smtClean="0"/>
            <a:t> Primates </a:t>
          </a:r>
          <a:r>
            <a:rPr lang="cs-CZ" sz="1600" kern="1200" smtClean="0"/>
            <a:t>(primáti)</a:t>
          </a:r>
          <a:endParaRPr lang="cs-CZ" sz="1600" kern="1200" dirty="0"/>
        </a:p>
      </dsp:txBody>
      <dsp:txXfrm>
        <a:off x="2449" y="0"/>
        <a:ext cx="1426278" cy="1263020"/>
      </dsp:txXfrm>
    </dsp:sp>
    <dsp:sp modelId="{4D374822-D813-446A-A3D2-5DD1A012E45D}">
      <dsp:nvSpPr>
        <dsp:cNvPr id="0" name=""/>
        <dsp:cNvSpPr/>
      </dsp:nvSpPr>
      <dsp:spPr>
        <a:xfrm>
          <a:off x="557711" y="1420897"/>
          <a:ext cx="315755" cy="3157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E21E50-76EA-474D-9409-FD44A2717397}">
      <dsp:nvSpPr>
        <dsp:cNvPr id="0" name=""/>
        <dsp:cNvSpPr/>
      </dsp:nvSpPr>
      <dsp:spPr>
        <a:xfrm>
          <a:off x="1500042" y="1894530"/>
          <a:ext cx="1426278" cy="12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Char char="•"/>
          </a:pPr>
          <a:r>
            <a:rPr lang="cs-CZ" sz="1600" b="1" kern="1200" smtClean="0"/>
            <a:t>podřád:</a:t>
          </a:r>
          <a:r>
            <a:rPr lang="cs-CZ" sz="1600" i="1" kern="1200" smtClean="0"/>
            <a:t> Anthropoidea</a:t>
          </a:r>
          <a:r>
            <a:rPr lang="cs-CZ" sz="1600" kern="1200" smtClean="0"/>
            <a:t> (vyšší primáti)</a:t>
          </a:r>
          <a:endParaRPr lang="cs-CZ" sz="1600" kern="1200" dirty="0"/>
        </a:p>
      </dsp:txBody>
      <dsp:txXfrm>
        <a:off x="1500042" y="1894530"/>
        <a:ext cx="1426278" cy="1263020"/>
      </dsp:txXfrm>
    </dsp:sp>
    <dsp:sp modelId="{8F525175-BDF0-41A3-98A6-70C86665BBD8}">
      <dsp:nvSpPr>
        <dsp:cNvPr id="0" name=""/>
        <dsp:cNvSpPr/>
      </dsp:nvSpPr>
      <dsp:spPr>
        <a:xfrm>
          <a:off x="2055303" y="1420897"/>
          <a:ext cx="315755" cy="31575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D5C271-941B-4B52-98FE-15D6F46F848E}">
      <dsp:nvSpPr>
        <dsp:cNvPr id="0" name=""/>
        <dsp:cNvSpPr/>
      </dsp:nvSpPr>
      <dsp:spPr>
        <a:xfrm>
          <a:off x="2997634" y="0"/>
          <a:ext cx="1426278" cy="12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Char char="•"/>
          </a:pPr>
          <a:r>
            <a:rPr lang="cs-CZ" sz="1600" b="1" kern="1200" smtClean="0"/>
            <a:t>nadčeleď:</a:t>
          </a:r>
          <a:r>
            <a:rPr lang="cs-CZ" sz="1600" i="1" kern="1200" smtClean="0"/>
            <a:t> Hominoidea</a:t>
          </a:r>
          <a:r>
            <a:rPr lang="cs-CZ" sz="1600" kern="1200" smtClean="0"/>
            <a:t> (hominoidi)</a:t>
          </a:r>
          <a:endParaRPr lang="cs-CZ" sz="1600" kern="1200" dirty="0"/>
        </a:p>
      </dsp:txBody>
      <dsp:txXfrm>
        <a:off x="2997634" y="0"/>
        <a:ext cx="1426278" cy="1263020"/>
      </dsp:txXfrm>
    </dsp:sp>
    <dsp:sp modelId="{EFAF4A4A-7205-4FDC-AFFD-76AA11424E90}">
      <dsp:nvSpPr>
        <dsp:cNvPr id="0" name=""/>
        <dsp:cNvSpPr/>
      </dsp:nvSpPr>
      <dsp:spPr>
        <a:xfrm>
          <a:off x="3552896" y="1420897"/>
          <a:ext cx="315755" cy="31575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D90814-542F-4F0B-A2D4-1DF193CFF38D}">
      <dsp:nvSpPr>
        <dsp:cNvPr id="0" name=""/>
        <dsp:cNvSpPr/>
      </dsp:nvSpPr>
      <dsp:spPr>
        <a:xfrm>
          <a:off x="4495227" y="1894530"/>
          <a:ext cx="1426278" cy="12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Char char="•"/>
          </a:pPr>
          <a:r>
            <a:rPr lang="cs-CZ" sz="1600" b="1" kern="1200" smtClean="0"/>
            <a:t>čeleď: </a:t>
          </a:r>
          <a:r>
            <a:rPr lang="cs-CZ" sz="1600" i="1" kern="1200" smtClean="0"/>
            <a:t>Hominidea </a:t>
          </a:r>
          <a:r>
            <a:rPr lang="cs-CZ" sz="1600" kern="1200" smtClean="0"/>
            <a:t>(hominidi)</a:t>
          </a:r>
          <a:endParaRPr lang="cs-CZ" sz="1600" kern="1200" dirty="0"/>
        </a:p>
      </dsp:txBody>
      <dsp:txXfrm>
        <a:off x="4495227" y="1894530"/>
        <a:ext cx="1426278" cy="1263020"/>
      </dsp:txXfrm>
    </dsp:sp>
    <dsp:sp modelId="{E5A3DF8D-3025-4945-BA51-35C5A3DC8763}">
      <dsp:nvSpPr>
        <dsp:cNvPr id="0" name=""/>
        <dsp:cNvSpPr/>
      </dsp:nvSpPr>
      <dsp:spPr>
        <a:xfrm>
          <a:off x="5050488" y="1420897"/>
          <a:ext cx="315755" cy="315755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5BF980-18A6-448E-88AB-1E2D88E005BA}">
      <dsp:nvSpPr>
        <dsp:cNvPr id="0" name=""/>
        <dsp:cNvSpPr/>
      </dsp:nvSpPr>
      <dsp:spPr>
        <a:xfrm>
          <a:off x="5992819" y="0"/>
          <a:ext cx="1426278" cy="12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Char char="•"/>
          </a:pPr>
          <a:r>
            <a:rPr lang="cs-CZ" sz="1600" b="1" kern="1200" smtClean="0"/>
            <a:t>rod:</a:t>
          </a:r>
          <a:r>
            <a:rPr lang="cs-CZ" sz="1600" i="1" kern="1200" smtClean="0"/>
            <a:t> Homo</a:t>
          </a:r>
          <a:endParaRPr lang="cs-CZ" sz="1600" kern="1200" dirty="0"/>
        </a:p>
      </dsp:txBody>
      <dsp:txXfrm>
        <a:off x="5992819" y="0"/>
        <a:ext cx="1426278" cy="1263020"/>
      </dsp:txXfrm>
    </dsp:sp>
    <dsp:sp modelId="{5A10E031-D139-42BE-8847-2E9A08CAB23A}">
      <dsp:nvSpPr>
        <dsp:cNvPr id="0" name=""/>
        <dsp:cNvSpPr/>
      </dsp:nvSpPr>
      <dsp:spPr>
        <a:xfrm>
          <a:off x="6548081" y="1420897"/>
          <a:ext cx="315755" cy="31575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2A7018-529F-46E2-A868-C99C7D68CB57}">
      <dsp:nvSpPr>
        <dsp:cNvPr id="0" name=""/>
        <dsp:cNvSpPr/>
      </dsp:nvSpPr>
      <dsp:spPr>
        <a:xfrm>
          <a:off x="7490412" y="1894530"/>
          <a:ext cx="1426278" cy="1263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Char char="•"/>
          </a:pPr>
          <a:r>
            <a:rPr lang="cs-CZ" sz="1600" b="1" kern="1200" smtClean="0"/>
            <a:t>druh:</a:t>
          </a:r>
          <a:r>
            <a:rPr lang="cs-CZ" sz="1600" i="1" kern="1200" smtClean="0"/>
            <a:t> Homo sapiens sapiens</a:t>
          </a:r>
          <a:endParaRPr lang="cs-CZ" sz="1600" kern="1200" dirty="0"/>
        </a:p>
      </dsp:txBody>
      <dsp:txXfrm>
        <a:off x="7490412" y="1894530"/>
        <a:ext cx="1426278" cy="1263020"/>
      </dsp:txXfrm>
    </dsp:sp>
    <dsp:sp modelId="{A942D8B7-7484-49BA-B08F-7CB18CD801EA}">
      <dsp:nvSpPr>
        <dsp:cNvPr id="0" name=""/>
        <dsp:cNvSpPr/>
      </dsp:nvSpPr>
      <dsp:spPr>
        <a:xfrm>
          <a:off x="8045673" y="1420897"/>
          <a:ext cx="315755" cy="3157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14DF7-7476-4B38-BBEC-9D8D880DE15D}" type="datetimeFigureOut">
              <a:rPr lang="cs-CZ" smtClean="0"/>
              <a:t>14.11.2018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8577B-7AD5-470D-BB76-9174E11933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87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A9C504-5FDB-4D69-9A86-99CC8EC81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8706FCF-AE6F-438F-AC65-2CE104E690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2E655C-74E3-4E0A-A08E-8A0358BA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29BFE80-AFA8-488D-8C2F-35A4DA93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FD328FE-A1AB-4A3A-881A-DC76018A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555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D75B14-40D3-4B42-A819-15473DEFD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2D8FB92-95C7-4258-9B8E-C478D13991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1C0B2E-1E80-4222-A8A6-70AD98FCC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6B4297F-38D1-48C2-BF42-4AD9C8AE6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1E1EAF-5375-4634-808F-10592D5C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41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925139BC-B29D-4E6F-8AD1-7237A466E2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A4D29AC-301F-4BD5-9D75-6FD3EDD4B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D0C7DEA-3E25-42E8-8893-2634AE963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6EDA3FD-883A-4FB4-B39A-058865201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790E81-B3DE-4C56-BACE-3213652A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3594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42673-EBCC-48D9-B51C-9315152A7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AFF6-7C04-4DA0-A466-DDE762606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44452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FDE221-2E85-4EAA-BC22-EFDE28E8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407847D2-52C3-48A1-92FB-775C09EE9C79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3BBD5C0B-8F2A-4733-AFCA-2006AC765A83}"/>
              </a:ext>
            </a:extLst>
          </p:cNvPr>
          <p:cNvSpPr/>
          <p:nvPr userDrawn="1"/>
        </p:nvSpPr>
        <p:spPr>
          <a:xfrm>
            <a:off x="419100" y="365888"/>
            <a:ext cx="383458" cy="13248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2320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444486-336D-42AC-A8E7-CF8122A3A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829CB9-52D4-423B-9F50-DF9065ECB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6AE3A07-CDDD-41C0-8FB7-38D033D03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8827ED-DE0B-4D91-AB0F-A19E2408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AF608D7-1B0A-40CE-AAD1-EAD963DBC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267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B8D42B-FF34-4DE5-91A6-4DEF461BC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A529B7A-6494-474D-AE37-1286E7663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484FE2F-BB9A-4E9A-9456-B9600CF230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20CC1F9-E048-4622-829A-1F9402B1C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9FE9B2F-F5B1-445F-89C6-E8BFF3E2B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9B25E4B-7352-41EE-A7C0-67DCD8969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15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4BA71-ECEB-407A-8608-26BBFEAC95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BBB0E72-07A6-44D6-9103-D6F7C34AB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04C28F90-7149-4820-8891-4E2AC4B76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1E748C47-796A-44EB-BAB4-38450640D7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835B2F6-F87A-43FD-9D8B-5F62DAFEB7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3C3B09-51D5-41E6-81F6-39547F35D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C6C1EDA-1F65-403D-A4B0-EFC27C26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D31FD5C-E13E-49ED-9C33-7ACADC98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6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9E303E-0863-46A1-8A22-75223BA6B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6FCAE16E-B302-4BD4-9EB1-771B2396F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B6109FD-64A8-4374-BA21-52BE399D5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E76D31-BED0-4193-BA21-2C7A38F1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85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FFDE221-2E85-4EAA-BC22-EFDE28E80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2000" y="6318000"/>
            <a:ext cx="540000" cy="540000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txBody>
          <a:bodyPr/>
          <a:lstStyle>
            <a:lvl1pPr algn="ctr">
              <a:defRPr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defRPr>
            </a:lvl1pPr>
          </a:lstStyle>
          <a:p>
            <a:fld id="{407847D2-52C3-48A1-92FB-775C09EE9C7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68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97CCB4-34CD-4929-8950-35400DA42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291B26-ADA7-476A-8FEC-C1F0906F1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25484130-F4AB-4242-A15B-B6C60436C5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B4EA2CE-85B2-4AF2-89E1-A2907402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C197B1B-1A44-4C4B-9ED7-B90DD6D7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1CF75F-605C-4F8F-9D39-0B6B8506D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279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830BBB-98F8-4CF0-95CB-16FA1547F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92CECA9C-CAA3-4675-BDD4-101D7EFB86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8A28E4F-AFC0-4256-BE39-FB302274D1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ABB91C2-2EEF-4BA0-A1AD-141765673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F7DDA0F-6A0D-4279-879A-FBCCCA7CA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2430B91-1F15-4891-9157-43F83754E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66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C7E2BB4-52CE-4EB2-8A69-8C96D9EB0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CD5FB20-EC25-4585-9027-71BFE7BB7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BF4954-B6F9-4BDE-A693-DF336A8B5C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6AA1CC-A871-4AB6-A0EE-0A9271B1D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DABD7DF-2F3D-4950-B2E7-40529A18D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847D2-52C3-48A1-92FB-775C09EE9C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902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8886C-A650-4852-A400-C5CD3F00A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136" y="5091762"/>
            <a:ext cx="7834193" cy="1264588"/>
          </a:xfrm>
        </p:spPr>
        <p:txBody>
          <a:bodyPr anchor="ctr">
            <a:normAutofit/>
          </a:bodyPr>
          <a:lstStyle/>
          <a:p>
            <a:pPr algn="r"/>
            <a:r>
              <a:rPr lang="cs-CZ" dirty="0"/>
              <a:t>Evoluce výživy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D429D56-4E6D-40C4-81BE-AE21E4F4B9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99107" y="5091763"/>
            <a:ext cx="2974207" cy="1264587"/>
          </a:xfrm>
        </p:spPr>
        <p:txBody>
          <a:bodyPr anchor="ctr">
            <a:normAutofit/>
          </a:bodyPr>
          <a:lstStyle/>
          <a:p>
            <a:pPr algn="l"/>
            <a:r>
              <a:rPr lang="cs-CZ" sz="2000" dirty="0"/>
              <a:t>Mgr. Filip Martiník</a:t>
            </a:r>
          </a:p>
        </p:txBody>
      </p:sp>
      <p:pic>
        <p:nvPicPr>
          <p:cNvPr id="1032" name="Picture 8" descr="VÃ½sledek obrÃ¡zku pro human evolution">
            <a:extLst>
              <a:ext uri="{FF2B5EF4-FFF2-40B4-BE49-F238E27FC236}">
                <a16:creationId xmlns:a16="http://schemas.microsoft.com/office/drawing/2014/main" id="{4AAA11E4-6482-4A3D-A66F-E132C49EA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1" r="5622"/>
          <a:stretch/>
        </p:blipFill>
        <p:spPr bwMode="auto">
          <a:xfrm>
            <a:off x="-3983" y="10"/>
            <a:ext cx="12192000" cy="457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748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262" y="709612"/>
            <a:ext cx="8753475" cy="5438775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435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287DE0-D3E2-4C2E-8F57-12FF136BE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Bílkoviny v evoluci člověka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F24F8FB-9F85-48CD-A909-40487FBFB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V procesu </a:t>
            </a:r>
            <a:r>
              <a:rPr lang="cs-CZ" sz="2000" dirty="0" err="1"/>
              <a:t>hominizace</a:t>
            </a:r>
            <a:r>
              <a:rPr lang="cs-CZ" sz="2000" dirty="0"/>
              <a:t> byl rozhodující zvýšený přísun živočišné potravy.</a:t>
            </a:r>
          </a:p>
          <a:p>
            <a:r>
              <a:rPr lang="cs-CZ" sz="2000" dirty="0"/>
              <a:t>Ačkoliv je u hominoidů střevo adaptováno převážně na trávení rostlinné stravy, zařazení masa do stravy, ve vývojové linii člověka, byl jakousi cestou k obejití tohoto omezení.</a:t>
            </a:r>
          </a:p>
          <a:p>
            <a:r>
              <a:rPr lang="cs-CZ" sz="2000" dirty="0"/>
              <a:t>Nejefektivnější strategií, která je předpokládána u vývojových linií hominoidů žijících v sušších oblastech se sezónním charakterem, je výraznější konzumace živočišných potravin.</a:t>
            </a:r>
          </a:p>
          <a:p>
            <a:r>
              <a:rPr lang="cs-CZ" sz="2000" dirty="0"/>
              <a:t>Předchůdci člověka, kteří mohli využít výhod vyplývajících z všežravého způsobu života (přísunu kvalitních proteinů), třeba že měli anatomii trávicí trubice a způsob trávení podobný spíše </a:t>
            </a:r>
            <a:r>
              <a:rPr lang="cs-CZ" sz="2000" dirty="0" err="1"/>
              <a:t>herbivorům</a:t>
            </a:r>
            <a:r>
              <a:rPr lang="cs-CZ" sz="2000" dirty="0"/>
              <a:t>.</a:t>
            </a:r>
          </a:p>
          <a:p>
            <a:r>
              <a:rPr lang="cs-CZ" sz="2000" dirty="0"/>
              <a:t>Pojídáním živočišných produktů tělu dodávali nejenom esenciální aminokyseliny, ale také potřebné </a:t>
            </a:r>
            <a:r>
              <a:rPr lang="cs-CZ" sz="2000" dirty="0" err="1"/>
              <a:t>mikronutrienty</a:t>
            </a:r>
            <a:r>
              <a:rPr lang="cs-CZ" sz="2000" dirty="0"/>
              <a:t>.</a:t>
            </a:r>
          </a:p>
          <a:p>
            <a:r>
              <a:rPr lang="cs-CZ" sz="2000" dirty="0"/>
              <a:t>Rostlinné potraviny už nepředstavovaly nejvýznamnější zdroj všech potřebných složek stravy, ale stále měly větší význam z energetického hlediska (pravděpodobně došlo k výrazné selekci ve výběru konzumovaných rostlin). </a:t>
            </a:r>
          </a:p>
          <a:p>
            <a:r>
              <a:rPr lang="cs-CZ" sz="2000" dirty="0"/>
              <a:t>Tato potravní strategie mohla dovolit předchůdcům člověka zvětšování velikosti těla bez současné ztráty pohyblivosti, hbitosti a rozvoje sociálního chování. Také mohla poskytnout potřebnou energii k rozvoji mozku.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06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Evoluce člověka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7" name="Picture 4" descr="VÃ½sledek obrÃ¡zku pro tree of evolution hum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724" y="223809"/>
            <a:ext cx="4424737" cy="650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56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833B6F-3A53-419F-8D8B-493BF406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Homo </a:t>
            </a:r>
            <a:r>
              <a:rPr lang="cs-CZ" i="1" dirty="0" err="1"/>
              <a:t>ergaster</a:t>
            </a:r>
            <a:r>
              <a:rPr lang="cs-CZ" i="1" dirty="0"/>
              <a:t>/</a:t>
            </a:r>
            <a:r>
              <a:rPr lang="cs-CZ" i="1" dirty="0" err="1"/>
              <a:t>erectus</a:t>
            </a:r>
            <a:endParaRPr lang="cs-CZ" i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2D506BE-65F1-4769-BD38-2A2083542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1,8–1,9 miliónů let v Africe</a:t>
            </a:r>
          </a:p>
          <a:p>
            <a:r>
              <a:rPr lang="cs-CZ" dirty="0"/>
              <a:t>Vyráběl kamenné nástroje</a:t>
            </a:r>
          </a:p>
          <a:p>
            <a:r>
              <a:rPr lang="cs-CZ" dirty="0"/>
              <a:t>Lovecko-sběračský způsob života</a:t>
            </a:r>
          </a:p>
          <a:p>
            <a:r>
              <a:rPr lang="cs-CZ" dirty="0"/>
              <a:t>Lov spíše menších a malých zvířat a mrchožrout</a:t>
            </a:r>
          </a:p>
          <a:p>
            <a:r>
              <a:rPr lang="cs-CZ" dirty="0"/>
              <a:t>Postupně se vyvíjí a stává se lepším lovcem</a:t>
            </a:r>
          </a:p>
          <a:p>
            <a:r>
              <a:rPr lang="cs-CZ" dirty="0"/>
              <a:t>800–500 tisíc let zpět ovládl oheň</a:t>
            </a:r>
          </a:p>
          <a:p>
            <a:endParaRPr lang="cs-CZ" dirty="0"/>
          </a:p>
        </p:txBody>
      </p:sp>
      <p:pic>
        <p:nvPicPr>
          <p:cNvPr id="4" name="Picture 4" descr="Homo ergaster (3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35660" y="81777"/>
            <a:ext cx="1795995" cy="213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omo ergaster (2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52993" y="1131968"/>
            <a:ext cx="2412940" cy="2055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Homo erec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60902" y="4297851"/>
            <a:ext cx="2210455" cy="248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Homo erectus (4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49724" y="3466407"/>
            <a:ext cx="1967866" cy="252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21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2F51FF-767F-4942-B4A6-FB7D32177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/>
              <a:t>Homo </a:t>
            </a:r>
            <a:r>
              <a:rPr lang="cs-CZ" i="1" dirty="0" err="1"/>
              <a:t>heidelbergensis</a:t>
            </a:r>
            <a:endParaRPr lang="cs-CZ" i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3A2B1D-AEBB-440E-92C2-C3571DF2BE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Lidé žijící v Africe a v Evropě mezi 800–200 tisíci lety.</a:t>
            </a:r>
          </a:p>
          <a:p>
            <a:r>
              <a:rPr lang="cs-CZ" dirty="0"/>
              <a:t>Budovali chýše, pracovali s ohněm</a:t>
            </a:r>
          </a:p>
          <a:p>
            <a:r>
              <a:rPr lang="cs-CZ" dirty="0"/>
              <a:t>Lovili i větší zvířata</a:t>
            </a:r>
          </a:p>
          <a:p>
            <a:r>
              <a:rPr lang="cs-CZ" dirty="0"/>
              <a:t>Uměli vyrobit oštěp</a:t>
            </a:r>
          </a:p>
          <a:p>
            <a:r>
              <a:rPr lang="cs-CZ" dirty="0"/>
              <a:t>Pozorován i kanibalismus</a:t>
            </a:r>
          </a:p>
        </p:txBody>
      </p:sp>
      <p:pic>
        <p:nvPicPr>
          <p:cNvPr id="4" name="Picture 7" descr="Homo heidelbergensis (4)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0873" y="2269375"/>
            <a:ext cx="2581613" cy="24605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 descr="Homo heidelbergensis (2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0241" y="3532908"/>
            <a:ext cx="2717588" cy="288867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658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Homo sapiens</a:t>
            </a:r>
            <a:endParaRPr lang="cs-CZ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První doklady z Afriky</a:t>
            </a:r>
          </a:p>
          <a:p>
            <a:r>
              <a:rPr lang="cs-CZ" dirty="0" smtClean="0"/>
              <a:t>150 000 – 60 000 let př. n. l.</a:t>
            </a:r>
          </a:p>
          <a:p>
            <a:r>
              <a:rPr lang="cs-CZ" dirty="0" smtClean="0"/>
              <a:t>Anatomicky všechny atributy moderního člověka</a:t>
            </a:r>
          </a:p>
          <a:p>
            <a:r>
              <a:rPr lang="cs-CZ" dirty="0" smtClean="0"/>
              <a:t>Lovecká technika zdokonalena</a:t>
            </a:r>
          </a:p>
          <a:p>
            <a:r>
              <a:rPr lang="cs-CZ" dirty="0" smtClean="0"/>
              <a:t>Znalost prostředí i etologie zvířat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12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48514A-F167-419D-A704-7E5E94278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Lovecko-sběračský způsob života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6E165EF-EA45-49DD-9957-CCEF90CC2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Starší paleolit</a:t>
            </a:r>
          </a:p>
          <a:p>
            <a:pPr lvl="1"/>
            <a:r>
              <a:rPr lang="cs-CZ" dirty="0"/>
              <a:t>2 miliony let – 250 tisíc let</a:t>
            </a:r>
          </a:p>
          <a:p>
            <a:pPr lvl="1"/>
            <a:r>
              <a:rPr lang="cs-CZ" dirty="0"/>
              <a:t>strategie hominidů ve východní Africe</a:t>
            </a:r>
          </a:p>
          <a:p>
            <a:pPr lvl="2"/>
            <a:r>
              <a:rPr lang="cs-CZ" dirty="0"/>
              <a:t>získávání stravy</a:t>
            </a:r>
          </a:p>
          <a:p>
            <a:pPr lvl="2"/>
            <a:r>
              <a:rPr lang="cs-CZ" dirty="0"/>
              <a:t>ochrana před predátory</a:t>
            </a:r>
          </a:p>
          <a:p>
            <a:pPr lvl="2"/>
            <a:r>
              <a:rPr lang="cs-CZ" dirty="0"/>
              <a:t>reprodukční zdatnost</a:t>
            </a:r>
          </a:p>
          <a:p>
            <a:pPr lvl="1"/>
            <a:r>
              <a:rPr lang="cs-CZ" dirty="0"/>
              <a:t>pozvolný úbytek stravy nutí k využití všech zdrojů i živočišných</a:t>
            </a:r>
          </a:p>
          <a:p>
            <a:pPr lvl="2"/>
            <a:r>
              <a:rPr lang="cs-CZ" dirty="0"/>
              <a:t>drobní živočichové a také zdechliny zvířat</a:t>
            </a:r>
          </a:p>
          <a:p>
            <a:pPr lvl="1"/>
            <a:r>
              <a:rPr lang="cs-CZ" dirty="0"/>
              <a:t>potrava skladována a následně dělena skupinou</a:t>
            </a:r>
          </a:p>
          <a:p>
            <a:pPr lvl="1"/>
            <a:r>
              <a:rPr lang="cs-CZ" dirty="0"/>
              <a:t>přísun živočišných bílkovin je významný faktor pro rozvoj mozku</a:t>
            </a:r>
          </a:p>
          <a:p>
            <a:pPr lvl="1"/>
            <a:r>
              <a:rPr lang="cs-CZ" dirty="0"/>
              <a:t>věk dožití prvních lovců kolem 13 let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552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EE745-9CA1-4327-AEE5-1FEFC674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Lovecko-sběračský způsob života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C2B9FA-1B9D-4199-89FE-045E56E28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Střední paleolit</a:t>
            </a:r>
          </a:p>
          <a:p>
            <a:pPr lvl="1"/>
            <a:r>
              <a:rPr lang="cs-CZ" dirty="0"/>
              <a:t>250 000 až 40 000 let</a:t>
            </a:r>
          </a:p>
          <a:p>
            <a:pPr lvl="1"/>
            <a:r>
              <a:rPr lang="cs-CZ" dirty="0"/>
              <a:t>sběr a lov jediný způsob obživy</a:t>
            </a:r>
          </a:p>
          <a:p>
            <a:pPr lvl="1"/>
            <a:r>
              <a:rPr lang="cs-CZ" dirty="0"/>
              <a:t>lov velkých zvířat zdokonalován</a:t>
            </a:r>
          </a:p>
          <a:p>
            <a:pPr lvl="2"/>
            <a:r>
              <a:rPr lang="cs-CZ" dirty="0"/>
              <a:t>lovili </a:t>
            </a:r>
            <a:r>
              <a:rPr lang="pl-PL" dirty="0"/>
              <a:t>jeleny, tury, bizony, zubry, lesní slony, mamuty</a:t>
            </a:r>
          </a:p>
          <a:p>
            <a:pPr lvl="1"/>
            <a:r>
              <a:rPr lang="pl-PL" dirty="0"/>
              <a:t>rostlinná strav zahrnovala </a:t>
            </a:r>
            <a:r>
              <a:rPr lang="cs-CZ" dirty="0"/>
              <a:t>lískové ořechy, jádra planých jablek, otisky hub</a:t>
            </a:r>
          </a:p>
          <a:p>
            <a:pPr lvl="1"/>
            <a:r>
              <a:rPr lang="cs-CZ" dirty="0"/>
              <a:t>také sběr ptačích vajec</a:t>
            </a:r>
          </a:p>
          <a:p>
            <a:pPr lvl="1"/>
            <a:r>
              <a:rPr lang="cs-CZ" dirty="0"/>
              <a:t>využíván oheň i k opracování masa</a:t>
            </a:r>
          </a:p>
          <a:p>
            <a:pPr lvl="1"/>
            <a:r>
              <a:rPr lang="cs-CZ" dirty="0"/>
              <a:t>zřetelné doklady kanibalismu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752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EE745-9CA1-4327-AEE5-1FEFC674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Lovecko-sběračský způsob života III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C2B9FA-1B9D-4199-89FE-045E56E28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Mladší paleolit</a:t>
            </a:r>
          </a:p>
          <a:p>
            <a:pPr lvl="1"/>
            <a:r>
              <a:rPr lang="cs-CZ" dirty="0"/>
              <a:t>40 000 – 10 000 let</a:t>
            </a:r>
          </a:p>
          <a:p>
            <a:pPr lvl="1"/>
            <a:r>
              <a:rPr lang="cs-CZ" dirty="0"/>
              <a:t>prudké zvýšení počtu lidí</a:t>
            </a:r>
          </a:p>
          <a:p>
            <a:pPr lvl="1"/>
            <a:r>
              <a:rPr lang="cs-CZ" dirty="0"/>
              <a:t>období poslední doby ledové</a:t>
            </a:r>
          </a:p>
          <a:p>
            <a:pPr lvl="1"/>
            <a:r>
              <a:rPr lang="cs-CZ" dirty="0"/>
              <a:t>lov zvěře a sběr rostlinných a živočišných produktů</a:t>
            </a:r>
          </a:p>
          <a:p>
            <a:pPr lvl="1"/>
            <a:r>
              <a:rPr lang="cs-CZ" dirty="0"/>
              <a:t>zdokonalována technika lovu</a:t>
            </a:r>
          </a:p>
          <a:p>
            <a:pPr lvl="2"/>
            <a:r>
              <a:rPr lang="cs-CZ" dirty="0"/>
              <a:t>vrhací nástroje</a:t>
            </a:r>
          </a:p>
          <a:p>
            <a:pPr lvl="1"/>
            <a:r>
              <a:rPr lang="cs-CZ" dirty="0"/>
              <a:t>krajina měla podobu tundry</a:t>
            </a:r>
          </a:p>
          <a:p>
            <a:pPr lvl="1"/>
            <a:r>
              <a:rPr lang="cs-CZ" dirty="0"/>
              <a:t>spíše zaměřeni na stádní zvěř, někteří na mamuty, koně, bizony nebo zubry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834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F3B9DD-16FA-410C-AEE7-47280006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Lovecko-sběračský způsob života IV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961F7E2-6FBA-46E1-8D1C-6172426F4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Pozdní paleolit</a:t>
            </a:r>
          </a:p>
          <a:p>
            <a:pPr lvl="1"/>
            <a:r>
              <a:rPr lang="cs-CZ" dirty="0"/>
              <a:t>před 11 000 lety</a:t>
            </a:r>
          </a:p>
          <a:p>
            <a:pPr lvl="1"/>
            <a:r>
              <a:rPr lang="cs-CZ" dirty="0"/>
              <a:t>postupné oteplování a rozšiřování lesů</a:t>
            </a:r>
          </a:p>
          <a:p>
            <a:pPr lvl="1"/>
            <a:r>
              <a:rPr lang="cs-CZ" dirty="0"/>
              <a:t>lov spíše menších zvěře</a:t>
            </a:r>
          </a:p>
          <a:p>
            <a:pPr lvl="1"/>
            <a:r>
              <a:rPr lang="cs-CZ" dirty="0"/>
              <a:t>lidé žijící u vodních toků zaměřeni spíše na rybolov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Mezolit</a:t>
            </a:r>
            <a:r>
              <a:rPr lang="cs-CZ" dirty="0"/>
              <a:t> – střední doba kamenná</a:t>
            </a:r>
          </a:p>
          <a:p>
            <a:pPr lvl="1"/>
            <a:r>
              <a:rPr lang="cs-CZ" dirty="0"/>
              <a:t>před 9 500 lety</a:t>
            </a:r>
          </a:p>
          <a:p>
            <a:pPr lvl="1"/>
            <a:r>
              <a:rPr lang="cs-CZ" dirty="0"/>
              <a:t>v přímořských a jezerních oblastech rozvoj rybolovu (lodě, udice)</a:t>
            </a:r>
          </a:p>
          <a:p>
            <a:pPr lvl="1"/>
            <a:r>
              <a:rPr lang="cs-CZ" dirty="0"/>
              <a:t>lov lukem a oštěpem</a:t>
            </a:r>
          </a:p>
          <a:p>
            <a:pPr lvl="1"/>
            <a:r>
              <a:rPr lang="cs-CZ" dirty="0"/>
              <a:t>lov zaměřen na revír nikoliv na sledování stáda</a:t>
            </a:r>
          </a:p>
          <a:p>
            <a:pPr lvl="1"/>
            <a:r>
              <a:rPr lang="cs-CZ" dirty="0"/>
              <a:t>ochočení psa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8411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B1C2BF-53BC-478E-B941-A24C4CE4C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0CC078A-F600-43A0-ACE3-7FFD06EE4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24708" cy="4944452"/>
          </a:xfrm>
        </p:spPr>
        <p:txBody>
          <a:bodyPr/>
          <a:lstStyle/>
          <a:p>
            <a:r>
              <a:rPr lang="cs-CZ" dirty="0"/>
              <a:t>Člověk ve srovnání s jinými živočichy evolučně mladý.</a:t>
            </a:r>
          </a:p>
          <a:p>
            <a:r>
              <a:rPr lang="cs-CZ" dirty="0"/>
              <a:t>Jako jediný vytvořil vyspělou civilizaci.</a:t>
            </a:r>
          </a:p>
          <a:p>
            <a:r>
              <a:rPr lang="cs-CZ" dirty="0"/>
              <a:t>V jeho evoluci hraje důležitou roli právě výživa.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7" name="Picture 4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904" y="903331"/>
            <a:ext cx="5055100" cy="541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6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6739D3-FA90-4433-90E1-7C8B5121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Neolit 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A97170-F5F2-4CA0-ACC2-3691FE177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/>
              <a:t>Nastupuje po mezolitu a datuje se různě dle rozvoje zemědělství</a:t>
            </a:r>
          </a:p>
          <a:p>
            <a:pPr lvl="1"/>
            <a:r>
              <a:rPr lang="cs-CZ" sz="1800" dirty="0"/>
              <a:t>na dálném východě před 12 000 lety</a:t>
            </a:r>
          </a:p>
          <a:p>
            <a:r>
              <a:rPr lang="cs-CZ" sz="2000" dirty="0"/>
              <a:t>Pěstování zemědělských plodil a domestikace zvířat</a:t>
            </a:r>
          </a:p>
          <a:p>
            <a:r>
              <a:rPr lang="cs-CZ" sz="2000" b="1" dirty="0">
                <a:solidFill>
                  <a:schemeClr val="accent3">
                    <a:lumMod val="75000"/>
                  </a:schemeClr>
                </a:solidFill>
              </a:rPr>
              <a:t>Rozvoj zemědělství</a:t>
            </a:r>
          </a:p>
          <a:p>
            <a:pPr lvl="1"/>
            <a:r>
              <a:rPr lang="cs-CZ" sz="1800" dirty="0"/>
              <a:t>konec doby ledové </a:t>
            </a:r>
            <a:r>
              <a:rPr lang="cs-CZ" sz="1800" dirty="0">
                <a:sym typeface="Wingdings 3" panose="05040102010807070707" pitchFamily="18" charset="2"/>
              </a:rPr>
              <a:t> tání ledovců  zaplavení nížinných oblastí</a:t>
            </a:r>
          </a:p>
          <a:p>
            <a:pPr lvl="1"/>
            <a:r>
              <a:rPr lang="cs-CZ" sz="1800" dirty="0">
                <a:sym typeface="Wingdings 3" panose="05040102010807070707" pitchFamily="18" charset="2"/>
              </a:rPr>
              <a:t>ústup savan, tunder a stepí ve prospěch lesů</a:t>
            </a:r>
          </a:p>
          <a:p>
            <a:r>
              <a:rPr lang="cs-CZ" sz="2000" dirty="0">
                <a:sym typeface="Wingdings 3" panose="05040102010807070707" pitchFamily="18" charset="2"/>
              </a:rPr>
              <a:t>Lovci a sběrači orientováni více na rostliny, ryby a ptactvo</a:t>
            </a:r>
          </a:p>
          <a:p>
            <a:pPr lvl="1"/>
            <a:r>
              <a:rPr lang="cs-CZ" sz="1800" dirty="0"/>
              <a:t>v těchto oblastech rozvoj zemědělství nejdříve</a:t>
            </a:r>
          </a:p>
          <a:p>
            <a:r>
              <a:rPr lang="cs-CZ" sz="2000" dirty="0"/>
              <a:t>Nejprve setba oblíbených jedlých plodin </a:t>
            </a:r>
            <a:r>
              <a:rPr lang="cs-CZ" sz="2000" dirty="0">
                <a:sym typeface="Wingdings 3" panose="05040102010807070707" pitchFamily="18" charset="2"/>
              </a:rPr>
              <a:t> šlechtění rostlin</a:t>
            </a:r>
          </a:p>
          <a:p>
            <a:r>
              <a:rPr lang="cs-CZ" sz="2000" dirty="0"/>
              <a:t>Nejdůležitějšími rostlinami se staly obilniny pšenice, ječmen, oves, proso, kukuřice a rýže pro svůj vysoký obsah živin a snadný způsob uskladnění</a:t>
            </a:r>
          </a:p>
          <a:p>
            <a:r>
              <a:rPr lang="cs-CZ" sz="2000" dirty="0"/>
              <a:t>Ranní zemědělci stále závislí na lovu a sběru</a:t>
            </a:r>
          </a:p>
          <a:p>
            <a:r>
              <a:rPr lang="cs-CZ" sz="2000" dirty="0"/>
              <a:t>Kolem roku 2 000 př. n. l. zemědělství rozšířeno na všech světadílech a lov a sběr je nahrazen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370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5729E-AED1-4745-B635-34CCC6B3A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Obiloviny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2D5650-5A8E-49AF-8267-390E880C2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Celý neolit hlavní součást rostlinné stravy</a:t>
            </a:r>
          </a:p>
          <a:p>
            <a:r>
              <a:rPr lang="cs-CZ" dirty="0"/>
              <a:t>Předpokládá se, že obilí rostlo i na špatně obdělávané půdě, bez hnojení, netrpělo nemocemi, odolávalo počasí a za vhodných podmínek zaručovalo dobré výnosy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Chléb</a:t>
            </a:r>
          </a:p>
          <a:p>
            <a:pPr lvl="1"/>
            <a:r>
              <a:rPr lang="cs-CZ" dirty="0"/>
              <a:t>nejstarší nálezy před 2 000 lety př. n. l.</a:t>
            </a:r>
          </a:p>
          <a:p>
            <a:pPr lvl="1"/>
            <a:r>
              <a:rPr lang="cs-CZ" dirty="0"/>
              <a:t>konzumován jako příkrm k masům, zelenině nebo mléčným výrobkům</a:t>
            </a:r>
          </a:p>
          <a:p>
            <a:pPr lvl="1"/>
            <a:r>
              <a:rPr lang="cs-CZ" dirty="0"/>
              <a:t>vyráběn z hrubě nadrcených zrn smíchaných s vodou nebo mlékem (podoba placek)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8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BF6C10-E9D9-4B1D-AE50-C83DB8D1B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plodiny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B71451-8F3C-4571-9DA1-161B56F4B5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Luskoviny</a:t>
            </a:r>
          </a:p>
          <a:p>
            <a:pPr lvl="1"/>
            <a:r>
              <a:rPr lang="cs-CZ" dirty="0"/>
              <a:t>nejstarší čočka a hrách pěstované před 9 000 lety na Předních východě</a:t>
            </a:r>
          </a:p>
          <a:p>
            <a:pPr lvl="1"/>
            <a:r>
              <a:rPr lang="cs-CZ" dirty="0"/>
              <a:t>ve střední Evropě až v 6. – 5. tisíciletí př. n. l. 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Ovoce</a:t>
            </a:r>
          </a:p>
          <a:p>
            <a:pPr lvl="1"/>
            <a:r>
              <a:rPr lang="cs-CZ" dirty="0"/>
              <a:t>na počátku neolitu s rozrůstáním lesů se pravděpodobně objevovaly i ovocné stromy</a:t>
            </a:r>
          </a:p>
          <a:p>
            <a:pPr lvl="1"/>
            <a:r>
              <a:rPr lang="cs-CZ" dirty="0"/>
              <a:t>doloženy plané jabloně, hrušně, třešně, lísky, ořešák vlašský a pravděpodobně také slíva třešňová</a:t>
            </a:r>
          </a:p>
          <a:p>
            <a:pPr lvl="1"/>
            <a:r>
              <a:rPr lang="cs-CZ" dirty="0"/>
              <a:t>také sběr lesní vinné révy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Zelenina</a:t>
            </a:r>
          </a:p>
          <a:p>
            <a:pPr lvl="1"/>
            <a:r>
              <a:rPr lang="cs-CZ" dirty="0"/>
              <a:t>spíše je sbíraná než pěstovaná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Byliny</a:t>
            </a:r>
          </a:p>
          <a:p>
            <a:pPr lvl="1"/>
            <a:r>
              <a:rPr lang="cs-CZ" dirty="0"/>
              <a:t>se jednalo o nedráždivé druhy, jako jsou oregano, petrželka, kmín, máta, zázvor a podobně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61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CE00C3-2408-4AC9-903D-ACD7A1A3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Domestikace zvířat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FF2D752-DB0A-4C92-987B-C6F858B25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Nejstarší zemědělská střediska byla hojná na divoce rostoucí rostliny a zvířata vhodná k domestikace</a:t>
            </a:r>
          </a:p>
          <a:p>
            <a:r>
              <a:rPr lang="cs-CZ" sz="2400" dirty="0"/>
              <a:t>K domestikaci je vhodné zvíře se stádním instinktem a mírných chováním</a:t>
            </a:r>
          </a:p>
          <a:p>
            <a:r>
              <a:rPr lang="cs-CZ" sz="2400" dirty="0"/>
              <a:t>K domestikaci nejspíš pomohlo i to, že sláma, která vznikala jako vedlejší produkt rostlinné produkce lákala divoká zvířata k lidským obydlím</a:t>
            </a:r>
          </a:p>
          <a:p>
            <a:r>
              <a:rPr lang="cs-CZ" sz="2400" dirty="0"/>
              <a:t>Zemědělství nahradilo i lov divoké zvěře</a:t>
            </a:r>
          </a:p>
          <a:p>
            <a:r>
              <a:rPr lang="cs-CZ" sz="2400" dirty="0"/>
              <a:t>Nejstarším zvířetem na euroasijském kontinentu byla </a:t>
            </a:r>
            <a:r>
              <a:rPr lang="cs-CZ" sz="2400" b="1" dirty="0" smtClean="0">
                <a:solidFill>
                  <a:schemeClr val="accent3">
                    <a:lumMod val="75000"/>
                  </a:schemeClr>
                </a:solidFill>
              </a:rPr>
              <a:t>ovce </a:t>
            </a:r>
            <a:r>
              <a:rPr lang="cs-CZ" sz="2400" dirty="0" smtClean="0"/>
              <a:t>(na Blízkém východě kolem roku 9 000 př. n. l.)</a:t>
            </a:r>
            <a:endParaRPr lang="cs-CZ" sz="24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cs-CZ" sz="2400" dirty="0"/>
              <a:t>Ovci následovala </a:t>
            </a:r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koza</a:t>
            </a:r>
            <a:r>
              <a:rPr lang="cs-CZ" sz="2400" dirty="0"/>
              <a:t>, která se později stala významnějším zvířetem</a:t>
            </a:r>
          </a:p>
          <a:p>
            <a:r>
              <a:rPr lang="cs-CZ" sz="2400" b="1" dirty="0">
                <a:solidFill>
                  <a:schemeClr val="accent3">
                    <a:lumMod val="75000"/>
                  </a:schemeClr>
                </a:solidFill>
              </a:rPr>
              <a:t>Skot</a:t>
            </a:r>
            <a:r>
              <a:rPr lang="cs-CZ" sz="2400" dirty="0"/>
              <a:t> je vyšlechtěn z pratura</a:t>
            </a:r>
          </a:p>
          <a:p>
            <a:pPr lvl="1"/>
            <a:r>
              <a:rPr lang="cs-CZ" sz="2000" dirty="0"/>
              <a:t>p</a:t>
            </a:r>
            <a:r>
              <a:rPr lang="cs-CZ" sz="2000" dirty="0" smtClean="0"/>
              <a:t>očátky </a:t>
            </a:r>
            <a:r>
              <a:rPr lang="cs-CZ" sz="2000" dirty="0"/>
              <a:t>domestikace jsou nejasné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38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313ED-B97D-464B-B8A1-F7D160D2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Domestikace zvířat II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6BC5943-A894-4C0D-A625-A976486BC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Prase</a:t>
            </a:r>
            <a:r>
              <a:rPr lang="cs-CZ" dirty="0"/>
              <a:t> domácí je začíná domestikoval asi před 7 000 lety př. n. l.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Kůň</a:t>
            </a:r>
            <a:r>
              <a:rPr lang="cs-CZ" dirty="0"/>
              <a:t> domestikován jako poslední</a:t>
            </a:r>
          </a:p>
          <a:p>
            <a:pPr lvl="1"/>
            <a:r>
              <a:rPr lang="cs-CZ" dirty="0"/>
              <a:t>v Evropě asi před 2 000 lety př. n. l.</a:t>
            </a:r>
          </a:p>
          <a:p>
            <a:pPr lvl="1"/>
            <a:r>
              <a:rPr lang="cs-CZ" dirty="0"/>
              <a:t>zpočátku využíván jako potrava, později pro transport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Husa</a:t>
            </a:r>
            <a:r>
              <a:rPr lang="cs-CZ" dirty="0"/>
              <a:t> v Evropě cca ve 3 tisíciletí př. n. l.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Kur</a:t>
            </a:r>
            <a:r>
              <a:rPr lang="cs-CZ" dirty="0"/>
              <a:t>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domácí</a:t>
            </a:r>
            <a:r>
              <a:rPr lang="cs-CZ" dirty="0"/>
              <a:t> okolo 2 tisíciletí př. n. l. v Indii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Králík</a:t>
            </a:r>
            <a:r>
              <a:rPr lang="cs-CZ" dirty="0"/>
              <a:t> je v Evropě domestikován až ve středověku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Včelařství</a:t>
            </a:r>
            <a:r>
              <a:rPr lang="cs-CZ" dirty="0"/>
              <a:t> se rozvíjí již v době bronzové, ale sběr medu započal již daleko dříve od divokých včel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808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57240-E96F-4484-A11E-9D08C79D1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Mléko a mléčné výrobky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159CD3-AEDD-40FB-95EA-617C97DD9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Získávání mléka nejspíš nebylo zpočátku ani snadné, ani samozřejmé. </a:t>
            </a:r>
          </a:p>
          <a:p>
            <a:r>
              <a:rPr lang="cs-CZ" dirty="0"/>
              <a:t>Polodivoké krávy se jistě dojily neochotně a mléko měly jen v době otelení a tak se telata občas zabíjela, aby mohlo být mléko využíváno člověkem.</a:t>
            </a:r>
          </a:p>
          <a:p>
            <a:r>
              <a:rPr lang="cs-CZ" dirty="0"/>
              <a:t>Postupně se nejspíš prosazovaly takové praktiky, že se tele přivádělo k matce, aby se tvořilo více mléka a snadněji se vylučovalo. </a:t>
            </a:r>
          </a:p>
          <a:p>
            <a:r>
              <a:rPr lang="cs-CZ" dirty="0"/>
              <a:t>Mléko mělo tedy z počátku pouze sezónní charakter.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7817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výživy v Evropě I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Evropě 2 diametrálně odlišné kultury –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Řecko a Řím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řevládalo zemědělství a sadovnictví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ejvýznamnější plodiny obiloviny, olivy, réva vinná</a:t>
            </a:r>
          </a:p>
          <a:p>
            <a:pPr lvl="1"/>
            <a:r>
              <a:rPr lang="cs-CZ" dirty="0"/>
              <a:t>stravu tvořily </a:t>
            </a:r>
            <a:r>
              <a:rPr lang="cs-CZ" dirty="0" smtClean="0"/>
              <a:t>obilné kaše, chléb, víno, olej, zelenina </a:t>
            </a:r>
            <a:r>
              <a:rPr lang="cs-CZ" dirty="0"/>
              <a:t>a </a:t>
            </a:r>
            <a:r>
              <a:rPr lang="cs-CZ" dirty="0" smtClean="0"/>
              <a:t>ovoce</a:t>
            </a:r>
          </a:p>
          <a:p>
            <a:pPr lvl="1"/>
            <a:r>
              <a:rPr lang="cs-CZ" dirty="0"/>
              <a:t>d</a:t>
            </a:r>
            <a:r>
              <a:rPr lang="cs-CZ" dirty="0" smtClean="0"/>
              <a:t>ále doplněno o maso a především sýry</a:t>
            </a:r>
          </a:p>
          <a:p>
            <a:pPr lvl="1"/>
            <a:r>
              <a:rPr lang="cs-CZ" dirty="0" smtClean="0"/>
              <a:t>střídmost</a:t>
            </a:r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Germáni a 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K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eltové</a:t>
            </a:r>
          </a:p>
          <a:p>
            <a:pPr lvl="1"/>
            <a:r>
              <a:rPr lang="cs-CZ" dirty="0" smtClean="0"/>
              <a:t>obklopeni lesy, takže převládal lov a také rybolov</a:t>
            </a:r>
          </a:p>
          <a:p>
            <a:pPr lvl="1"/>
            <a:r>
              <a:rPr lang="cs-CZ" dirty="0" smtClean="0"/>
              <a:t>obiloviny pěstovány málo</a:t>
            </a:r>
          </a:p>
          <a:p>
            <a:pPr lvl="1"/>
            <a:r>
              <a:rPr lang="cs-CZ" dirty="0" smtClean="0"/>
              <a:t>hlavní potravou bylo maso a výrobky z něj</a:t>
            </a:r>
          </a:p>
          <a:p>
            <a:pPr lvl="1"/>
            <a:r>
              <a:rPr lang="cs-CZ" dirty="0"/>
              <a:t>h</a:t>
            </a:r>
            <a:r>
              <a:rPr lang="cs-CZ" dirty="0" smtClean="0"/>
              <a:t>ojnost jídla a pití</a:t>
            </a:r>
          </a:p>
          <a:p>
            <a:pPr lvl="1"/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84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výživy v Evropě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Od 3. století </a:t>
            </a:r>
            <a:r>
              <a:rPr lang="cs-CZ" dirty="0" smtClean="0"/>
              <a:t>mísení národů a kultur </a:t>
            </a:r>
            <a:r>
              <a:rPr lang="cs-CZ" dirty="0" smtClean="0">
                <a:sym typeface="Wingdings 3" panose="05040102010807070707" pitchFamily="18" charset="2"/>
              </a:rPr>
              <a:t> úpadek zemědělství</a:t>
            </a:r>
          </a:p>
          <a:p>
            <a:r>
              <a:rPr lang="cs-CZ" dirty="0" smtClean="0">
                <a:sym typeface="Wingdings 3" panose="05040102010807070707" pitchFamily="18" charset="2"/>
              </a:rPr>
              <a:t>K celkové krizi přispívaly přírodní pohromy, vylidňování venkovských oblastí, války a drancování</a:t>
            </a:r>
          </a:p>
          <a:p>
            <a:r>
              <a:rPr lang="cs-CZ" dirty="0" smtClean="0"/>
              <a:t>Vrchol v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6. století </a:t>
            </a:r>
            <a:r>
              <a:rPr lang="cs-CZ" dirty="0" smtClean="0"/>
              <a:t>kdy probíhaly nejkrvavější konflikty </a:t>
            </a:r>
            <a:r>
              <a:rPr lang="cs-CZ" dirty="0" smtClean="0">
                <a:sym typeface="Wingdings 3" panose="05040102010807070707" pitchFamily="18" charset="2"/>
              </a:rPr>
              <a:t> hladomory  epidemie</a:t>
            </a:r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sym typeface="Wingdings 3" panose="05040102010807070707" pitchFamily="18" charset="2"/>
              </a:rPr>
              <a:t>7.–8. století</a:t>
            </a:r>
          </a:p>
          <a:p>
            <a:pPr lvl="1"/>
            <a:r>
              <a:rPr lang="cs-CZ" dirty="0"/>
              <a:t>p</a:t>
            </a:r>
            <a:r>
              <a:rPr lang="cs-CZ" dirty="0" smtClean="0"/>
              <a:t>rosazování germánských kmenů politicky a společensky</a:t>
            </a:r>
          </a:p>
          <a:p>
            <a:pPr lvl="1"/>
            <a:r>
              <a:rPr lang="cs-CZ" dirty="0" smtClean="0"/>
              <a:t>nový způsob chápání divoké přírody a obdělávání polí</a:t>
            </a:r>
          </a:p>
          <a:p>
            <a:pPr lvl="1"/>
            <a:r>
              <a:rPr lang="cs-CZ" dirty="0" smtClean="0"/>
              <a:t>maso vnímáno jako nejvhodnější potravina</a:t>
            </a:r>
          </a:p>
          <a:p>
            <a:pPr lvl="1"/>
            <a:r>
              <a:rPr lang="cs-CZ" dirty="0" smtClean="0"/>
              <a:t>odmítání masa bráno jako pokoření</a:t>
            </a:r>
            <a:r>
              <a:rPr lang="cs-CZ" dirty="0">
                <a:sym typeface="Wingdings 3" panose="05040102010807070707" pitchFamily="18" charset="2"/>
              </a:rPr>
              <a:t> 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773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výživy v Evropě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 rozšiřováním křesťanství se mezi chudší vrstvy dostával chléb </a:t>
            </a:r>
            <a:r>
              <a:rPr lang="cs-CZ" dirty="0" smtClean="0">
                <a:sym typeface="Wingdings 3" panose="05040102010807070707" pitchFamily="18" charset="2"/>
              </a:rPr>
              <a:t> </a:t>
            </a:r>
            <a:r>
              <a:rPr lang="cs-CZ" dirty="0" smtClean="0"/>
              <a:t>pěstování </a:t>
            </a:r>
            <a:r>
              <a:rPr lang="cs-CZ" dirty="0"/>
              <a:t>obilí a vinařství proniklo i do dříve nemyslitelných podnebních pásem a zeměpisných </a:t>
            </a:r>
            <a:r>
              <a:rPr lang="cs-CZ" dirty="0" smtClean="0"/>
              <a:t>šířek</a:t>
            </a:r>
          </a:p>
          <a:p>
            <a:r>
              <a:rPr lang="cs-CZ" dirty="0" smtClean="0"/>
              <a:t>Období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6.–10. století</a:t>
            </a:r>
          </a:p>
          <a:p>
            <a:pPr lvl="1"/>
            <a:r>
              <a:rPr lang="cs-CZ" dirty="0" smtClean="0"/>
              <a:t>typické obdělávání půdy</a:t>
            </a:r>
          </a:p>
          <a:p>
            <a:pPr lvl="1"/>
            <a:r>
              <a:rPr lang="cs-CZ" dirty="0"/>
              <a:t>o</a:t>
            </a:r>
            <a:r>
              <a:rPr lang="cs-CZ" dirty="0" smtClean="0"/>
              <a:t>bilnářství, zahradnictví, lov, rybolov, chov zvířat, sběr plodin</a:t>
            </a:r>
          </a:p>
          <a:p>
            <a:pPr lvl="1"/>
            <a:r>
              <a:rPr lang="cs-CZ" dirty="0" smtClean="0"/>
              <a:t>v </a:t>
            </a:r>
            <a:r>
              <a:rPr lang="cs-CZ" dirty="0"/>
              <a:t>jídelníčku produkty rostlinného původu (obiloviny, luštěniny, zelenina a ovoce</a:t>
            </a:r>
            <a:r>
              <a:rPr lang="cs-CZ" dirty="0" smtClean="0"/>
              <a:t>) i </a:t>
            </a:r>
            <a:r>
              <a:rPr lang="cs-CZ" dirty="0"/>
              <a:t>živočišného původu (maso, ryby, mléko, vejce</a:t>
            </a:r>
            <a:r>
              <a:rPr lang="cs-CZ" dirty="0" smtClean="0"/>
              <a:t>)</a:t>
            </a:r>
            <a:endParaRPr lang="cs-CZ" dirty="0"/>
          </a:p>
          <a:p>
            <a:pPr lvl="1"/>
            <a:r>
              <a:rPr lang="cs-CZ" dirty="0"/>
              <a:t>p</a:t>
            </a:r>
            <a:r>
              <a:rPr lang="cs-CZ" dirty="0" smtClean="0"/>
              <a:t>otraviny dostupné pro všechny společenské vrstvy</a:t>
            </a:r>
            <a:endParaRPr lang="cs-CZ" dirty="0"/>
          </a:p>
          <a:p>
            <a:pPr lvl="1"/>
            <a:r>
              <a:rPr lang="cs-CZ" dirty="0" smtClean="0"/>
              <a:t>konzumace masa společensky diferencovaná</a:t>
            </a:r>
          </a:p>
          <a:p>
            <a:pPr lvl="2"/>
            <a:r>
              <a:rPr lang="cs-CZ" dirty="0" smtClean="0"/>
              <a:t>šlechta a měšťané čerstvé maso</a:t>
            </a:r>
          </a:p>
          <a:p>
            <a:pPr lvl="2"/>
            <a:r>
              <a:rPr lang="cs-CZ" dirty="0"/>
              <a:t>v</a:t>
            </a:r>
            <a:r>
              <a:rPr lang="cs-CZ" dirty="0" smtClean="0"/>
              <a:t>enkované spíše nakládané a uzené maso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4869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výživy v Evropě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9.–13. století</a:t>
            </a:r>
          </a:p>
          <a:p>
            <a:pPr lvl="1"/>
            <a:r>
              <a:rPr lang="cs-CZ" dirty="0"/>
              <a:t>r</a:t>
            </a:r>
            <a:r>
              <a:rPr lang="cs-CZ" dirty="0" smtClean="0"/>
              <a:t>ůst poptávky po potravinách </a:t>
            </a:r>
            <a:r>
              <a:rPr lang="cs-CZ" dirty="0" smtClean="0">
                <a:sym typeface="Wingdings 3" panose="05040102010807070707" pitchFamily="18" charset="2"/>
              </a:rPr>
              <a:t> rozšiřování obdělávaných území</a:t>
            </a:r>
          </a:p>
          <a:p>
            <a:pPr lvl="1"/>
            <a:r>
              <a:rPr lang="cs-CZ" dirty="0">
                <a:sym typeface="Wingdings 3" panose="05040102010807070707" pitchFamily="18" charset="2"/>
              </a:rPr>
              <a:t>l</a:t>
            </a:r>
            <a:r>
              <a:rPr lang="cs-CZ" dirty="0" smtClean="0">
                <a:sym typeface="Wingdings 3" panose="05040102010807070707" pitchFamily="18" charset="2"/>
              </a:rPr>
              <a:t>ov a chov zvířat obtížnější  samozásobitelství masem upadalo</a:t>
            </a:r>
          </a:p>
          <a:p>
            <a:pPr lvl="1"/>
            <a:r>
              <a:rPr lang="cs-CZ" dirty="0" smtClean="0">
                <a:sym typeface="Wingdings 3" panose="05040102010807070707" pitchFamily="18" charset="2"/>
              </a:rPr>
              <a:t>od 11. století má chléb rozhodující úlohu u lidových vrstev</a:t>
            </a:r>
          </a:p>
          <a:p>
            <a:pPr lvl="1"/>
            <a:r>
              <a:rPr lang="cs-CZ" dirty="0" smtClean="0"/>
              <a:t>od 13. století stagnace zemědělství</a:t>
            </a:r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14. století </a:t>
            </a:r>
            <a:r>
              <a:rPr lang="cs-CZ" dirty="0" smtClean="0"/>
              <a:t>hladomor</a:t>
            </a:r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16. století </a:t>
            </a:r>
            <a:r>
              <a:rPr lang="cs-CZ" dirty="0" smtClean="0"/>
              <a:t>opět vzrůst populace a návrat k zemědělství</a:t>
            </a:r>
          </a:p>
          <a:p>
            <a:pPr lvl="1"/>
            <a:r>
              <a:rPr lang="cs-CZ" dirty="0"/>
              <a:t>n</a:t>
            </a:r>
            <a:r>
              <a:rPr lang="cs-CZ" dirty="0" smtClean="0"/>
              <a:t>edostatečné hnojení </a:t>
            </a:r>
            <a:r>
              <a:rPr lang="cs-CZ" dirty="0" smtClean="0">
                <a:sym typeface="Wingdings 3" panose="05040102010807070707" pitchFamily="18" charset="2"/>
              </a:rPr>
              <a:t> nízká produkce  hledání nových produktů (rýže, pohanka, kukuřice)</a:t>
            </a:r>
          </a:p>
          <a:p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  <a:sym typeface="Wingdings 3" panose="05040102010807070707" pitchFamily="18" charset="2"/>
              </a:rPr>
              <a:t>18. století </a:t>
            </a:r>
            <a:r>
              <a:rPr lang="cs-CZ" dirty="0" smtClean="0">
                <a:sym typeface="Wingdings 3" panose="05040102010807070707" pitchFamily="18" charset="2"/>
              </a:rPr>
              <a:t>opět demografický růst</a:t>
            </a:r>
            <a:endParaRPr lang="cs-CZ" dirty="0" smtClean="0"/>
          </a:p>
          <a:p>
            <a:pPr lvl="1"/>
            <a:r>
              <a:rPr lang="cs-CZ" dirty="0"/>
              <a:t>h</a:t>
            </a:r>
            <a:r>
              <a:rPr lang="cs-CZ" dirty="0" smtClean="0"/>
              <a:t>ladomory již nebyly tak kruté, spíše šlo o nouzi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114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BC8B28-0BD5-4CE8-8CDD-536781A6B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Kde získáváme informace?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ECD4B2-3335-4ABD-8BA8-0703E17C98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Doklady přímé </a:t>
            </a:r>
            <a:r>
              <a:rPr lang="cs-CZ" dirty="0"/>
              <a:t>– fosilizované zbytky těl předchůdců člověka a jejich produktů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Doklady nepřímé </a:t>
            </a:r>
            <a:r>
              <a:rPr lang="cs-CZ" dirty="0"/>
              <a:t>– z výzkumu na současných populacích lidí i non-humánních primátů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Doklady teoretické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30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1650096D-DC81-4C5E-B2DD-68FBD7EB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484" y="4267832"/>
            <a:ext cx="4805996" cy="129711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cs-CZ" sz="4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DĚKUJI ZA POZORNOST</a:t>
            </a:r>
            <a:endParaRPr lang="en-US" sz="44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94AA22C-BF8F-4341-837D-E3F6924BB8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4788" y="3428999"/>
            <a:ext cx="4805691" cy="83883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18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5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VÃ½sledek obrÃ¡zku pro evoluce">
            <a:extLst>
              <a:ext uri="{FF2B5EF4-FFF2-40B4-BE49-F238E27FC236}">
                <a16:creationId xmlns:a16="http://schemas.microsoft.com/office/drawing/2014/main" id="{6EB5D476-E84D-4DE6-9FE5-F865A9938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770" y="3073380"/>
            <a:ext cx="4141760" cy="162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88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7911C9-46BF-438C-92F9-8C94AD4FE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Antropogeneze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3FEB84-2C8B-4A2B-8BB1-BC5D08CC8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Nelze přesně určit, která vývojová linie přesně vedla k vývoji dnešního člověka.</a:t>
            </a:r>
          </a:p>
          <a:p>
            <a:r>
              <a:rPr lang="cs-CZ" dirty="0"/>
              <a:t>Pohlíží se na něj jako na vývojově vrcholové stádium řádu primátů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57EE235-4096-4E03-BA6E-300E207609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8801819"/>
              </p:ext>
            </p:extLst>
          </p:nvPr>
        </p:nvGraphicFramePr>
        <p:xfrm>
          <a:off x="838200" y="3160449"/>
          <a:ext cx="9910156" cy="3157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24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5AB020-A8B7-40E2-9727-0B08159F3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Řád: </a:t>
            </a:r>
            <a:r>
              <a:rPr lang="cs-CZ" i="1" dirty="0" err="1"/>
              <a:t>Primates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0FF1F6-BEF0-4D9B-BE4B-FDDA5C7E8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primáti se vyvinuli z primitivních hmyzožravců.</a:t>
            </a:r>
          </a:p>
          <a:p>
            <a:r>
              <a:rPr lang="cs-CZ" dirty="0"/>
              <a:t>Nejstarší primáti žili na stromech.</a:t>
            </a:r>
          </a:p>
          <a:p>
            <a:r>
              <a:rPr lang="cs-CZ" dirty="0"/>
              <a:t>Tento řád zahrnuje 2 podřády </a:t>
            </a:r>
            <a:r>
              <a:rPr lang="cs-CZ" i="1" dirty="0" err="1"/>
              <a:t>Prosimiae</a:t>
            </a:r>
            <a:r>
              <a:rPr lang="cs-CZ" dirty="0"/>
              <a:t> (poloopice) a </a:t>
            </a:r>
            <a:r>
              <a:rPr lang="cs-CZ" i="1" dirty="0" err="1"/>
              <a:t>Anthropoidea</a:t>
            </a:r>
            <a:r>
              <a:rPr lang="cs-CZ" i="1" dirty="0"/>
              <a:t> </a:t>
            </a:r>
            <a:r>
              <a:rPr lang="cs-CZ" dirty="0"/>
              <a:t>(vyšší primáti).</a:t>
            </a:r>
          </a:p>
          <a:p>
            <a:r>
              <a:rPr lang="cs-CZ" dirty="0"/>
              <a:t>Nám nejbližší primáti jsou </a:t>
            </a:r>
            <a:r>
              <a:rPr lang="cs-CZ" dirty="0" err="1"/>
              <a:t>giboni</a:t>
            </a:r>
            <a:r>
              <a:rPr lang="cs-CZ" dirty="0"/>
              <a:t> a lidoopi, s nimiž jsme měli v minulosti mnoho společných znaků.</a:t>
            </a:r>
          </a:p>
          <a:p>
            <a:r>
              <a:rPr lang="cs-CZ" dirty="0"/>
              <a:t>Příčinou proč se lidé začali od jiných primátů začali odlišovat je nejpravděpodobněji potravinová strategie.</a:t>
            </a:r>
          </a:p>
          <a:p>
            <a:r>
              <a:rPr lang="cs-CZ" dirty="0"/>
              <a:t>Obecně je známo, že zaobírání se stravou a samotná konzumace potravin má zásadní vliv na chování, ekologii a biologii zvířat.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59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7C853A-4E0F-4E56-8CAC-E9041909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Lidoopi a strava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65ECBB2-9CB5-4032-9ED5-04D6C92F9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Orangutani</a:t>
            </a:r>
          </a:p>
          <a:p>
            <a:pPr lvl="1"/>
            <a:r>
              <a:rPr lang="cs-CZ" dirty="0"/>
              <a:t>ovoce, mladé výhonky</a:t>
            </a:r>
          </a:p>
          <a:p>
            <a:pPr lvl="1"/>
            <a:r>
              <a:rPr lang="cs-CZ" dirty="0"/>
              <a:t>hmyz, ptačí vejce</a:t>
            </a:r>
          </a:p>
          <a:p>
            <a:pPr lvl="1"/>
            <a:r>
              <a:rPr lang="cs-CZ" dirty="0"/>
              <a:t>malí obratlovci, na které příležitostně narazí</a:t>
            </a:r>
          </a:p>
          <a:p>
            <a:pPr lvl="1"/>
            <a:r>
              <a:rPr lang="cs-CZ" dirty="0"/>
              <a:t>převládá rostlinná strava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Šimpanzi</a:t>
            </a:r>
          </a:p>
          <a:p>
            <a:pPr lvl="1"/>
            <a:r>
              <a:rPr lang="cs-CZ" dirty="0"/>
              <a:t>v přírodě vyloženě masožravé tendence (hmyz, malí obratlovci někdy i velká zvířata)</a:t>
            </a:r>
          </a:p>
          <a:p>
            <a:pPr lvl="1"/>
            <a:r>
              <a:rPr lang="cs-CZ" dirty="0"/>
              <a:t>hlavní složka stále rostliny (různé plody, výhonky, listí a kůra)</a:t>
            </a:r>
          </a:p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Gorily</a:t>
            </a:r>
          </a:p>
          <a:p>
            <a:pPr lvl="1"/>
            <a:r>
              <a:rPr lang="cs-CZ" dirty="0"/>
              <a:t>hlavní složku jejich potravy tvoří výhonky keřů a stromů, listí, kořínky, kůra </a:t>
            </a:r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686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17D542-E180-41D8-92F5-0E3AD4F6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Hominizace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E13281-B063-45F4-9754-AD291DEE2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Rozhodujícími momenty, kterými byl proces </a:t>
            </a:r>
            <a:r>
              <a:rPr lang="cs-CZ" dirty="0" err="1"/>
              <a:t>hominizace</a:t>
            </a:r>
            <a:r>
              <a:rPr lang="cs-CZ" dirty="0"/>
              <a:t> zahájen byly:</a:t>
            </a:r>
          </a:p>
          <a:p>
            <a:pPr lvl="1"/>
            <a:r>
              <a:rPr lang="cs-CZ" dirty="0"/>
              <a:t>preadaptace k bipedii</a:t>
            </a:r>
          </a:p>
          <a:p>
            <a:pPr lvl="1"/>
            <a:r>
              <a:rPr lang="cs-CZ" dirty="0"/>
              <a:t>přechod na jiný typ stravy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3074" name="Picture 2" descr="SouvisejÃ­cÃ­ obrÃ¡ze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86"/>
          <a:stretch/>
        </p:blipFill>
        <p:spPr bwMode="auto">
          <a:xfrm>
            <a:off x="3000375" y="4092210"/>
            <a:ext cx="6191250" cy="222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6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6B26B-B047-471D-A873-701EA276D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Jollyho teorie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945683-5F0E-4AD1-AD7D-9A221D4FE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Teorie „požíračů semen“</a:t>
            </a:r>
          </a:p>
          <a:p>
            <a:r>
              <a:rPr lang="cs-CZ" dirty="0"/>
              <a:t>Podle ní nastal rozhodující moment vedoucí ke vzniku hominidů v přechodu od měkké rostlinné potravy (dužnaté plody, mladé výhonky a listí), k tvrdé rostlinné potravě, představované tuhými listovými čepelemi travin, jejich semeny, oddenky, kořínky apod. </a:t>
            </a:r>
          </a:p>
          <a:p>
            <a:r>
              <a:rPr lang="cs-CZ" dirty="0"/>
              <a:t>Je nutno podotknout, že spíše než konzumací semen se primární hominidé pravděpodobně zaobírali sběrem ořechů, tuhých listů, kořenů a jiných dostupných potravin v jejich novém prostředí a jídelníček doplňovali o drobnější živočišnou potravu, které se dokázali zmocnit.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010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042B4-1DE3-4F8F-87FC-95F702007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hominidi – chrup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5D665A8-A38B-45C4-BC38-0226C6E79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Změnou stravy docházelo k morfologickým změnám chrupu.</a:t>
            </a:r>
          </a:p>
          <a:p>
            <a:r>
              <a:rPr lang="cs-CZ" dirty="0"/>
              <a:t>Řezáky se začaly zmenšovat.</a:t>
            </a:r>
          </a:p>
          <a:p>
            <a:r>
              <a:rPr lang="cs-CZ" dirty="0"/>
              <a:t>Stoličky se naopak zvětšovaly.</a:t>
            </a:r>
          </a:p>
          <a:p>
            <a:r>
              <a:rPr lang="cs-CZ" dirty="0"/>
              <a:t>Špičáky se z důvodů změny pohybu čelisti také zmenšily.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47D2-52C3-48A1-92FB-775C09EE9C79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364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Evoluce výživy člověka[20181114161353930].mdb"/>
</p:tagLst>
</file>

<file path=ppt/theme/theme1.xml><?xml version="1.0" encoding="utf-8"?>
<a:theme xmlns:a="http://schemas.openxmlformats.org/drawingml/2006/main" name="Motiv Office">
  <a:themeElements>
    <a:clrScheme name="Zelená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ílovy prezentace">
      <a:majorFont>
        <a:latin typeface="Palatino Linotype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1851</Words>
  <Application>Microsoft Office PowerPoint</Application>
  <PresentationFormat>Širokoúhlá obrazovka</PresentationFormat>
  <Paragraphs>249</Paragraphs>
  <Slides>30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7" baseType="lpstr">
      <vt:lpstr>Arial</vt:lpstr>
      <vt:lpstr>Calibri</vt:lpstr>
      <vt:lpstr>Franklin Gothic Medium</vt:lpstr>
      <vt:lpstr>Palatino Linotype</vt:lpstr>
      <vt:lpstr>Times New Roman</vt:lpstr>
      <vt:lpstr>Wingdings 3</vt:lpstr>
      <vt:lpstr>Motiv Office</vt:lpstr>
      <vt:lpstr>Evoluce výživy</vt:lpstr>
      <vt:lpstr>Úvod</vt:lpstr>
      <vt:lpstr>Kde získáváme informace?</vt:lpstr>
      <vt:lpstr>Antropogeneze</vt:lpstr>
      <vt:lpstr>Řád: Primates</vt:lpstr>
      <vt:lpstr>Lidoopi a strava</vt:lpstr>
      <vt:lpstr>Hominizace</vt:lpstr>
      <vt:lpstr>Jollyho teorie</vt:lpstr>
      <vt:lpstr>Primární hominidi – chrup</vt:lpstr>
      <vt:lpstr>Prezentace aplikace PowerPoint</vt:lpstr>
      <vt:lpstr>Bílkoviny v evoluci člověka</vt:lpstr>
      <vt:lpstr>Evoluce člověka</vt:lpstr>
      <vt:lpstr>Homo ergaster/erectus</vt:lpstr>
      <vt:lpstr>Homo heidelbergensis</vt:lpstr>
      <vt:lpstr>Homo sapiens</vt:lpstr>
      <vt:lpstr>Lovecko-sběračský způsob života I</vt:lpstr>
      <vt:lpstr>Lovecko-sběračský způsob života II</vt:lpstr>
      <vt:lpstr>Lovecko-sběračský způsob života III</vt:lpstr>
      <vt:lpstr>Lovecko-sběračský způsob života IV</vt:lpstr>
      <vt:lpstr>Neolit I</vt:lpstr>
      <vt:lpstr>Obiloviny</vt:lpstr>
      <vt:lpstr>Další plodiny</vt:lpstr>
      <vt:lpstr>Domestikace zvířat</vt:lpstr>
      <vt:lpstr>Domestikace zvířat II</vt:lpstr>
      <vt:lpstr>Mléko a mléčné výrobky</vt:lpstr>
      <vt:lpstr>Vývoj výživy v Evropě I </vt:lpstr>
      <vt:lpstr>Vývoj výživy v Evropě II</vt:lpstr>
      <vt:lpstr>Vývoj výživy v Evropě III</vt:lpstr>
      <vt:lpstr>Vývoj výživy v Evropě IV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Evoluce výživy</dc:title>
  <dc:creator>Filip Martiník</dc:creator>
  <cp:lastModifiedBy>ucitel</cp:lastModifiedBy>
  <cp:revision>41</cp:revision>
  <dcterms:created xsi:type="dcterms:W3CDTF">2018-11-13T12:35:20Z</dcterms:created>
  <dcterms:modified xsi:type="dcterms:W3CDTF">2018-11-14T15:13:54Z</dcterms:modified>
</cp:coreProperties>
</file>