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7" r:id="rId19"/>
    <p:sldId id="274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3" r:id="rId38"/>
    <p:sldId id="294" r:id="rId39"/>
  </p:sldIdLst>
  <p:sldSz cx="12192000" cy="6858000"/>
  <p:notesSz cx="6858000" cy="9144000"/>
  <p:custDataLst>
    <p:tags r:id="rId4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E39C-97E3-406D-A7B9-0977500C2873}" type="datetimeFigureOut">
              <a:rPr lang="cs-CZ" smtClean="0"/>
              <a:t>26.11.2018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93401-AFC4-47B7-96AF-AD1D39B5B6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7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2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1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8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9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1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92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2A71F2C6-AD85-4B51-BF23-373A556809E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92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2A71F2C6-AD85-4B51-BF23-373A556809E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92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2A71F2C6-AD85-4B51-BF23-373A556809E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0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2926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2A71F2C6-AD85-4B51-BF23-373A556809E5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4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2618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2618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fld id="{2A71F2C6-AD85-4B51-BF23-373A556809E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75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F2C6-AD85-4B51-BF23-373A556809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1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sa.europa.eu/sites/default/files/2017_09_DRVs_summary_report.pdf" TargetMode="External"/><Relationship Id="rId2" Type="http://schemas.openxmlformats.org/officeDocument/2006/relationships/hyperlink" Target="https://www.dge.de/wissenschaft/referenzwerte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efsa.europa.eu/" TargetMode="External"/><Relationship Id="rId7" Type="http://schemas.openxmlformats.org/officeDocument/2006/relationships/hyperlink" Target="http://www.szu.cz/" TargetMode="External"/><Relationship Id="rId2" Type="http://schemas.openxmlformats.org/officeDocument/2006/relationships/hyperlink" Target="http://www.eufi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utridatabaze.cz/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bezpecnostpotravin.cz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vyzivaspol.cz/spolecnost-pro-vyzivu/" TargetMode="External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6350" y="4982483"/>
            <a:ext cx="7927570" cy="999519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Výživová doporučení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14510" y="5254710"/>
            <a:ext cx="3363884" cy="455063"/>
          </a:xfrm>
        </p:spPr>
        <p:txBody>
          <a:bodyPr/>
          <a:lstStyle/>
          <a:p>
            <a:r>
              <a:rPr lang="cs-CZ" dirty="0"/>
              <a:t>Mgr. Filip Martiník</a:t>
            </a:r>
          </a:p>
        </p:txBody>
      </p:sp>
      <p:pic>
        <p:nvPicPr>
          <p:cNvPr id="1028" name="Picture 4" descr="VÃ½sledek obrÃ¡zku pro vÃ½Å¾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0"/>
            <a:ext cx="5524500" cy="3095625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8714510" y="4921134"/>
            <a:ext cx="0" cy="1122219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1293928" y="2022232"/>
            <a:ext cx="1512000" cy="15129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713614" y="1187812"/>
            <a:ext cx="360000" cy="36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640135" y="1187812"/>
            <a:ext cx="900000" cy="90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8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 / RDA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Population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reference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intake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Recommended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dietary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allowance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Odhadovaná hodnota průměrného denního přívodu </a:t>
            </a:r>
            <a:r>
              <a:rPr lang="cs-CZ" dirty="0" err="1"/>
              <a:t>nutrientu</a:t>
            </a:r>
            <a:r>
              <a:rPr lang="cs-CZ" dirty="0"/>
              <a:t>, která je dostatečná pro pokrytí potřeb téměř všech (97–98 %) zdravých jedinců 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2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Adequate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intake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Hodnota, která se používá v případě, že nelze </a:t>
            </a:r>
            <a:r>
              <a:rPr lang="cs-CZ"/>
              <a:t>stanovit PRI</a:t>
            </a:r>
            <a:endParaRPr lang="cs-CZ" dirty="0"/>
          </a:p>
          <a:p>
            <a:r>
              <a:rPr lang="cs-CZ" dirty="0"/>
              <a:t>Je doporučený průměrný denní přívod </a:t>
            </a:r>
            <a:r>
              <a:rPr lang="cs-CZ" dirty="0" err="1"/>
              <a:t>nutrientu</a:t>
            </a:r>
            <a:r>
              <a:rPr lang="cs-CZ" dirty="0"/>
              <a:t>, který je založen na pozorovaném nebo experimentálně určeném odhadu přívodu </a:t>
            </a:r>
            <a:r>
              <a:rPr lang="cs-CZ" dirty="0" err="1"/>
              <a:t>nutrientu</a:t>
            </a:r>
            <a:r>
              <a:rPr lang="cs-CZ" dirty="0"/>
              <a:t> u skupiny nebo skupin zjevně zdravých osob.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0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Lowest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threshold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intake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Při přívodu nižším než je hodnota LTI není na základě soudobých znalostí u většiny jedinců pravděpodobné udržení metabolické integrity.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8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Tolerable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upper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intake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5">
                    <a:lumMod val="75000"/>
                  </a:schemeClr>
                </a:solidFill>
              </a:rPr>
              <a:t>level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Nejvyšší úroveň celkového dlouhodobého přívodu živiny, při níž jedinec z běžné populace s nejvyšší pravděpodobností není vystaven riziku.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01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standardy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nejsou žádné oficiálně přijaté výživové doporučené dávky (VDD)</a:t>
            </a:r>
          </a:p>
          <a:p>
            <a:r>
              <a:rPr lang="cs-CZ" dirty="0"/>
              <a:t>„Doporučené denní dávky“ jsou používané pouze pro značení potravin</a:t>
            </a:r>
          </a:p>
          <a:p>
            <a:pPr lvl="1"/>
            <a:r>
              <a:rPr lang="cs-CZ" dirty="0"/>
              <a:t>Vyhláška MZ ČR č. 450/2004 Sb., o označování výživové hodnoty potravin ve znění vyhlášky č. 330/2009 Sb. a vyhláškou č. 225/2008 Sb., kterou se stanoví požadavky na doplňky stravy a na obohacování potravin, ve znění vyhlášky č. 352/2009 Sb.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18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nalezneme nutriční standardy?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DACH</a:t>
            </a:r>
          </a:p>
          <a:p>
            <a:pPr lvl="1"/>
            <a:r>
              <a:rPr lang="cs-CZ" dirty="0"/>
              <a:t>vydává německá, rakouská a švýcarská společnost pro výživu</a:t>
            </a:r>
          </a:p>
          <a:p>
            <a:pPr lvl="1"/>
            <a:r>
              <a:rPr lang="cs-CZ" dirty="0"/>
              <a:t>u nás vydání z roku 2011</a:t>
            </a:r>
          </a:p>
          <a:p>
            <a:pPr lvl="1"/>
            <a:r>
              <a:rPr lang="cs-CZ" dirty="0"/>
              <a:t>aktuální hodnoty</a:t>
            </a:r>
          </a:p>
          <a:p>
            <a:pPr lvl="2"/>
            <a:r>
              <a:rPr lang="cs-CZ" dirty="0">
                <a:hlinkClick r:id="rId2"/>
              </a:rPr>
              <a:t>https://www.dge.de/wissenschaft/referenzwerte/</a:t>
            </a:r>
            <a:endParaRPr lang="cs-CZ" dirty="0"/>
          </a:p>
          <a:p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EFSA</a:t>
            </a:r>
          </a:p>
          <a:p>
            <a:pPr lvl="1"/>
            <a:r>
              <a:rPr lang="en-US" dirty="0"/>
              <a:t>Dietary Reference Values for nutrients</a:t>
            </a:r>
            <a:r>
              <a:rPr lang="cs-CZ" dirty="0"/>
              <a:t> z roku 2017</a:t>
            </a:r>
          </a:p>
          <a:p>
            <a:pPr lvl="1"/>
            <a:r>
              <a:rPr lang="cs-CZ" dirty="0"/>
              <a:t>dostupné zde</a:t>
            </a:r>
            <a:endParaRPr lang="cs-CZ" dirty="0">
              <a:hlinkClick r:id="rId3"/>
            </a:endParaRPr>
          </a:p>
          <a:p>
            <a:pPr lvl="2"/>
            <a:r>
              <a:rPr lang="cs-CZ" sz="1800" dirty="0">
                <a:hlinkClick r:id="rId3"/>
              </a:rPr>
              <a:t>https://www.efsa.europa.eu/sites/default/files/2017_09_DRVs_summary_report.pdf</a:t>
            </a:r>
            <a:endParaRPr lang="cs-CZ" sz="1800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Obecná výživová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Určena pro širokou veřejnost</a:t>
            </a:r>
          </a:p>
          <a:p>
            <a:r>
              <a:rPr lang="cs-CZ" dirty="0"/>
              <a:t>Doporučují spotřebu určitých typů potravin, které mají vztah k ochraně zdraví populačních skupin</a:t>
            </a:r>
          </a:p>
          <a:p>
            <a:r>
              <a:rPr lang="cs-CZ" dirty="0"/>
              <a:t>Používají se k vyjádření kvalitativnímu nebo kvantitativnímu, ve vztahu k celkové výživě</a:t>
            </a:r>
          </a:p>
          <a:p>
            <a:r>
              <a:rPr lang="cs-CZ" dirty="0"/>
              <a:t>Mnohdy popisují jen rámec pro spotřebu jednotlivých živin</a:t>
            </a:r>
          </a:p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Příklad</a:t>
            </a:r>
          </a:p>
          <a:p>
            <a:pPr lvl="1"/>
            <a:r>
              <a:rPr lang="cs-CZ" i="1" dirty="0"/>
              <a:t>„Jezte různé druhy ovoce a zeleniny, alespoň 400 g denně, přednostně čerstvé a místního původu.“</a:t>
            </a:r>
          </a:p>
          <a:p>
            <a:pPr lvl="1"/>
            <a:r>
              <a:rPr lang="cs-CZ" i="1" dirty="0"/>
              <a:t>„Omezujte příjem kuchyňské soli, celkový denní příjem soli nemá být větší než 5 g (1 čajová lžička).“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885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pro populaci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Měla by splňovat 5 kritérií</a:t>
            </a:r>
          </a:p>
          <a:p>
            <a:pPr lvl="1"/>
            <a:r>
              <a:rPr lang="cs-CZ" dirty="0"/>
              <a:t>srozumitelnost</a:t>
            </a:r>
          </a:p>
          <a:p>
            <a:pPr lvl="1"/>
            <a:r>
              <a:rPr lang="cs-CZ" dirty="0"/>
              <a:t>zapamatovatelnost</a:t>
            </a:r>
          </a:p>
          <a:p>
            <a:pPr lvl="1"/>
            <a:r>
              <a:rPr lang="cs-CZ" dirty="0"/>
              <a:t>schopnost vzbudit zájem</a:t>
            </a:r>
          </a:p>
          <a:p>
            <a:pPr lvl="1"/>
            <a:r>
              <a:rPr lang="cs-CZ" dirty="0"/>
              <a:t>schopnost vzbudit ochotu k účasti</a:t>
            </a:r>
          </a:p>
          <a:p>
            <a:pPr lvl="1"/>
            <a:r>
              <a:rPr lang="cs-CZ" dirty="0"/>
              <a:t>schopnost vyvolat skutečné změny chování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13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WHO</a:t>
            </a:r>
            <a:r>
              <a:rPr lang="cs-CZ" dirty="0"/>
              <a:t>, 2003</a:t>
            </a:r>
          </a:p>
          <a:p>
            <a:pPr lvl="1"/>
            <a:r>
              <a:rPr lang="cs-CZ" dirty="0"/>
              <a:t>bílkoviny 10–15 % CEP</a:t>
            </a:r>
          </a:p>
          <a:p>
            <a:pPr lvl="1"/>
            <a:r>
              <a:rPr lang="cs-CZ" dirty="0"/>
              <a:t>tuky 15–30 % CEP</a:t>
            </a:r>
          </a:p>
          <a:p>
            <a:pPr lvl="1"/>
            <a:r>
              <a:rPr lang="cs-CZ" dirty="0"/>
              <a:t>sacharidy 55–75 % CEP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EFSA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bílkoviny 12–20 % CEP</a:t>
            </a:r>
          </a:p>
          <a:p>
            <a:pPr lvl="1"/>
            <a:r>
              <a:rPr lang="cs-CZ" dirty="0"/>
              <a:t>tuky 20 – 35 % CEP</a:t>
            </a:r>
          </a:p>
          <a:p>
            <a:pPr lvl="1"/>
            <a:r>
              <a:rPr lang="cs-CZ" dirty="0"/>
              <a:t>sacharidy 45–60 % CEP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</p:spPr>
        <p:txBody>
          <a:bodyPr/>
          <a:lstStyle/>
          <a:p>
            <a:fld id="{2A71F2C6-AD85-4B51-BF23-373A556809E5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8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10 kroků k pevnému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600" dirty="0"/>
              <a:t>Jezte vyváženou pestrou stravu založenou více na potravinách rostlinného původu.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Udržujte svou hmotnost a obvod pasu v doporučeném rozmezí (v dospělosti BMI 18,5–25; obvod pasu u mužů ne více než 94 cm a u žen ne více než 80 cm). Pravidelně se věnujte pohybové aktivitě (ochranný účinek na zdraví má například 30 minut, lépe však 1 hodina, nepřetržité rychlé chůze denně).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Jezte různé druhy ovoce a zeleniny, alespoň 400 g denně, přednostně čerstvé a místního původu.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Kontrolujte příjem tuků, snižte spotřebu potravin s jejich vysokým obsahem (např. uzenin, tučných sýrů, čokolád, </a:t>
            </a:r>
            <a:r>
              <a:rPr lang="cs-CZ" sz="1600" dirty="0" err="1"/>
              <a:t>chipsů</a:t>
            </a:r>
            <a:r>
              <a:rPr lang="cs-CZ" sz="1600" dirty="0"/>
              <a:t>). Dávejte přednost rostlinným olejům před živočišnými tuky. Denně konzumujte mléko nebo mléčné výrobky se sníženým obsahem tuku.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Několikrát denně jezte chléb, pečivo, těstoviny, rýži nebo další výrobky z obilovin (zejména celozrnné) a brambory.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1600" dirty="0"/>
              <a:t>Nahrazujte tučné maso a masné výrobky rybami, luštěninami a netučnou drůbeží.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1600" dirty="0"/>
              <a:t>Pokud pijete alkoholické nápoje, vyvarujte se jejich každodenní konzumaci a nepřekračujte denní dávky 20 g alkoholu (tj. 0,5 l piva nebo 2 dcl vína nebo 5 cl 40% destilátu).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1600" dirty="0"/>
              <a:t>Omezujte příjem kuchyňské soli, celkový denní příjem soli nemá být vyšší než 5 g (1 čajová lžička), a to včetně soli skryté v potravinách. Používejte sůl obohacenou jódem.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1600" dirty="0"/>
              <a:t>Vybírejte potraviny s nízkým obsahem cukru, omezujte sladkosti. Sladké nápoje nahrazujte dostatečným množstvím neslazených nápojů, např. vody.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cs-CZ" sz="1600" dirty="0"/>
              <a:t>Podporujte plné kojení do ukončeného 6. měsíce věku, poté kojení s příkrmem do 2 let věku dítěte i déle.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9E99F0-C6ED-429E-85EF-9A7342DD542A}"/>
              </a:ext>
            </a:extLst>
          </p:cNvPr>
          <p:cNvSpPr txBox="1"/>
          <p:nvPr/>
        </p:nvSpPr>
        <p:spPr>
          <a:xfrm>
            <a:off x="7979487" y="26571"/>
            <a:ext cx="421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Ministerstvo zdravotnictví ČR, Praha 2005</a:t>
            </a:r>
          </a:p>
        </p:txBody>
      </p:sp>
    </p:spTree>
    <p:extLst>
      <p:ext uri="{BB962C8B-B14F-4D97-AF65-F5344CB8AC3E}">
        <p14:creationId xmlns:p14="http://schemas.microsoft.com/office/powerpoint/2010/main" val="157589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/>
            <a:r>
              <a:rPr lang="cs-CZ" dirty="0"/>
              <a:t>ROZVÍJET A UPEVŇOVAT ZDRAVÍ LIDÍ (POPULACE)</a:t>
            </a:r>
          </a:p>
        </p:txBody>
      </p:sp>
      <p:pic>
        <p:nvPicPr>
          <p:cNvPr id="2050" name="Picture 2" descr="VÃ½sledek obrÃ¡zku pro otaznÃ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76" y="1825625"/>
            <a:ext cx="2014047" cy="22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4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Zdravá třináctka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Udržujte si přiměřenou stálou tělesnou hmotnost charakterizovanou BMI (18,5–25,0) kg/m</a:t>
            </a:r>
            <a:r>
              <a:rPr lang="cs-CZ" sz="1250" baseline="30000" dirty="0"/>
              <a:t>2</a:t>
            </a:r>
            <a:r>
              <a:rPr lang="cs-CZ" sz="1250" dirty="0"/>
              <a:t> a obvodem pasu pod 94 cm u mužů a pod </a:t>
            </a:r>
            <a:br>
              <a:rPr lang="cs-CZ" sz="1250" dirty="0"/>
            </a:br>
            <a:r>
              <a:rPr lang="cs-CZ" sz="1250" dirty="0"/>
              <a:t>80 cm u žen.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Denně se pohybujte alespoň 30 minut např. rychlou chůzí nebo cvičením.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Jezte pestrou stravu, rozdělenou do 4–5 denních jídel, nevynechávejte snídani.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Konzumujte dostatečné množství zeleniny (syrové i vařené) a ovoce, denně alespoň 500 g (</a:t>
            </a:r>
            <a:r>
              <a:rPr lang="cs-CZ" sz="1250" dirty="0" err="1"/>
              <a:t>zele-niny</a:t>
            </a:r>
            <a:r>
              <a:rPr lang="cs-CZ" sz="1250" dirty="0"/>
              <a:t> 2x více než ovoce), rozdělené do více porcí; občas konzumujte menší množství ořechů.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Jezte výrobky z obilovin (tmavý chléb a pečivo, nejlépe celozrnné, těstoviny, rýži) nebo brambory nejvýše 4x denně, nezapomínejte na luštěniny (alespoň 1x týdně).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Jezte ryby a rybí výrobky alespoň 2x týdně.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Denně zařazujte mléko a mléčné výrobky, zejména zakysané; vybírejte si přednostně polotučné a nízkotučné.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Sledujte příjem tuku, omezte množství tuku jak ve skryté formě (tučné maso, tučné masné a mléčné výrobky, jemné a trvanlivé pečivo s vyšším obsahem tuku, </a:t>
            </a:r>
            <a:r>
              <a:rPr lang="cs-CZ" sz="1250" dirty="0" err="1"/>
              <a:t>chipsy</a:t>
            </a:r>
            <a:r>
              <a:rPr lang="cs-CZ" sz="1250" dirty="0"/>
              <a:t>, čokoládové výrobky), tak jako pomazánky na chléb a pečivo a při přípravě pokrmů. Pokud je to možné nahrazujte tuky živočišné rostlinnými oleji a tuky.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Snižujte příjem cukru, zejména ve formě slazených nápojů, sladkostí, kompotů a zmrzliny.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Omezujte příjem kuchyňské soli a potravin s vyšším obsahem soli (</a:t>
            </a:r>
            <a:r>
              <a:rPr lang="cs-CZ" sz="1250" dirty="0" err="1"/>
              <a:t>chipsy</a:t>
            </a:r>
            <a:r>
              <a:rPr lang="cs-CZ" sz="1250" dirty="0"/>
              <a:t>, solené tyčinky a ořechy, slané uzeniny a sýry), </a:t>
            </a:r>
            <a:r>
              <a:rPr lang="cs-CZ" sz="1250" dirty="0" err="1"/>
              <a:t>nepřilosujte</a:t>
            </a:r>
            <a:r>
              <a:rPr lang="cs-CZ" sz="1250" dirty="0"/>
              <a:t> hotové pokrmy.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Předcházejte nákazám a otravám z potravin správným zacházením s potravinami při nákupu, uskladnění a přípravě pokrmů; při tepelném zpracování dávejte přednost šetrným způsobům, omezte smažení a grilování.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Nezapomínejte na pitný režim, denně vypijte minimálně 1,5 I tekutin (voda, minerální vody, slabý čaj, ovocné čaje a šťávy, nejlépe neslazené).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cs-CZ" sz="1250" dirty="0"/>
              <a:t>Pokud pijete alkoholické nápoje, nepřekračujte denní příjem alkoholu 20 g (200 ml vína, 0,51 piva, 50 ml lihoviny).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9E99F0-C6ED-429E-85EF-9A7342DD542A}"/>
              </a:ext>
            </a:extLst>
          </p:cNvPr>
          <p:cNvSpPr txBox="1"/>
          <p:nvPr/>
        </p:nvSpPr>
        <p:spPr>
          <a:xfrm>
            <a:off x="9592887" y="26571"/>
            <a:ext cx="2599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chemeClr val="accent1">
                    <a:lumMod val="75000"/>
                  </a:schemeClr>
                </a:solidFill>
              </a:rPr>
              <a:t>Fórum zdravé výživy, 2006</a:t>
            </a:r>
          </a:p>
        </p:txBody>
      </p:sp>
    </p:spTree>
    <p:extLst>
      <p:ext uri="{BB962C8B-B14F-4D97-AF65-F5344CB8AC3E}">
        <p14:creationId xmlns:p14="http://schemas.microsoft.com/office/powerpoint/2010/main" val="37320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 založená na skupinách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Taky známé jako </a:t>
            </a:r>
            <a:r>
              <a:rPr lang="cs-CZ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food-</a:t>
            </a:r>
            <a:r>
              <a:rPr lang="cs-CZ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based</a:t>
            </a:r>
            <a:r>
              <a:rPr lang="cs-CZ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dietary</a:t>
            </a:r>
            <a:r>
              <a:rPr lang="cs-CZ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guidelines</a:t>
            </a:r>
            <a:r>
              <a:rPr lang="cs-CZ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b="1" dirty="0"/>
              <a:t>FBDG</a:t>
            </a:r>
          </a:p>
          <a:p>
            <a:r>
              <a:rPr lang="cs-CZ" dirty="0"/>
              <a:t>Reprezentují převod obecných doporučení pro energii a </a:t>
            </a:r>
            <a:r>
              <a:rPr lang="cs-CZ" dirty="0" err="1"/>
              <a:t>nutrienty</a:t>
            </a:r>
            <a:r>
              <a:rPr lang="cs-CZ" dirty="0"/>
              <a:t> na potraviny do formy, která se dá mnohem lépe využít v praxi jako doporučení určené široké veřejnosti nebo specifickým skupinám populace.</a:t>
            </a:r>
          </a:p>
          <a:p>
            <a:r>
              <a:rPr lang="cs-CZ" dirty="0"/>
              <a:t>Jsou vyjádřeny v podobě počtu typických porcí.</a:t>
            </a:r>
          </a:p>
          <a:p>
            <a:r>
              <a:rPr lang="cs-CZ" dirty="0"/>
              <a:t>Potraviny nebo potravinové skupiny doporučené ke konzumaci by měly být běžně dostupné na trhu a cenově přijatelné pro většinu populace.</a:t>
            </a:r>
          </a:p>
          <a:p>
            <a:r>
              <a:rPr lang="cs-CZ" dirty="0"/>
              <a:t>FBDG by měly být snadno použitelné pro osoby s různým životním stylem, osoby různého věku apod.</a:t>
            </a:r>
          </a:p>
          <a:p>
            <a:r>
              <a:rPr lang="cs-CZ" dirty="0"/>
              <a:t>Velký význam má grafická podoba těchto doporučení – v našich podmínkách se nejčastěji užívá výživová pyramida.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94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FBDG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Charakteristika podle Světové zdravotnické organizace (WHO)</a:t>
            </a:r>
          </a:p>
          <a:p>
            <a:pPr lvl="1"/>
            <a:r>
              <a:rPr lang="cs-CZ" dirty="0"/>
              <a:t>vyjádření principů osvěty ve výživě převážně formou potravin</a:t>
            </a:r>
          </a:p>
          <a:p>
            <a:pPr lvl="1"/>
            <a:r>
              <a:rPr lang="cs-CZ" dirty="0"/>
              <a:t>určeno k použití jednotlivci z řad široké veřejnosti</a:t>
            </a:r>
          </a:p>
          <a:p>
            <a:pPr lvl="1"/>
            <a:r>
              <a:rPr lang="cs-CZ" dirty="0"/>
              <a:t>pokud vyjádření není provedeno pouze formou potravin, je psáno jazykem, který obsahuje co nejméně odborných termínů z oblasti nutriční vědy</a:t>
            </a:r>
          </a:p>
          <a:p>
            <a:r>
              <a:rPr lang="cs-CZ" dirty="0"/>
              <a:t>Doporučení FBDG se vyhýbají použití číselného vyjádření doporučeného množství živin (např. doporučených denních dávek) nebo cílů pro populaci, ale zajišťují praktické vysvětlení těchto stravovacích doporučení jednotlivcům v populaci. </a:t>
            </a:r>
          </a:p>
          <a:p>
            <a:r>
              <a:rPr lang="cs-CZ" dirty="0"/>
              <a:t>Potraviny jsou do potravinových skupin rozděleny na základě podobného nutričního složení.</a:t>
            </a:r>
          </a:p>
          <a:p>
            <a:r>
              <a:rPr lang="cs-CZ" dirty="0"/>
              <a:t>Zohledňují kulturní zvyky, náboženství, prostředí dané země, dostupnost potravin…</a:t>
            </a:r>
          </a:p>
          <a:p>
            <a:r>
              <a:rPr lang="cs-CZ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Cíl: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rozvíjet a upevňovat zdraví lidí = populace </a:t>
            </a:r>
            <a:r>
              <a:rPr lang="cs-CZ" dirty="0">
                <a:sym typeface="Wingdings 3" panose="05040102010807070707" pitchFamily="18" charset="2"/>
              </a:rPr>
              <a:t></a:t>
            </a:r>
            <a:r>
              <a:rPr lang="cs-CZ" dirty="0"/>
              <a:t> vyvážená, přiměřená a pestrá strava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899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pyramida MZ ČR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23</a:t>
            </a:fld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2A57D6-6D00-4A4D-B142-13994F5C6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346"/>
          <a:stretch/>
        </p:blipFill>
        <p:spPr>
          <a:xfrm>
            <a:off x="4282419" y="2458244"/>
            <a:ext cx="3627162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Zdravý talíř Margit </a:t>
            </a:r>
            <a:r>
              <a:rPr lang="cs-CZ" dirty="0" err="1"/>
              <a:t>Slimákové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24</a:t>
            </a:fld>
            <a:endParaRPr lang="cs-CZ" dirty="0"/>
          </a:p>
        </p:txBody>
      </p:sp>
      <p:pic>
        <p:nvPicPr>
          <p:cNvPr id="5" name="Zástupný symbol pro obsah 4" descr="Obsah obrázku text&#10;&#10;Popis vygenerován s velmi vysokou mírou spolehlivosti">
            <a:extLst>
              <a:ext uri="{FF2B5EF4-FFF2-40B4-BE49-F238E27FC236}">
                <a16:creationId xmlns:a16="http://schemas.microsoft.com/office/drawing/2014/main" id="{51EDD0AE-984D-438A-85E4-080BE583B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2308" y="1825625"/>
            <a:ext cx="7027384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Pyramida výživy projektu Pohyb a výživa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25</a:t>
            </a:fld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2D02E7D-C5C9-464B-A37A-A25393158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360" y="1690688"/>
            <a:ext cx="6431280" cy="442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Potravinová pyramida Fóra zdravé výživy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26</a:t>
            </a:fld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9A25E0B-012D-48BA-94C4-F10AB3FD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967" y="1825625"/>
            <a:ext cx="6124065" cy="49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9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139156"/>
            <a:ext cx="4552950" cy="428625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5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Lotyšská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877" y="1825625"/>
            <a:ext cx="4282245" cy="491331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7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Řecká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4106" y="1825625"/>
            <a:ext cx="4183787" cy="491331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4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výživových doporučení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 pro hodnocení skladby stravy na populační (popř. Individuální) úrovni</a:t>
            </a:r>
          </a:p>
          <a:p>
            <a:r>
              <a:rPr lang="cs-CZ" dirty="0"/>
              <a:t>Podklad pro tvorbu potravinové a výživové politiky</a:t>
            </a:r>
          </a:p>
          <a:p>
            <a:r>
              <a:rPr lang="cs-CZ" dirty="0"/>
              <a:t>Základna k názorovému sjednocení</a:t>
            </a:r>
          </a:p>
          <a:p>
            <a:r>
              <a:rPr lang="cs-CZ" dirty="0"/>
              <a:t>Důraz na nejpodstatnější aspekty výživových zvyklostí (ne věci podružné)</a:t>
            </a:r>
          </a:p>
          <a:p>
            <a:r>
              <a:rPr lang="cs-CZ" dirty="0"/>
              <a:t>Plánování stravy na populační (příp. individuální) úrovni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98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Španělská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425" y="1949325"/>
            <a:ext cx="4629150" cy="463867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Belgická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287" y="2563019"/>
            <a:ext cx="4543425" cy="34385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6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Irská potravinová pyramida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2653506"/>
            <a:ext cx="4552950" cy="325755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20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Francouzské schody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33</a:t>
            </a:fld>
            <a:endParaRPr lang="cs-CZ" dirty="0"/>
          </a:p>
        </p:txBody>
      </p:sp>
      <p:pic>
        <p:nvPicPr>
          <p:cNvPr id="3074" name="Picture 2" descr="VÃ½sledek obrÃ¡zku pro french stairs fo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48" y="2855817"/>
            <a:ext cx="4261104" cy="285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Britský potravinový talíř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34</a:t>
            </a:fld>
            <a:endParaRPr lang="cs-CZ" dirty="0"/>
          </a:p>
        </p:txBody>
      </p:sp>
      <p:pic>
        <p:nvPicPr>
          <p:cNvPr id="4098" name="Picture 2" descr="VÃ½sledek obrÃ¡zku pro british food p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56" y="1825625"/>
            <a:ext cx="6970487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3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Španělské kolo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35</a:t>
            </a:fld>
            <a:endParaRPr lang="cs-CZ" dirty="0"/>
          </a:p>
        </p:txBody>
      </p:sp>
      <p:pic>
        <p:nvPicPr>
          <p:cNvPr id="5122" name="Picture 2" descr="VÃ½sledek obrÃ¡zku pro spanish wheel fo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1996281"/>
            <a:ext cx="41433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pagoda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36</a:t>
            </a:fld>
            <a:endParaRPr lang="cs-CZ" dirty="0"/>
          </a:p>
        </p:txBody>
      </p:sp>
      <p:pic>
        <p:nvPicPr>
          <p:cNvPr id="7170" name="Picture 2" descr="VÃ½sledek obrÃ¡zku pro chinese food pago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98" y="1825625"/>
            <a:ext cx="4205403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získávat informace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EUFIC</a:t>
            </a:r>
            <a:r>
              <a:rPr lang="cs-CZ" sz="2000" b="1" dirty="0"/>
              <a:t> (</a:t>
            </a:r>
            <a:r>
              <a:rPr lang="cs-CZ" sz="2000" dirty="0">
                <a:hlinkClick r:id="rId2"/>
              </a:rPr>
              <a:t>http://www.eufic.org/</a:t>
            </a:r>
            <a:r>
              <a:rPr lang="cs-CZ" sz="2000" dirty="0"/>
              <a:t>)</a:t>
            </a:r>
            <a:endParaRPr lang="cs-CZ" sz="2000" b="1" dirty="0"/>
          </a:p>
          <a:p>
            <a:pPr lvl="1"/>
            <a:r>
              <a:rPr lang="cs-CZ" sz="1600" dirty="0"/>
              <a:t>Evropská rada pro informace o potravinách (</a:t>
            </a:r>
            <a:r>
              <a:rPr lang="cs-CZ" sz="1600" dirty="0" err="1"/>
              <a:t>European</a:t>
            </a:r>
            <a:r>
              <a:rPr lang="cs-CZ" sz="1600" dirty="0"/>
              <a:t> Food </a:t>
            </a:r>
            <a:r>
              <a:rPr lang="cs-CZ" sz="1600" dirty="0" err="1"/>
              <a:t>Information</a:t>
            </a:r>
            <a:r>
              <a:rPr lang="cs-CZ" sz="1600" dirty="0"/>
              <a:t> </a:t>
            </a:r>
            <a:r>
              <a:rPr lang="cs-CZ" sz="1600" dirty="0" err="1"/>
              <a:t>Council</a:t>
            </a:r>
            <a:r>
              <a:rPr lang="cs-CZ" sz="1600" dirty="0"/>
              <a:t>, EUFIC) je nezisková organizace, která poskytuje vědecky podložené informace o bezpečnosti a jakosti potravin, zdraví a výživě médiím</a:t>
            </a:r>
            <a:r>
              <a:rPr lang="cs-CZ" sz="1400" dirty="0"/>
              <a:t>, výživovým odborníkům, lékařům, pedagogům a lidem ovlivňujícím veřejné mínění tak, aby byly pro spotřebitele srozumitelné.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EFSA</a:t>
            </a:r>
            <a:r>
              <a:rPr lang="cs-CZ" sz="2000" b="1" dirty="0"/>
              <a:t> (</a:t>
            </a:r>
            <a:r>
              <a:rPr lang="cs-CZ" sz="2000" dirty="0">
                <a:hlinkClick r:id="rId3"/>
              </a:rPr>
              <a:t>http://www.efsa.europa.eu/</a:t>
            </a:r>
            <a:r>
              <a:rPr lang="cs-CZ" sz="2000" dirty="0"/>
              <a:t>)</a:t>
            </a:r>
            <a:endParaRPr lang="cs-CZ" sz="2000" b="1" dirty="0"/>
          </a:p>
          <a:p>
            <a:pPr lvl="1"/>
            <a:r>
              <a:rPr lang="cs-CZ" sz="1600" dirty="0"/>
              <a:t>Evropský úřad pro bezpečnost potravin (zdravotní nezávadnost) (</a:t>
            </a:r>
            <a:r>
              <a:rPr lang="cs-CZ" sz="1600" dirty="0" err="1"/>
              <a:t>European</a:t>
            </a:r>
            <a:r>
              <a:rPr lang="cs-CZ" sz="1600" dirty="0"/>
              <a:t> Food </a:t>
            </a:r>
            <a:r>
              <a:rPr lang="cs-CZ" sz="1600" dirty="0" err="1"/>
              <a:t>Safety</a:t>
            </a:r>
            <a:r>
              <a:rPr lang="cs-CZ" sz="1600" dirty="0"/>
              <a:t> </a:t>
            </a:r>
            <a:r>
              <a:rPr lang="cs-CZ" sz="1600" dirty="0" err="1"/>
              <a:t>Authority</a:t>
            </a:r>
            <a:r>
              <a:rPr lang="cs-CZ" sz="1600" dirty="0"/>
              <a:t>, EFSA – dále jen „úřad“) poskytuje nezávislé vědecké poradenství ve všech otázkách, které mají přímý nebo nepřímý dopad na bezpečnost potravin – včetně zdraví zvířat a jejich dobrých životních podmínek a ochrany rostlin. Úřad poskytuje též poradenství v otázkách výživy z hlediska právních předpisů Společenství. Úřad otevřeně a transparentně komunikuje s veřejností o všech otázkách, které jsou v jeho kompetenci.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SPOLEČNOST PRO VÝŽIVU </a:t>
            </a:r>
            <a:r>
              <a:rPr lang="cs-CZ" sz="2000" dirty="0"/>
              <a:t>(</a:t>
            </a:r>
            <a:r>
              <a:rPr lang="cs-CZ" sz="2000" dirty="0">
                <a:hlinkClick r:id="rId4"/>
              </a:rPr>
              <a:t>http://www.vyzivaspol.cz/</a:t>
            </a:r>
            <a:r>
              <a:rPr lang="cs-CZ" sz="2000" dirty="0" err="1">
                <a:hlinkClick r:id="rId4"/>
              </a:rPr>
              <a:t>spolecnost</a:t>
            </a:r>
            <a:r>
              <a:rPr lang="cs-CZ" sz="2000" dirty="0">
                <a:hlinkClick r:id="rId4"/>
              </a:rPr>
              <a:t>-pro-</a:t>
            </a:r>
            <a:r>
              <a:rPr lang="cs-CZ" sz="2000" dirty="0" err="1">
                <a:hlinkClick r:id="rId4"/>
              </a:rPr>
              <a:t>vyzivu</a:t>
            </a:r>
            <a:r>
              <a:rPr lang="cs-CZ" sz="2000" dirty="0">
                <a:hlinkClick r:id="rId4"/>
              </a:rPr>
              <a:t>/</a:t>
            </a:r>
            <a:r>
              <a:rPr lang="cs-CZ" sz="2000" dirty="0"/>
              <a:t>)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INFORMAČNÍ CENTRUM BEZPEČNOSTI POTRAVIN </a:t>
            </a:r>
            <a:r>
              <a:rPr lang="cs-CZ" sz="2000" dirty="0"/>
              <a:t>(</a:t>
            </a:r>
            <a:r>
              <a:rPr lang="cs-CZ" sz="2000" dirty="0">
                <a:hlinkClick r:id="rId5"/>
              </a:rPr>
              <a:t>www.bezpecnostpotravin.cz</a:t>
            </a:r>
            <a:r>
              <a:rPr lang="cs-CZ" sz="2000" dirty="0"/>
              <a:t>)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NUTRIDATABÁZE</a:t>
            </a:r>
            <a:r>
              <a:rPr lang="cs-CZ" sz="2000" dirty="0"/>
              <a:t> (</a:t>
            </a:r>
            <a:r>
              <a:rPr lang="cs-CZ" sz="2000" dirty="0">
                <a:hlinkClick r:id="rId6"/>
              </a:rPr>
              <a:t>https://www.nutridatabaze.cz/</a:t>
            </a:r>
            <a:r>
              <a:rPr lang="cs-CZ" sz="2000" dirty="0"/>
              <a:t>)</a:t>
            </a:r>
          </a:p>
          <a:p>
            <a:r>
              <a:rPr lang="cs-CZ" sz="2000" b="1" dirty="0">
                <a:solidFill>
                  <a:schemeClr val="accent4">
                    <a:lumMod val="75000"/>
                  </a:schemeClr>
                </a:solidFill>
              </a:rPr>
              <a:t>STÁTNÍ ZDRAVOTNÍ ÚSTAV </a:t>
            </a:r>
            <a:r>
              <a:rPr lang="cs-CZ" sz="2000" dirty="0"/>
              <a:t>(</a:t>
            </a:r>
            <a:r>
              <a:rPr lang="cs-CZ" sz="2000" dirty="0">
                <a:hlinkClick r:id="rId7"/>
              </a:rPr>
              <a:t>http://www.szu.cz/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37</a:t>
            </a:fld>
            <a:endParaRPr lang="cs-CZ" dirty="0"/>
          </a:p>
        </p:txBody>
      </p:sp>
      <p:pic>
        <p:nvPicPr>
          <p:cNvPr id="7" name="Picture 2" descr="VÃ½sledek obrÃ¡zku pro EUFIC">
            <a:extLst>
              <a:ext uri="{FF2B5EF4-FFF2-40B4-BE49-F238E27FC236}">
                <a16:creationId xmlns:a16="http://schemas.microsoft.com/office/drawing/2014/main" id="{8A24A750-906B-4EA2-834A-8FC41D0F8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36" y="131215"/>
            <a:ext cx="2143125" cy="7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Ã½sledek obrÃ¡zku pro EFSA">
            <a:extLst>
              <a:ext uri="{FF2B5EF4-FFF2-40B4-BE49-F238E27FC236}">
                <a16:creationId xmlns:a16="http://schemas.microsoft.com/office/drawing/2014/main" id="{E9D104F8-FA46-428C-BDAA-D658D9300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816" y="847019"/>
            <a:ext cx="2562225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Ã½sledek obrÃ¡zku pro spoleÄnost pro vÃ½Å¾ivu">
            <a:extLst>
              <a:ext uri="{FF2B5EF4-FFF2-40B4-BE49-F238E27FC236}">
                <a16:creationId xmlns:a16="http://schemas.microsoft.com/office/drawing/2014/main" id="{91295CFA-4821-4C92-8A5B-3ED251F02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468" y="4810549"/>
            <a:ext cx="1062036" cy="106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VÃ½sledek obrÃ¡zku pro stÃ¡tnÃ­ zdravotnÃ­ Ãºsta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049" y="5504515"/>
            <a:ext cx="1788898" cy="12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</a:p>
        </p:txBody>
      </p:sp>
      <p:pic>
        <p:nvPicPr>
          <p:cNvPr id="8194" name="Picture 2" descr="VÃ½sledek obrÃ¡zku pro nutri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120" y="1161101"/>
            <a:ext cx="2737254" cy="22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výživových doporučení</a:t>
            </a:r>
          </a:p>
        </p:txBody>
      </p:sp>
      <p:sp>
        <p:nvSpPr>
          <p:cNvPr id="4" name="Vývojový diagram: děrná páska 3"/>
          <p:cNvSpPr/>
          <p:nvPr/>
        </p:nvSpPr>
        <p:spPr>
          <a:xfrm>
            <a:off x="1154083" y="1828800"/>
            <a:ext cx="3441469" cy="1213658"/>
          </a:xfrm>
          <a:prstGeom prst="flowChartPunchedTap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NUTRIČNÍ STANDARDY</a:t>
            </a:r>
          </a:p>
        </p:txBody>
      </p:sp>
      <p:sp>
        <p:nvSpPr>
          <p:cNvPr id="5" name="Vývojový diagram: děrná páska 4"/>
          <p:cNvSpPr/>
          <p:nvPr/>
        </p:nvSpPr>
        <p:spPr>
          <a:xfrm>
            <a:off x="8037021" y="4670452"/>
            <a:ext cx="3441469" cy="1213658"/>
          </a:xfrm>
          <a:prstGeom prst="flowChartPunchedTap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DOPORUČENÍ ZALOŽENA NA SKUPINÁCH POTRAVIN</a:t>
            </a:r>
          </a:p>
        </p:txBody>
      </p:sp>
      <p:sp>
        <p:nvSpPr>
          <p:cNvPr id="6" name="Vývojový diagram: děrná páska 5"/>
          <p:cNvSpPr/>
          <p:nvPr/>
        </p:nvSpPr>
        <p:spPr>
          <a:xfrm>
            <a:off x="4595552" y="3180570"/>
            <a:ext cx="3441469" cy="1213658"/>
          </a:xfrm>
          <a:prstGeom prst="flowChartPunchedTap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OBECNÁ VÝŽIVOVÁ DOPORUČENÍ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9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standardy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česku obvykle používán pojem „Výživové doporučené dávky (VDD)“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057619"/>
              </p:ext>
            </p:extLst>
          </p:nvPr>
        </p:nvGraphicFramePr>
        <p:xfrm>
          <a:off x="2759908" y="2372332"/>
          <a:ext cx="8218352" cy="42672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874352">
                  <a:extLst>
                    <a:ext uri="{9D8B030D-6E8A-4147-A177-3AD203B41FA5}">
                      <a16:colId xmlns:a16="http://schemas.microsoft.com/office/drawing/2014/main" val="732850510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930129745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1127912340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2803103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USA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Velká Británie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Austrálie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340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/>
                        <a:t>DRVs</a:t>
                      </a:r>
                      <a:endParaRPr lang="cs-CZ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DRIs</a:t>
                      </a:r>
                      <a:endParaRPr lang="cs-CZ" b="1" dirty="0"/>
                    </a:p>
                    <a:p>
                      <a:pPr algn="ctr"/>
                      <a:r>
                        <a:rPr lang="cs-CZ" sz="1200" dirty="0" err="1"/>
                        <a:t>Dietary</a:t>
                      </a:r>
                      <a:r>
                        <a:rPr lang="cs-CZ" sz="1200" baseline="0" dirty="0"/>
                        <a:t> reference </a:t>
                      </a:r>
                      <a:r>
                        <a:rPr lang="cs-CZ" sz="1200" baseline="0" dirty="0" err="1"/>
                        <a:t>intakes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DRVs</a:t>
                      </a:r>
                      <a:endParaRPr lang="cs-CZ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/>
                        <a:t>NRVs</a:t>
                      </a:r>
                      <a:endParaRPr lang="cs-CZ" b="1" dirty="0"/>
                    </a:p>
                    <a:p>
                      <a:pPr algn="ctr"/>
                      <a:r>
                        <a:rPr lang="cs-CZ" sz="1200" dirty="0" err="1"/>
                        <a:t>Nutrient</a:t>
                      </a:r>
                      <a:r>
                        <a:rPr lang="cs-CZ" sz="1200" baseline="0" dirty="0"/>
                        <a:t> reference </a:t>
                      </a:r>
                      <a:r>
                        <a:rPr lang="cs-CZ" sz="1200" baseline="0" dirty="0" err="1"/>
                        <a:t>values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54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EAR</a:t>
                      </a:r>
                    </a:p>
                    <a:p>
                      <a:pPr algn="ctr"/>
                      <a:r>
                        <a:rPr lang="cs-CZ" sz="1200" dirty="0" err="1"/>
                        <a:t>Estimated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average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requirement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EAR</a:t>
                      </a:r>
                    </a:p>
                    <a:p>
                      <a:pPr algn="ctr"/>
                      <a:r>
                        <a:rPr lang="cs-CZ" sz="1200" dirty="0" err="1"/>
                        <a:t>Estimated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average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requirement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EAR</a:t>
                      </a:r>
                    </a:p>
                    <a:p>
                      <a:pPr algn="ctr"/>
                      <a:r>
                        <a:rPr lang="cs-CZ" sz="1200" dirty="0" err="1"/>
                        <a:t>Estimated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average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requirement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768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PRI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RDA</a:t>
                      </a:r>
                      <a:endParaRPr lang="cs-CZ" sz="1200" b="1" dirty="0"/>
                    </a:p>
                    <a:p>
                      <a:pPr algn="ctr"/>
                      <a:r>
                        <a:rPr lang="cs-CZ" sz="1200" dirty="0" err="1"/>
                        <a:t>Recommended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dietary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allowance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RNI</a:t>
                      </a:r>
                    </a:p>
                    <a:p>
                      <a:pPr algn="ctr"/>
                      <a:r>
                        <a:rPr lang="cs-CZ" sz="1200" dirty="0"/>
                        <a:t>Reference </a:t>
                      </a:r>
                      <a:r>
                        <a:rPr lang="cs-CZ" sz="1200" dirty="0" err="1"/>
                        <a:t>nutrient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RDI</a:t>
                      </a:r>
                    </a:p>
                    <a:p>
                      <a:pPr algn="ctr"/>
                      <a:r>
                        <a:rPr lang="cs-CZ" sz="1200" dirty="0" err="1"/>
                        <a:t>Recommended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dietary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498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/>
                        <a:t>AI</a:t>
                      </a:r>
                      <a:endParaRPr lang="cs-CZ" sz="1200" b="1" dirty="0"/>
                    </a:p>
                    <a:p>
                      <a:pPr algn="ctr"/>
                      <a:r>
                        <a:rPr lang="cs-CZ" sz="1200" dirty="0" err="1"/>
                        <a:t>Adequate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SI</a:t>
                      </a:r>
                    </a:p>
                    <a:p>
                      <a:pPr algn="ctr"/>
                      <a:r>
                        <a:rPr lang="cs-CZ" sz="1200" dirty="0" err="1"/>
                        <a:t>Safe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AI</a:t>
                      </a:r>
                      <a:r>
                        <a:rPr lang="cs-CZ" dirty="0"/>
                        <a:t> </a:t>
                      </a:r>
                    </a:p>
                    <a:p>
                      <a:pPr algn="ctr"/>
                      <a:r>
                        <a:rPr lang="cs-CZ" sz="1200" dirty="0" err="1"/>
                        <a:t>Adequate</a:t>
                      </a:r>
                      <a:r>
                        <a:rPr lang="cs-CZ" sz="1200" baseline="0" dirty="0"/>
                        <a:t> </a:t>
                      </a:r>
                      <a:r>
                        <a:rPr lang="cs-CZ" sz="1200" baseline="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340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LTI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LRNI</a:t>
                      </a:r>
                    </a:p>
                    <a:p>
                      <a:pPr algn="ctr"/>
                      <a:r>
                        <a:rPr lang="cs-CZ" sz="1200" dirty="0" err="1"/>
                        <a:t>Lowest</a:t>
                      </a:r>
                      <a:r>
                        <a:rPr lang="cs-CZ" sz="1200" dirty="0"/>
                        <a:t> reference </a:t>
                      </a:r>
                      <a:r>
                        <a:rPr lang="cs-CZ" sz="1200" dirty="0" err="1"/>
                        <a:t>nutrient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intake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77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UL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75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AMDR</a:t>
                      </a:r>
                    </a:p>
                    <a:p>
                      <a:pPr algn="ctr"/>
                      <a:r>
                        <a:rPr lang="cs-CZ" sz="1200" dirty="0" err="1"/>
                        <a:t>Acceptable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macronutrient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distribution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range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 dirty="0"/>
                        <a:t>bez konkrétního označení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AMDR</a:t>
                      </a:r>
                    </a:p>
                    <a:p>
                      <a:pPr algn="ctr"/>
                      <a:r>
                        <a:rPr lang="cs-CZ" sz="1200" dirty="0" err="1"/>
                        <a:t>Acceptable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macronutrient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distribution</a:t>
                      </a:r>
                      <a:r>
                        <a:rPr lang="cs-CZ" sz="1200" dirty="0"/>
                        <a:t> </a:t>
                      </a:r>
                      <a:r>
                        <a:rPr lang="cs-CZ" sz="1200" dirty="0" err="1"/>
                        <a:t>range</a:t>
                      </a:r>
                      <a:endParaRPr lang="cs-CZ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733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standardy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Určeny pro odborníky</a:t>
            </a:r>
          </a:p>
          <a:p>
            <a:r>
              <a:rPr lang="cs-CZ" dirty="0"/>
              <a:t>Přesně definované referenční hodnoty</a:t>
            </a:r>
          </a:p>
          <a:p>
            <a:r>
              <a:rPr lang="cs-CZ" b="1" dirty="0">
                <a:solidFill>
                  <a:schemeClr val="accent5"/>
                </a:solidFill>
                <a:latin typeface="Franklin Gothic Book" panose="020B0503020102020204" pitchFamily="34" charset="0"/>
              </a:rPr>
              <a:t>≠ DOPORUČENÍ DENNÍ DÁVKY !!</a:t>
            </a:r>
          </a:p>
          <a:p>
            <a:r>
              <a:rPr lang="cs-CZ" dirty="0"/>
              <a:t>Jsou primárně určeny pro zdravé osoby</a:t>
            </a:r>
          </a:p>
          <a:p>
            <a:r>
              <a:rPr lang="cs-CZ" dirty="0"/>
              <a:t>Platná pro průměrný přívod během delšího časového úseku, nejméně jednoho týdne (u některých </a:t>
            </a:r>
            <a:r>
              <a:rPr lang="cs-CZ" dirty="0" err="1"/>
              <a:t>nutrientů</a:t>
            </a:r>
            <a:r>
              <a:rPr lang="cs-CZ" dirty="0"/>
              <a:t> i více)</a:t>
            </a:r>
          </a:p>
          <a:p>
            <a:r>
              <a:rPr lang="cs-CZ" dirty="0"/>
              <a:t>Odpovídají množství </a:t>
            </a:r>
            <a:r>
              <a:rPr lang="cs-CZ" dirty="0" err="1"/>
              <a:t>nutrientů</a:t>
            </a:r>
            <a:r>
              <a:rPr lang="cs-CZ" dirty="0"/>
              <a:t>, které jsou přijímány potravou</a:t>
            </a:r>
          </a:p>
          <a:p>
            <a:pPr lvl="1"/>
            <a:r>
              <a:rPr lang="cs-CZ" dirty="0"/>
              <a:t>ztráty během přípravy pokrmu, tepelné úpravy apod. musí být brány v úvahu, pokud se hodnoty používají pro plánování stravy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0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standardy III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590" y="1863491"/>
            <a:ext cx="8696325" cy="481965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18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referenčních hodnot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accent5">
                    <a:lumMod val="75000"/>
                  </a:schemeClr>
                </a:solidFill>
              </a:rPr>
              <a:t>DRVs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dietary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reference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values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PRI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i="1" dirty="0" err="1"/>
              <a:t>population</a:t>
            </a:r>
            <a:r>
              <a:rPr lang="cs-CZ" i="1" dirty="0"/>
              <a:t> reference </a:t>
            </a:r>
            <a:r>
              <a:rPr lang="cs-CZ" i="1" dirty="0" err="1"/>
              <a:t>intake</a:t>
            </a:r>
            <a:r>
              <a:rPr lang="cs-CZ" i="1" dirty="0"/>
              <a:t> </a:t>
            </a:r>
            <a:r>
              <a:rPr lang="cs-CZ" i="0" dirty="0"/>
              <a:t>– referenční příjem pro populaci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AR</a:t>
            </a:r>
            <a:r>
              <a:rPr lang="cs-CZ" b="1" dirty="0"/>
              <a:t> – </a:t>
            </a:r>
            <a:r>
              <a:rPr lang="cs-CZ" i="1" dirty="0" err="1"/>
              <a:t>average</a:t>
            </a:r>
            <a:r>
              <a:rPr lang="cs-CZ" i="1" dirty="0"/>
              <a:t> </a:t>
            </a:r>
            <a:r>
              <a:rPr lang="cs-CZ" i="1" dirty="0" err="1"/>
              <a:t>requirem</a:t>
            </a:r>
            <a:r>
              <a:rPr lang="cs-CZ" dirty="0" err="1"/>
              <a:t>ent</a:t>
            </a:r>
            <a:r>
              <a:rPr lang="cs-CZ" i="0" dirty="0"/>
              <a:t> – průměrná potřeba živiny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AI</a:t>
            </a:r>
            <a:r>
              <a:rPr lang="cs-CZ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</a:t>
            </a:r>
            <a:r>
              <a:rPr lang="cs-CZ" i="1" dirty="0" err="1"/>
              <a:t>average</a:t>
            </a:r>
            <a:r>
              <a:rPr lang="cs-CZ" i="1" dirty="0"/>
              <a:t> </a:t>
            </a:r>
            <a:r>
              <a:rPr lang="cs-CZ" i="1" dirty="0" err="1"/>
              <a:t>intake</a:t>
            </a:r>
            <a:r>
              <a:rPr lang="cs-CZ" i="1" dirty="0"/>
              <a:t> </a:t>
            </a:r>
            <a:r>
              <a:rPr lang="cs-CZ" i="0" dirty="0"/>
              <a:t>– průměrný přívod živiny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LTI</a:t>
            </a:r>
            <a:r>
              <a:rPr lang="cs-CZ" dirty="0"/>
              <a:t> – </a:t>
            </a:r>
            <a:r>
              <a:rPr lang="cs-CZ" i="1" dirty="0" err="1"/>
              <a:t>lowest</a:t>
            </a:r>
            <a:r>
              <a:rPr lang="cs-CZ" i="1" dirty="0"/>
              <a:t> </a:t>
            </a:r>
            <a:r>
              <a:rPr lang="cs-CZ" i="1" dirty="0" err="1"/>
              <a:t>threshold</a:t>
            </a:r>
            <a:r>
              <a:rPr lang="cs-CZ" i="1" dirty="0"/>
              <a:t> </a:t>
            </a:r>
            <a:r>
              <a:rPr lang="cs-CZ" i="1" dirty="0" err="1"/>
              <a:t>intake</a:t>
            </a:r>
            <a:r>
              <a:rPr lang="cs-CZ" i="1" dirty="0"/>
              <a:t> </a:t>
            </a:r>
            <a:r>
              <a:rPr lang="cs-CZ" i="0" dirty="0"/>
              <a:t>– nejnižší hranice přívodu</a:t>
            </a:r>
            <a:endParaRPr lang="cs-CZ" dirty="0"/>
          </a:p>
          <a:p>
            <a:pPr lvl="1"/>
            <a:r>
              <a:rPr lang="cs-CZ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UL</a:t>
            </a:r>
            <a:r>
              <a:rPr lang="cs-CZ" b="1" dirty="0"/>
              <a:t> – </a:t>
            </a:r>
            <a:r>
              <a:rPr lang="cs-CZ" i="1" dirty="0" err="1"/>
              <a:t>tolerable</a:t>
            </a:r>
            <a:r>
              <a:rPr lang="cs-CZ" i="1" dirty="0"/>
              <a:t> </a:t>
            </a:r>
            <a:r>
              <a:rPr lang="cs-CZ" i="1" dirty="0" err="1"/>
              <a:t>upper</a:t>
            </a:r>
            <a:r>
              <a:rPr lang="cs-CZ" i="1" dirty="0"/>
              <a:t> </a:t>
            </a:r>
            <a:r>
              <a:rPr lang="cs-CZ" i="1" dirty="0" err="1"/>
              <a:t>intake</a:t>
            </a:r>
            <a:r>
              <a:rPr lang="cs-CZ" i="1" dirty="0"/>
              <a:t> </a:t>
            </a:r>
            <a:r>
              <a:rPr lang="cs-CZ" i="1" dirty="0" err="1"/>
              <a:t>level</a:t>
            </a:r>
            <a:r>
              <a:rPr lang="cs-CZ" i="1" dirty="0"/>
              <a:t> </a:t>
            </a:r>
            <a:r>
              <a:rPr lang="cs-CZ" i="0" dirty="0"/>
              <a:t>– tolerovatelná horní hranice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 / EAR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Average requirement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cs-CZ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Estimated average requirement</a:t>
            </a:r>
            <a:endParaRPr lang="cs-CZ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dirty="0"/>
              <a:t>Hodnota průměrného denního přívodu </a:t>
            </a:r>
            <a:r>
              <a:rPr lang="cs-CZ" dirty="0" err="1"/>
              <a:t>nutrientu</a:t>
            </a:r>
            <a:r>
              <a:rPr lang="cs-CZ" dirty="0"/>
              <a:t>, která naplňuje požadavky poloviny zdravých jedinců příslušné věkové skupiny a pohlaví.</a:t>
            </a:r>
          </a:p>
          <a:p>
            <a:r>
              <a:rPr lang="cs-CZ" dirty="0"/>
              <a:t>Po jejím navýšení o 2 směrodatné odchylky (SD) nebo o 20–30 % získáme hodnoty PRI/RDA.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F2C6-AD85-4B51-BF23-373A556809E5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5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Výživová doporučení[20181121161959411].mdb"/>
</p:tagLst>
</file>

<file path=ppt/theme/theme1.xml><?xml version="1.0" encoding="utf-8"?>
<a:theme xmlns:a="http://schemas.openxmlformats.org/drawingml/2006/main" name="Motiv Office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ro 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1582</Words>
  <Application>Microsoft Office PowerPoint</Application>
  <PresentationFormat>Širokoúhlá obrazovka</PresentationFormat>
  <Paragraphs>241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Palatino Linotype</vt:lpstr>
      <vt:lpstr>Wingdings 3</vt:lpstr>
      <vt:lpstr>Motiv Office</vt:lpstr>
      <vt:lpstr>Výživová doporučení</vt:lpstr>
      <vt:lpstr>Cíl</vt:lpstr>
      <vt:lpstr>Funkce výživových doporučení</vt:lpstr>
      <vt:lpstr>Dělení výživových doporučení</vt:lpstr>
      <vt:lpstr>Nutriční standardy I</vt:lpstr>
      <vt:lpstr>Nutriční standardy II</vt:lpstr>
      <vt:lpstr>Nutriční standardy III</vt:lpstr>
      <vt:lpstr>Typy referenčních hodnot</vt:lpstr>
      <vt:lpstr>AR / EAR</vt:lpstr>
      <vt:lpstr>PRI / RDA</vt:lpstr>
      <vt:lpstr>AI</vt:lpstr>
      <vt:lpstr>LTI</vt:lpstr>
      <vt:lpstr>UL</vt:lpstr>
      <vt:lpstr>Nutriční standardy v ČR</vt:lpstr>
      <vt:lpstr>Kde nalezneme nutriční standardy?</vt:lpstr>
      <vt:lpstr>Obecná výživová doporučení</vt:lpstr>
      <vt:lpstr>Doporučení pro populaci</vt:lpstr>
      <vt:lpstr>Příklady</vt:lpstr>
      <vt:lpstr>10 kroků k pevnému zdraví</vt:lpstr>
      <vt:lpstr>Zdravá třináctka</vt:lpstr>
      <vt:lpstr>Doporučení založená na skupinách potravin</vt:lpstr>
      <vt:lpstr>FBDG</vt:lpstr>
      <vt:lpstr>Potravinová pyramida MZ ČR</vt:lpstr>
      <vt:lpstr>Zdravý talíř Margit Slimákové</vt:lpstr>
      <vt:lpstr>Pyramida výživy projektu Pohyb a výživa</vt:lpstr>
      <vt:lpstr>Potravinová pyramida Fóra zdravé výživy</vt:lpstr>
      <vt:lpstr>Rakouská potravinová pyramida</vt:lpstr>
      <vt:lpstr>Lotyšská potravinová pyramida</vt:lpstr>
      <vt:lpstr>Řecká potravinová pyramida</vt:lpstr>
      <vt:lpstr>Španělská potravinová pyramida</vt:lpstr>
      <vt:lpstr>Belgická potravinová pyramida</vt:lpstr>
      <vt:lpstr>Irská potravinová pyramida</vt:lpstr>
      <vt:lpstr>Francouzské schody</vt:lpstr>
      <vt:lpstr>Britský potravinový talíř</vt:lpstr>
      <vt:lpstr>Španělské kolo</vt:lpstr>
      <vt:lpstr>Čínská pagoda</vt:lpstr>
      <vt:lpstr>Kde získávat informace</vt:lpstr>
      <vt:lpstr>Děkuji za pozornost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Výživová doporučení</dc:title>
  <dc:creator>Filip Martiník</dc:creator>
  <cp:lastModifiedBy>Filip Martiník</cp:lastModifiedBy>
  <cp:revision>21</cp:revision>
  <dcterms:created xsi:type="dcterms:W3CDTF">2018-11-19T08:15:24Z</dcterms:created>
  <dcterms:modified xsi:type="dcterms:W3CDTF">2018-11-26T09:15:43Z</dcterms:modified>
</cp:coreProperties>
</file>