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505" r:id="rId2"/>
    <p:sldId id="506" r:id="rId3"/>
    <p:sldId id="354" r:id="rId4"/>
    <p:sldId id="494" r:id="rId5"/>
    <p:sldId id="490" r:id="rId6"/>
    <p:sldId id="503" r:id="rId7"/>
    <p:sldId id="408" r:id="rId8"/>
    <p:sldId id="407" r:id="rId9"/>
    <p:sldId id="50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684A86"/>
    <a:srgbClr val="CFB203"/>
    <a:srgbClr val="659A2A"/>
    <a:srgbClr val="CD8A05"/>
    <a:srgbClr val="4992A3"/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8" autoAdjust="0"/>
    <p:restoredTop sz="94660"/>
  </p:normalViewPr>
  <p:slideViewPr>
    <p:cSldViewPr showGuides="1">
      <p:cViewPr varScale="1">
        <p:scale>
          <a:sx n="87" d="100"/>
          <a:sy n="87" d="100"/>
        </p:scale>
        <p:origin x="1380" y="90"/>
      </p:cViewPr>
      <p:guideLst>
        <p:guide orient="horz" pos="2160"/>
        <p:guide pos="13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12.09.2019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42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12.09.2019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12.09.2019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12.09.2019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12.09.2019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329680"/>
          </a:xfrm>
        </p:spPr>
        <p:txBody>
          <a:bodyPr/>
          <a:lstStyle/>
          <a:p>
            <a:r>
              <a:rPr lang="cs-CZ" sz="3600" dirty="0" smtClean="0"/>
              <a:t>MS Excel</a:t>
            </a:r>
          </a:p>
          <a:p>
            <a:r>
              <a:rPr lang="cs-CZ" dirty="0"/>
              <a:t>Mgr. Renata Chloupková (chloupkova@iba.muni.cz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Aplikace MS </a:t>
            </a:r>
            <a:r>
              <a:rPr lang="cs-CZ" dirty="0" smtClean="0"/>
              <a:t>Office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i="1" dirty="0"/>
              <a:t>Vytvořil Institut biostatistiky a analýz, Masarykova univerzita </a:t>
            </a:r>
            <a:br>
              <a:rPr lang="cs-CZ" i="1" dirty="0"/>
            </a:br>
            <a:r>
              <a:rPr lang="cs-CZ" i="1" dirty="0"/>
              <a:t>J. Jarkovský, L. Dušek, J. Kalina</a:t>
            </a:r>
          </a:p>
        </p:txBody>
      </p:sp>
    </p:spTree>
    <p:extLst>
      <p:ext uri="{BB962C8B-B14F-4D97-AF65-F5344CB8AC3E}">
        <p14:creationId xmlns:p14="http://schemas.microsoft.com/office/powerpoint/2010/main" val="10998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informace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</p:txBody>
      </p:sp>
      <p:sp>
        <p:nvSpPr>
          <p:cNvPr id="4" name="Podnadpis 3"/>
          <p:cNvSpPr txBox="1">
            <a:spLocks/>
          </p:cNvSpPr>
          <p:nvPr/>
        </p:nvSpPr>
        <p:spPr bwMode="auto">
          <a:xfrm>
            <a:off x="899592" y="1916832"/>
            <a:ext cx="511256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defRPr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+mj-lt"/>
              <a:buAutoNum type="arabicPeriod"/>
            </a:pPr>
            <a:r>
              <a:rPr lang="cs-CZ" dirty="0" smtClean="0"/>
              <a:t>12. </a:t>
            </a:r>
            <a:r>
              <a:rPr lang="cs-CZ" dirty="0" smtClean="0"/>
              <a:t>9. 2019 – bloková výuka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179512" y="1424085"/>
            <a:ext cx="2679848" cy="37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sz="2000" dirty="0" smtClean="0"/>
              <a:t>Rozvrh – podzim </a:t>
            </a:r>
            <a:r>
              <a:rPr lang="cs-CZ" sz="2000" dirty="0" smtClean="0"/>
              <a:t>2019</a:t>
            </a:r>
            <a:endParaRPr lang="cs-CZ" sz="2000" dirty="0"/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301625" y="3140968"/>
            <a:ext cx="5760640" cy="1221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pPr algn="l"/>
            <a:r>
              <a:rPr lang="cs-CZ" sz="2000" dirty="0" smtClean="0"/>
              <a:t>Ukončení bloku „MS Excel“</a:t>
            </a:r>
          </a:p>
          <a:p>
            <a:pPr algn="l"/>
            <a:endParaRPr lang="cs-CZ" sz="105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1600" b="0" dirty="0" smtClean="0">
                <a:solidFill>
                  <a:schemeClr val="tx2"/>
                </a:solidFill>
                <a:ea typeface="+mn-ea"/>
                <a:cs typeface="+mn-cs"/>
              </a:rPr>
              <a:t>řádná </a:t>
            </a:r>
            <a:r>
              <a:rPr lang="cs-CZ" sz="1600" b="0" dirty="0">
                <a:solidFill>
                  <a:schemeClr val="tx2"/>
                </a:solidFill>
                <a:ea typeface="+mn-ea"/>
                <a:cs typeface="+mn-cs"/>
              </a:rPr>
              <a:t>docházka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1600" b="0" dirty="0">
                <a:solidFill>
                  <a:schemeClr val="tx2"/>
                </a:solidFill>
                <a:ea typeface="+mn-ea"/>
                <a:cs typeface="+mn-cs"/>
              </a:rPr>
              <a:t>aktivita v hodinách – samostatná cvičení</a:t>
            </a:r>
          </a:p>
        </p:txBody>
      </p:sp>
    </p:spTree>
    <p:extLst>
      <p:ext uri="{BB962C8B-B14F-4D97-AF65-F5344CB8AC3E}">
        <p14:creationId xmlns:p14="http://schemas.microsoft.com/office/powerpoint/2010/main" val="763768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51520" y="3284984"/>
            <a:ext cx="8572500" cy="2234458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Úvod do práce s tabulkovým procesorem MS Excel.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Stručná historie vývoje MS Excel.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Zakládání, otevírání, ukládání a zavírání souborů.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Pracovní prostředí MS 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Excel, přizpůsobení 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a rozšíření.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Formátování 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buněk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, vyjmutí, vložení a 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kopírování.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531837"/>
            <a:ext cx="7772400" cy="1384995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1.1</a:t>
            </a:r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. Úvod do MS Excel, základní typy dat</a:t>
            </a:r>
            <a:endParaRPr lang="cs-CZ" sz="4200" dirty="0" smtClean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1000" i="1" dirty="0"/>
              <a:t>Vytvořil Institut biostatistiky a analýz, Masarykova univerzita </a:t>
            </a:r>
            <a:br>
              <a:rPr lang="cs-CZ" sz="1000" i="1" dirty="0"/>
            </a:br>
            <a:r>
              <a:rPr lang="cs-CZ" sz="1000" i="1" dirty="0"/>
              <a:t>J. Jarkovský, L. Dušek, J. Kalina</a:t>
            </a:r>
          </a:p>
          <a:p>
            <a:pPr>
              <a:defRPr/>
            </a:pPr>
            <a:endParaRPr lang="cs-CZ" sz="1000" dirty="0"/>
          </a:p>
          <a:p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51520" y="3284984"/>
            <a:ext cx="8572500" cy="3564053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Základní typy dat.</a:t>
            </a:r>
          </a:p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Import 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dat ze souborů různých formátů.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Import dat z webové stránky (tabulky).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Import dat z databází pomocí ODBC.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Tipy a triky pro práci v MS Excel, klávesové zkratky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Rozvržení a dělení oken, ukotvení příček.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Kontrola a čištění dat.</a:t>
            </a:r>
          </a:p>
          <a:p>
            <a:pPr marL="0" indent="0" algn="ctr">
              <a:buNone/>
            </a:pP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531837"/>
            <a:ext cx="7772400" cy="1384995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1.2. Import, export dat, jejich uložení a čištění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1000" i="1" dirty="0"/>
              <a:t>Vytvořil Institut biostatistiky a analýz, Masarykova univerzita </a:t>
            </a:r>
            <a:br>
              <a:rPr lang="cs-CZ" sz="1000" i="1" dirty="0"/>
            </a:br>
            <a:r>
              <a:rPr lang="cs-CZ" sz="1000" i="1" dirty="0"/>
              <a:t>J. Jarkovský, L. Dušek, J. Kalina</a:t>
            </a:r>
          </a:p>
          <a:p>
            <a:pPr>
              <a:defRPr/>
            </a:pPr>
            <a:endParaRPr lang="cs-CZ" sz="1000" dirty="0"/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414463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51520" y="3284984"/>
            <a:ext cx="8572500" cy="2677656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Dva 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typy práce s listy v MS 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Excel.</a:t>
            </a:r>
          </a:p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Zadávací 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formulář.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Seznamy.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Filtr a rozšířený filtr.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Automatické opravy a dokončování.</a:t>
            </a:r>
          </a:p>
          <a:p>
            <a:pPr marL="0" indent="0" algn="ctr">
              <a:buNone/>
            </a:pP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1178168"/>
            <a:ext cx="7772400" cy="738664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2.1</a:t>
            </a:r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. </a:t>
            </a:r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Správa dat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1000" i="1" dirty="0"/>
              <a:t>Vytvořil Institut biostatistiky a analýz, Masarykova univerzita </a:t>
            </a:r>
            <a:br>
              <a:rPr lang="cs-CZ" sz="1000" i="1" dirty="0"/>
            </a:br>
            <a:r>
              <a:rPr lang="cs-CZ" sz="1000" i="1" dirty="0"/>
              <a:t>J. Jarkovský, L. Dušek, J. Kalina</a:t>
            </a:r>
          </a:p>
          <a:p>
            <a:pPr>
              <a:defRPr/>
            </a:pPr>
            <a:endParaRPr lang="cs-CZ" sz="1000" dirty="0"/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79758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51520" y="3284984"/>
            <a:ext cx="8572500" cy="2529923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Práce se vzorci v interaktivním režimu listu - zadávání vzorců, jejich zobrazení, skrytí, kopírování a úpravy.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Pojmenování oblastí buněk pomocí řádku názvů. Správa pojmenovaných oblastí.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Absolutní a relativní odkazy na buňky a oblasti.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Funkce a knihovny funkcí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.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531837"/>
            <a:ext cx="7772400" cy="1384995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2.2</a:t>
            </a:r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. Práce se vzorci a funkcemi v </a:t>
            </a:r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Excelu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1000" i="1" dirty="0"/>
              <a:t>Vytvořil Institut biostatistiky a analýz, Masarykova univerzita </a:t>
            </a:r>
            <a:br>
              <a:rPr lang="cs-CZ" sz="1000" i="1" dirty="0"/>
            </a:br>
            <a:r>
              <a:rPr lang="cs-CZ" sz="1000" i="1" dirty="0"/>
              <a:t>J. Jarkovský, L. Dušek, J. Kalina</a:t>
            </a:r>
          </a:p>
          <a:p>
            <a:pPr>
              <a:defRPr/>
            </a:pPr>
            <a:endParaRPr lang="cs-CZ" sz="1000" dirty="0"/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44057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51520" y="3284984"/>
            <a:ext cx="8572500" cy="904863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Funkce 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SVYHLEDAT().</a:t>
            </a:r>
          </a:p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Podmíněné formátování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.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531837"/>
            <a:ext cx="7772400" cy="1384995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3.1. Pokročilé vzorce, podmíněné formátování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1000" i="1" dirty="0"/>
              <a:t>Vytvořil Institut biostatistiky a analýz, Masarykova univerzita </a:t>
            </a:r>
            <a:br>
              <a:rPr lang="cs-CZ" sz="1000" i="1" dirty="0"/>
            </a:br>
            <a:r>
              <a:rPr lang="cs-CZ" sz="1000" i="1" dirty="0"/>
              <a:t>J. Jarkovský, L. Dušek, J. Kalina</a:t>
            </a:r>
          </a:p>
          <a:p>
            <a:pPr>
              <a:defRPr/>
            </a:pPr>
            <a:endParaRPr lang="cs-CZ" sz="1000" dirty="0"/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15194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51520" y="3284984"/>
            <a:ext cx="8572500" cy="2234458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Vytváření různých typů grafů.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Formátování grafů.</a:t>
            </a:r>
          </a:p>
          <a:p>
            <a:pPr marL="0" indent="0" algn="ctr">
              <a:buNone/>
            </a:pP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Minigrafy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Kontingenční tabulky.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Kontingenční grafy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.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531837"/>
            <a:ext cx="7772400" cy="1384995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3.2. </a:t>
            </a:r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Grafy, kontingenční tabulky a grafy</a:t>
            </a:r>
            <a:endParaRPr lang="cs-CZ" sz="4200" dirty="0" smtClean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1000" i="1" dirty="0"/>
              <a:t>Vytvořil Institut biostatistiky a analýz, Masarykova univerzita </a:t>
            </a:r>
            <a:br>
              <a:rPr lang="cs-CZ" sz="1000" i="1" dirty="0"/>
            </a:br>
            <a:r>
              <a:rPr lang="cs-CZ" sz="1000" i="1" dirty="0"/>
              <a:t>J. Jarkovský, L. Dušek, J. Kalina</a:t>
            </a:r>
          </a:p>
          <a:p>
            <a:pPr>
              <a:defRPr/>
            </a:pPr>
            <a:endParaRPr lang="cs-CZ" sz="1000" dirty="0"/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89374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51520" y="3284984"/>
            <a:ext cx="8572500" cy="2234458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Stručná 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historie maker v MS Excel.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Význam maker, oblasti jejich použití.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Dvě formy maker - funkce a metody, rozdíly mezi nimi.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Nahrávání vlastního makra.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Vytvoření a úpravy vlastní funkce/metody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.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1178168"/>
            <a:ext cx="7772400" cy="738664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4.1. </a:t>
            </a:r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Makra v MS </a:t>
            </a:r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Excel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sz="1000" i="1" dirty="0"/>
              <a:t>Vytvořil Institut biostatistiky a analýz, Masarykova univerzita </a:t>
            </a:r>
            <a:br>
              <a:rPr lang="cs-CZ" sz="1000" i="1" dirty="0"/>
            </a:br>
            <a:r>
              <a:rPr lang="cs-CZ" sz="1000" i="1" dirty="0"/>
              <a:t>J. Jarkovský, L. Dušek, J. Kalina</a:t>
            </a:r>
          </a:p>
          <a:p>
            <a:pPr>
              <a:defRPr/>
            </a:pPr>
            <a:endParaRPr lang="cs-CZ" sz="1000" dirty="0"/>
          </a:p>
          <a:p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9969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1_Klin_dat_upravyM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01_Klin_dat_upravyM</Template>
  <TotalTime>4412</TotalTime>
  <Words>387</Words>
  <Application>Microsoft Office PowerPoint</Application>
  <PresentationFormat>Předvádění na obrazovce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Wingdings 2</vt:lpstr>
      <vt:lpstr>01_Klin_dat_upravyM</vt:lpstr>
      <vt:lpstr>Aplikace MS Office</vt:lpstr>
      <vt:lpstr>Organizační informace</vt:lpstr>
      <vt:lpstr>1.1. Úvod do MS Excel, základní typy dat</vt:lpstr>
      <vt:lpstr>1.2. Import, export dat, jejich uložení a čištění</vt:lpstr>
      <vt:lpstr>2.1. Správa dat</vt:lpstr>
      <vt:lpstr>2.2. Práce se vzorci a funkcemi v Excelu</vt:lpstr>
      <vt:lpstr>3.1. Pokročilé vzorce, podmíněné formátování</vt:lpstr>
      <vt:lpstr>3.2. Grafy, kontingenční tabulky a grafy</vt:lpstr>
      <vt:lpstr>4.1. Makra v MS Excel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2_vzorce_excel</dc:title>
  <dc:creator>Kalina</dc:creator>
  <cp:lastModifiedBy>Renata Chloupková</cp:lastModifiedBy>
  <cp:revision>88</cp:revision>
  <dcterms:created xsi:type="dcterms:W3CDTF">2011-03-10T15:44:21Z</dcterms:created>
  <dcterms:modified xsi:type="dcterms:W3CDTF">2019-09-12T03:59:17Z</dcterms:modified>
</cp:coreProperties>
</file>