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9"/>
  </p:notesMasterIdLst>
  <p:sldIdLst>
    <p:sldId id="507" r:id="rId3"/>
    <p:sldId id="534" r:id="rId4"/>
    <p:sldId id="504" r:id="rId5"/>
    <p:sldId id="508" r:id="rId6"/>
    <p:sldId id="530" r:id="rId7"/>
    <p:sldId id="502" r:id="rId8"/>
    <p:sldId id="496" r:id="rId9"/>
    <p:sldId id="497" r:id="rId10"/>
    <p:sldId id="498" r:id="rId11"/>
    <p:sldId id="499" r:id="rId12"/>
    <p:sldId id="500" r:id="rId13"/>
    <p:sldId id="495" r:id="rId14"/>
    <p:sldId id="435" r:id="rId15"/>
    <p:sldId id="509" r:id="rId16"/>
    <p:sldId id="436" r:id="rId17"/>
    <p:sldId id="531" r:id="rId18"/>
    <p:sldId id="532" r:id="rId19"/>
    <p:sldId id="542" r:id="rId20"/>
    <p:sldId id="533" r:id="rId21"/>
    <p:sldId id="535" r:id="rId22"/>
    <p:sldId id="536" r:id="rId23"/>
    <p:sldId id="537" r:id="rId24"/>
    <p:sldId id="541" r:id="rId25"/>
    <p:sldId id="540" r:id="rId26"/>
    <p:sldId id="538" r:id="rId27"/>
    <p:sldId id="446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84A86"/>
    <a:srgbClr val="CFB203"/>
    <a:srgbClr val="659A2A"/>
    <a:srgbClr val="CD8A05"/>
    <a:srgbClr val="4992A3"/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4660"/>
  </p:normalViewPr>
  <p:slideViewPr>
    <p:cSldViewPr showGuides="1">
      <p:cViewPr varScale="1">
        <p:scale>
          <a:sx n="87" d="100"/>
          <a:sy n="87" d="100"/>
        </p:scale>
        <p:origin x="1380" y="9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12.09.2019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9285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778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6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66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5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38883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4454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7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Úvod do práce s tabulkovým procesorem MS Excel.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Zakládání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, otevírání, ukládání a zavírání souborů.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Pracovní prostředí MS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Excel, přizpůsobení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 rozšíření.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Formátování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buněk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, vyjmutí, vložení a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kopírování.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1.1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Úvod do MS Excel, základní typy dat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273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12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00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objektů.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data z jiné aplikace;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60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8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Dva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typy práce s listy v MS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Excel.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Zadávací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formulář.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Seznamy.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Filtr a rozšířený filtr.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Automatické opravy a dokončování.</a:t>
            </a:r>
          </a:p>
          <a:p>
            <a:pPr marL="0" indent="0" algn="ctr">
              <a:buNone/>
            </a:pP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2.1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Správa dat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26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  <p:extLst>
      <p:ext uri="{BB962C8B-B14F-4D97-AF65-F5344CB8AC3E}">
        <p14:creationId xmlns:p14="http://schemas.microsoft.com/office/powerpoint/2010/main" val="4138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2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282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Označíme názvy sloupců datové matice</a:t>
            </a:r>
            <a:endParaRPr kumimoji="1" lang="cs-CZ" sz="1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Klikneme na novou ikonu </a:t>
            </a:r>
            <a:r>
              <a:rPr kumimoji="1" lang="cs-CZ" sz="1400" u="sng" dirty="0" smtClean="0"/>
              <a:t>Formulář</a:t>
            </a:r>
            <a:r>
              <a:rPr kumimoji="1" lang="cs-CZ" sz="1400" dirty="0" smtClean="0"/>
              <a:t> v panelu nástrojů</a:t>
            </a:r>
            <a:endParaRPr kumimoji="1" lang="cs-CZ" sz="1400" dirty="0"/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3.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3480000">
            <a:off x="4978126" y="5621853"/>
            <a:ext cx="288000" cy="61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7356" y="5429264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4.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5969" y="5933814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1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Vytvořil Institut biostatistiky a analýz, Masarykova univerzita </a:t>
            </a:r>
            <a:br>
              <a:rPr kumimoji="0" lang="cs-CZ" sz="1000" b="0" i="1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cs-CZ" sz="1000" b="0" i="1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J. Jarkovský, L. Dušek, M. Cvanová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607B7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Obecný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(bez formátu)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Číslo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(desetinná místa,</a:t>
            </a:r>
            <a:b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oddělení 1000)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Měna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(desetinná místa,</a:t>
            </a:r>
            <a:b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jednotky - symbol)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Datum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(různé formátování</a:t>
            </a:r>
            <a:b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– 24.9.2015, 24. září 2015, </a:t>
            </a:r>
            <a:b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24-9-15, ...)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Čas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Procenta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Další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(vč. nastavení</a:t>
            </a:r>
            <a:b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vlastního formátu)...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0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4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err="1" smtClean="0"/>
              <a:t>Excelovský</a:t>
            </a:r>
            <a:r>
              <a:rPr lang="cs-CZ" sz="2000" dirty="0" smtClean="0"/>
              <a:t> soubor (sešit) se skládá z listu(ů) (List1, List2, ...), které je možné libovolně pojmenovat, obarvit, kopírovat, přesouvat jejich pořadí na liště atd.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Ve vzorcích lze odkazovat na jiné listy než ve kterém se nacházíme.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 jednotlivých listech lze ukládat např. různé datové tabulky, číselníky, seznamy atd.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1" y="3143249"/>
            <a:ext cx="3985487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5615052" y="523881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78001" y="5537374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96833"/>
            <a:ext cx="3214710" cy="12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651223" y="4739823"/>
            <a:ext cx="42862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6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b="1" dirty="0"/>
              <a:t>Vložení listu</a:t>
            </a:r>
            <a:r>
              <a:rPr lang="cs-CZ" sz="1600" dirty="0"/>
              <a:t>: 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Záložkou na spodní </a:t>
            </a:r>
            <a:r>
              <a:rPr lang="cs-CZ" sz="1600" dirty="0" smtClean="0"/>
              <a:t>liště</a:t>
            </a: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Klávesovou zkratkou: </a:t>
            </a:r>
            <a:r>
              <a:rPr lang="cs-CZ" sz="1600" b="1" dirty="0" smtClean="0"/>
              <a:t>Shift </a:t>
            </a:r>
            <a:r>
              <a:rPr lang="cs-CZ" sz="1600" b="1" dirty="0"/>
              <a:t>+ F11</a:t>
            </a:r>
          </a:p>
        </p:txBody>
      </p:sp>
      <p:sp>
        <p:nvSpPr>
          <p:cNvPr id="12" name="Šipka doprava 11"/>
          <p:cNvSpPr/>
          <p:nvPr/>
        </p:nvSpPr>
        <p:spPr>
          <a:xfrm rot="16200000">
            <a:off x="2805993" y="4753132"/>
            <a:ext cx="864000" cy="21600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1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7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53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600" b="1" dirty="0" smtClean="0">
                <a:solidFill>
                  <a:prstClr val="black"/>
                </a:solidFill>
              </a:rPr>
              <a:t>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7501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600" b="1" dirty="0" smtClean="0">
                <a:solidFill>
                  <a:prstClr val="black"/>
                </a:solidFill>
              </a:rPr>
              <a:t>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01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 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2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20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00892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466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</a:t>
            </a:r>
            <a:r>
              <a:rPr kumimoji="1" lang="cs-CZ" sz="1400" b="1" dirty="0" err="1" smtClean="0">
                <a:solidFill>
                  <a:prstClr val="black"/>
                </a:solidFill>
              </a:rPr>
              <a:t>Crtl</a:t>
            </a:r>
            <a:r>
              <a:rPr kumimoji="1" lang="cs-CZ" sz="1400" b="1" dirty="0" smtClean="0">
                <a:solidFill>
                  <a:prstClr val="black"/>
                </a:solidFill>
              </a:rPr>
              <a:t>+Shift+L</a:t>
            </a:r>
            <a:r>
              <a:rPr kumimoji="1" lang="cs-CZ" sz="1400" dirty="0" smtClean="0">
                <a:solidFill>
                  <a:prstClr val="black"/>
                </a:solidFill>
              </a:rPr>
              <a:t>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3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např.: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3901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8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026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3564053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Základní typy dat.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Import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dat ze souborů různých formátů.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Import dat z webové stránky (tabulky).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Import dat z databází pomocí ODBC.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Tipy a triky pro práci v MS Excel, klávesové zkratky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Rozvržení a dělení oken, ukotvení příček.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Kontrola a čištění dat.</a:t>
            </a:r>
          </a:p>
          <a:p>
            <a:pPr marL="0" indent="0" algn="ctr">
              <a:buNone/>
            </a:pP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1.2. Import, export dat, jejich uložení a čištění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523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Vytvořil Institut biostatistiky a analýz, Masarykova univerzita </a:t>
            </a:r>
            <a:b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J.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Jarkovský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L. Dušek, M. Cvanová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607B7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sloupec</a:t>
            </a:r>
            <a:r>
              <a:rPr lang="cs-CZ" sz="1600" dirty="0" smtClean="0"/>
              <a:t> obsahuje pouze </a:t>
            </a:r>
            <a:r>
              <a:rPr lang="cs-CZ" sz="1600" dirty="0" smtClean="0">
                <a:solidFill>
                  <a:srgbClr val="FF0000"/>
                </a:solidFill>
              </a:rPr>
              <a:t>jediný typ dat</a:t>
            </a:r>
            <a:r>
              <a:rPr lang="cs-CZ" sz="1600" dirty="0" smtClean="0"/>
              <a:t>, identifikovaný hlavičkou sloupce;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řádek</a:t>
            </a:r>
            <a:r>
              <a:rPr lang="cs-CZ" sz="1600" dirty="0" smtClean="0"/>
              <a:t> obsahuje </a:t>
            </a:r>
            <a:r>
              <a:rPr lang="cs-CZ" sz="1600" dirty="0" smtClean="0">
                <a:solidFill>
                  <a:srgbClr val="FF0000"/>
                </a:solidFill>
              </a:rPr>
              <a:t>minimální jednotku dat </a:t>
            </a:r>
            <a:r>
              <a:rPr lang="cs-CZ" sz="1600" dirty="0" smtClean="0"/>
              <a:t>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  <p:extLst>
      <p:ext uri="{BB962C8B-B14F-4D97-AF65-F5344CB8AC3E}">
        <p14:creationId xmlns:p14="http://schemas.microsoft.com/office/powerpoint/2010/main" val="39225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800" dirty="0" smtClean="0"/>
              <a:t>manuální zadávání;</a:t>
            </a:r>
          </a:p>
          <a:p>
            <a:pPr lvl="1"/>
            <a:r>
              <a:rPr lang="cs-CZ" sz="1800" dirty="0" smtClean="0"/>
              <a:t>import – podpora importu ze starších verzí Excelu, textových souborů, databází apod.;</a:t>
            </a:r>
          </a:p>
          <a:p>
            <a:pPr lvl="1"/>
            <a:r>
              <a:rPr lang="cs-CZ" sz="1800" dirty="0" smtClean="0"/>
              <a:t>kopírování přes schránku Windows – vkládání z nejrůznějších aplikací – MS Office, </a:t>
            </a:r>
            <a:r>
              <a:rPr lang="cs-CZ" sz="1800" dirty="0" err="1" smtClean="0"/>
              <a:t>Statistica</a:t>
            </a:r>
            <a:r>
              <a:rPr lang="cs-CZ" sz="1800" dirty="0" smtClean="0"/>
              <a:t>, přímo z HTML apod.;</a:t>
            </a:r>
          </a:p>
          <a:p>
            <a:pPr lvl="1"/>
            <a:r>
              <a:rPr lang="cs-CZ" sz="1800" dirty="0" smtClean="0"/>
              <a:t>využití textových souborů jako kompatibilního formátu pro přenos dat mezi různými aplikacemi.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800" dirty="0" smtClean="0"/>
              <a:t>ukládáním souborů ve formátech podporovaných jinými SW, časté jsou textové soubory, .</a:t>
            </a:r>
            <a:r>
              <a:rPr lang="cs-CZ" sz="1800" dirty="0" err="1" smtClean="0"/>
              <a:t>dbf</a:t>
            </a:r>
            <a:r>
              <a:rPr lang="cs-CZ" sz="1800" dirty="0" smtClean="0"/>
              <a:t> soubory nebo starší verze Excelu;</a:t>
            </a:r>
          </a:p>
          <a:p>
            <a:pPr lvl="1"/>
            <a:r>
              <a:rPr lang="cs-CZ" sz="1800" dirty="0" smtClean="0"/>
              <a:t>přímé kopírování přes schránku Windows.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75991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Nejčastější datové formáty používané v MS Excel</a:t>
            </a:r>
            <a:endParaRPr lang="cs-CZ" sz="2200" b="1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současný Office Open XML formát od verze MS Excel 2007, má několik </a:t>
            </a:r>
            <a:r>
              <a:rPr lang="cs-CZ" dirty="0" err="1" smtClean="0"/>
              <a:t>podverzí</a:t>
            </a:r>
            <a:r>
              <a:rPr lang="cs-CZ" dirty="0" smtClean="0"/>
              <a:t> jen částečně kompatibilních;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starší binární varianta listů MS Excel (více verzí), stále používaná,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comma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nejjednodušší tabulkový formát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formát </a:t>
            </a:r>
            <a:r>
              <a:rPr lang="cs-CZ" dirty="0" err="1" smtClean="0"/>
              <a:t>dBase</a:t>
            </a:r>
            <a:r>
              <a:rPr lang="cs-CZ" dirty="0" smtClean="0"/>
              <a:t>, široce využívaný formát pro velké databáze;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Paradox </a:t>
            </a:r>
            <a:r>
              <a:rPr lang="cs-CZ" dirty="0" err="1" smtClean="0"/>
              <a:t>database</a:t>
            </a:r>
            <a:r>
              <a:rPr lang="cs-CZ" dirty="0" smtClean="0"/>
              <a:t>, starší databázový systém;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LinK</a:t>
            </a:r>
            <a:r>
              <a:rPr lang="cs-CZ" dirty="0" smtClean="0"/>
              <a:t> (SYLK) formát pro výměnu dat mezi aplikacemi Microsoft, neveřejný;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základní textový formát, často jediná možnost výměny dat s MS Excel.</a:t>
            </a:r>
          </a:p>
        </p:txBody>
      </p:sp>
    </p:spTree>
    <p:extLst>
      <p:ext uri="{BB962C8B-B14F-4D97-AF65-F5344CB8AC3E}">
        <p14:creationId xmlns:p14="http://schemas.microsoft.com/office/powerpoint/2010/main" val="13417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</a:t>
            </a:r>
            <a:r>
              <a:rPr lang="cs-CZ" sz="1400" dirty="0" smtClean="0"/>
              <a:t>Import dat z webu / MS Word pomocí schránky Windows.</a:t>
            </a:r>
          </a:p>
          <a:p>
            <a:r>
              <a:rPr lang="cs-CZ" sz="14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Propojení lze aktualizovat ručně/nastavit interval.</a:t>
            </a:r>
          </a:p>
          <a:p>
            <a:r>
              <a:rPr lang="cs-CZ" sz="14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436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6186</TotalTime>
  <Words>1579</Words>
  <Application>Microsoft Office PowerPoint</Application>
  <PresentationFormat>Předvádění na obrazovce (4:3)</PresentationFormat>
  <Paragraphs>240</Paragraphs>
  <Slides>26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Wingdings 2</vt:lpstr>
      <vt:lpstr>01_Klin_dat_upravyM</vt:lpstr>
      <vt:lpstr>Administrativní</vt:lpstr>
      <vt:lpstr>Visio</vt:lpstr>
      <vt:lpstr>1.1. Úvod do MS Excel, základní typy dat</vt:lpstr>
      <vt:lpstr>Editace listů</vt:lpstr>
      <vt:lpstr>Kopírování / Vkládání</vt:lpstr>
      <vt:lpstr>1.2. Import, export dat, jejich uložení a čištění</vt:lpstr>
      <vt:lpstr>Zásady pro ukládání dat</vt:lpstr>
      <vt:lpstr>Prezentace aplikace PowerPoint</vt:lpstr>
      <vt:lpstr>Import a export dat</vt:lpstr>
      <vt:lpstr>Import a export dat</vt:lpstr>
      <vt:lpstr>Zdroje dat Excelu</vt:lpstr>
      <vt:lpstr>Zdroje dat Excelu</vt:lpstr>
      <vt:lpstr>Zdroje dat Excelu</vt:lpstr>
      <vt:lpstr>Tipy a triky</vt:lpstr>
      <vt:lpstr>Ukotvení příček</vt:lpstr>
      <vt:lpstr>2.1. Správa dat</vt:lpstr>
      <vt:lpstr>Databázová struktura dat v Excelu</vt:lpstr>
      <vt:lpstr>Automatický zadávací formulář I.</vt:lpstr>
      <vt:lpstr>Automatický zadávací formulář II.</vt:lpstr>
      <vt:lpstr>Formáty buněk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Podmíněné formátování</vt:lpstr>
      <vt:lpstr>Automatické dokončování hodnot buněk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Renata Chloupková</cp:lastModifiedBy>
  <cp:revision>108</cp:revision>
  <dcterms:created xsi:type="dcterms:W3CDTF">2011-03-10T15:44:21Z</dcterms:created>
  <dcterms:modified xsi:type="dcterms:W3CDTF">2019-09-12T04:16:37Z</dcterms:modified>
</cp:coreProperties>
</file>