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6"/>
  </p:notesMasterIdLst>
  <p:sldIdLst>
    <p:sldId id="510" r:id="rId3"/>
    <p:sldId id="447" r:id="rId4"/>
    <p:sldId id="545" r:id="rId5"/>
    <p:sldId id="546" r:id="rId6"/>
    <p:sldId id="547" r:id="rId7"/>
    <p:sldId id="471" r:id="rId8"/>
    <p:sldId id="472" r:id="rId9"/>
    <p:sldId id="473" r:id="rId10"/>
    <p:sldId id="548" r:id="rId11"/>
    <p:sldId id="475" r:id="rId12"/>
    <p:sldId id="476" r:id="rId13"/>
    <p:sldId id="549" r:id="rId14"/>
    <p:sldId id="55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84A86"/>
    <a:srgbClr val="CFB203"/>
    <a:srgbClr val="659A2A"/>
    <a:srgbClr val="CD8A05"/>
    <a:srgbClr val="4992A3"/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4660"/>
  </p:normalViewPr>
  <p:slideViewPr>
    <p:cSldViewPr showGuides="1">
      <p:cViewPr varScale="1">
        <p:scale>
          <a:sx n="87" d="100"/>
          <a:sy n="87" d="100"/>
        </p:scale>
        <p:origin x="1380" y="90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12.09.2019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7659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94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9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254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4684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63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529923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Práce se vzorci v interaktivním režimu listu - zadávání vzorců, jejich zobrazení, skrytí, kopírování a úpravy.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Pojmenování oblastí buněk pomocí řádku názvů. Správa pojmenovaných oblastí.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Absolutní a relativní odkazy na buňky a oblasti.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Funkce a knihovny funkcí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2.2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. Práce se vzorci a funkcemi v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Excelu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112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0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Celkem 408 funkcí ve verzi MS Excel 2010, ve verzi 2013 přidáno 50 nových funkcí, ve verzi 2016 přibude 5 nových funkcí.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97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56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Samostatné cvičení – úkoly 1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/>
              <a:t>Datové podklady:</a:t>
            </a:r>
          </a:p>
          <a:p>
            <a:pPr lvl="1"/>
            <a:r>
              <a:rPr lang="cs-CZ" dirty="0"/>
              <a:t>2_vzorce_excel_zadani.xlsx</a:t>
            </a:r>
          </a:p>
          <a:p>
            <a:endParaRPr lang="cs-CZ" sz="2000" dirty="0" smtClean="0"/>
          </a:p>
          <a:p>
            <a:r>
              <a:rPr lang="cs-CZ" dirty="0" smtClean="0"/>
              <a:t>Zadání: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/>
              <a:t>Vytvořte kopii listu zadání a nazvěte ji </a:t>
            </a:r>
            <a:r>
              <a:rPr lang="cs-CZ" sz="1400" dirty="0" smtClean="0"/>
              <a:t>výsledky, nastavte zelenou barvu karty</a:t>
            </a:r>
            <a:endParaRPr lang="cs-CZ" sz="1400" dirty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/>
              <a:t>Pomocí roztahování buněk vyplňte proměnnou</a:t>
            </a:r>
            <a:r>
              <a:rPr lang="en-US" sz="1400" dirty="0"/>
              <a:t> </a:t>
            </a:r>
            <a:r>
              <a:rPr lang="cs-CZ" sz="1400" b="1" dirty="0">
                <a:solidFill>
                  <a:srgbClr val="0070C0"/>
                </a:solidFill>
              </a:rPr>
              <a:t>„ID</a:t>
            </a:r>
            <a:r>
              <a:rPr lang="en-US" sz="1400" b="1" dirty="0">
                <a:solidFill>
                  <a:srgbClr val="0070C0"/>
                </a:solidFill>
              </a:rPr>
              <a:t>”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cs-CZ" sz="1400" dirty="0"/>
              <a:t>čísly od 1 do 89.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n-US" sz="1400" dirty="0"/>
              <a:t>U</a:t>
            </a:r>
            <a:r>
              <a:rPr lang="cs-CZ" sz="1400" dirty="0"/>
              <a:t>kotvěte ID pacientů a názvy proměnných ve sloupcích. </a:t>
            </a:r>
            <a:endParaRPr lang="cs-CZ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Spojte </a:t>
            </a:r>
            <a:r>
              <a:rPr lang="cs-CZ" sz="1400" b="1" dirty="0">
                <a:solidFill>
                  <a:srgbClr val="0070C0"/>
                </a:solidFill>
              </a:rPr>
              <a:t>„Jméno“ </a:t>
            </a:r>
            <a:r>
              <a:rPr lang="cs-CZ" sz="1400" dirty="0"/>
              <a:t>a </a:t>
            </a:r>
            <a:r>
              <a:rPr lang="cs-CZ" sz="1400" b="1" dirty="0">
                <a:solidFill>
                  <a:srgbClr val="0070C0"/>
                </a:solidFill>
              </a:rPr>
              <a:t>„Příjmení“ </a:t>
            </a:r>
            <a:r>
              <a:rPr lang="cs-CZ" sz="1400" dirty="0"/>
              <a:t>do jednoho sloupce (např. Zdeněk Novák</a:t>
            </a:r>
            <a:r>
              <a:rPr lang="cs-CZ" sz="1400" dirty="0" smtClean="0"/>
              <a:t>..)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</a:t>
            </a:r>
            <a:r>
              <a:rPr lang="cs-CZ" sz="1400" dirty="0"/>
              <a:t>délku hospitalizace z </a:t>
            </a:r>
            <a:r>
              <a:rPr lang="cs-CZ" sz="1400" b="1" dirty="0">
                <a:solidFill>
                  <a:srgbClr val="0070C0"/>
                </a:solidFill>
              </a:rPr>
              <a:t>„první kontrola“ </a:t>
            </a:r>
            <a:r>
              <a:rPr lang="cs-CZ" sz="1400" dirty="0"/>
              <a:t>a </a:t>
            </a:r>
            <a:r>
              <a:rPr lang="cs-CZ" sz="1400" b="1" dirty="0">
                <a:solidFill>
                  <a:srgbClr val="0070C0"/>
                </a:solidFill>
              </a:rPr>
              <a:t>„poslední kontrola“</a:t>
            </a:r>
            <a:r>
              <a:rPr lang="cs-CZ" sz="1400" dirty="0"/>
              <a:t>. Je získaná hodnota všude reálná? Pokud ne, tak u kterých </a:t>
            </a:r>
            <a:r>
              <a:rPr lang="cs-CZ" sz="1400" dirty="0" smtClean="0"/>
              <a:t>pacientů?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</a:t>
            </a:r>
            <a:r>
              <a:rPr lang="cs-CZ" sz="1400" dirty="0"/>
              <a:t>vzorce vyberte pouze </a:t>
            </a:r>
            <a:r>
              <a:rPr lang="cs-CZ" sz="1400" b="1" dirty="0">
                <a:solidFill>
                  <a:srgbClr val="0070C0"/>
                </a:solidFill>
              </a:rPr>
              <a:t>„Rok poslední kontroly“ </a:t>
            </a:r>
            <a:r>
              <a:rPr lang="cs-CZ" sz="1400" dirty="0"/>
              <a:t>ze sloupce </a:t>
            </a:r>
            <a:r>
              <a:rPr lang="cs-CZ" sz="1400" b="1" dirty="0">
                <a:solidFill>
                  <a:srgbClr val="0070C0"/>
                </a:solidFill>
              </a:rPr>
              <a:t>„poslední kontrola“</a:t>
            </a:r>
            <a:r>
              <a:rPr lang="cs-CZ" sz="1400" dirty="0"/>
              <a:t>. Seřaďte datový soubor podle této nové proměnné. (</a:t>
            </a:r>
            <a:r>
              <a:rPr lang="cs-CZ" sz="1400" b="1" dirty="0"/>
              <a:t>nápověda</a:t>
            </a:r>
            <a:r>
              <a:rPr lang="cs-CZ" sz="1400" dirty="0"/>
              <a:t>: vyberte funkci z Knihovny funkcí – Datum a čas</a:t>
            </a:r>
            <a:r>
              <a:rPr lang="cs-CZ" sz="1400" dirty="0" smtClean="0"/>
              <a:t>)</a:t>
            </a:r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957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Samostatné cvičení – úkoly 2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94308"/>
            <a:ext cx="8534400" cy="4598988"/>
          </a:xfrm>
        </p:spPr>
        <p:txBody>
          <a:bodyPr/>
          <a:lstStyle/>
          <a:p>
            <a:r>
              <a:rPr lang="cs-CZ" dirty="0" smtClean="0"/>
              <a:t>Zadání - pokračování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Sloupec </a:t>
            </a:r>
            <a:r>
              <a:rPr lang="cs-CZ" sz="1400" b="1" dirty="0">
                <a:solidFill>
                  <a:srgbClr val="0070C0"/>
                </a:solidFill>
              </a:rPr>
              <a:t>„nemocný“ </a:t>
            </a:r>
            <a:r>
              <a:rPr lang="cs-CZ" sz="1400" dirty="0"/>
              <a:t>překódujte pomocí funkce „když“ následovně: 1-nemocný, 0 –zdravý.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/>
              <a:t>Převeďte </a:t>
            </a:r>
            <a:r>
              <a:rPr lang="cs-CZ" sz="1400" b="1" dirty="0">
                <a:solidFill>
                  <a:srgbClr val="0070C0"/>
                </a:solidFill>
              </a:rPr>
              <a:t>„výšku“ </a:t>
            </a:r>
            <a:r>
              <a:rPr lang="cs-CZ" sz="1400" dirty="0"/>
              <a:t>na metry.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/>
              <a:t>Vypočítejte </a:t>
            </a:r>
            <a:r>
              <a:rPr lang="cs-CZ" sz="1400" b="1" dirty="0">
                <a:solidFill>
                  <a:srgbClr val="0070C0"/>
                </a:solidFill>
              </a:rPr>
              <a:t>„BMI“</a:t>
            </a:r>
            <a:r>
              <a:rPr lang="cs-CZ" sz="1400" dirty="0"/>
              <a:t>.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cs-CZ" sz="1400" dirty="0"/>
              <a:t>(</a:t>
            </a:r>
            <a:r>
              <a:rPr lang="cs-CZ" sz="1400" b="1" dirty="0"/>
              <a:t>nápověda</a:t>
            </a:r>
            <a:r>
              <a:rPr lang="cs-CZ" sz="1400" dirty="0"/>
              <a:t>: vzorec pro index tělesné hmotnosti najdete na internetu)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endParaRPr lang="cs-CZ" sz="1400" b="1" dirty="0">
              <a:solidFill>
                <a:srgbClr val="00B0F0"/>
              </a:solidFill>
            </a:endParaRP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/>
              <a:t>Spočítejte k jaké změně </a:t>
            </a:r>
            <a:r>
              <a:rPr lang="cs-CZ" sz="1400" b="1" dirty="0">
                <a:solidFill>
                  <a:srgbClr val="0070C0"/>
                </a:solidFill>
              </a:rPr>
              <a:t>„tepu před“ </a:t>
            </a:r>
            <a:r>
              <a:rPr lang="cs-CZ" sz="1400" dirty="0"/>
              <a:t>a </a:t>
            </a:r>
            <a:r>
              <a:rPr lang="cs-CZ" sz="1400" b="1" dirty="0">
                <a:solidFill>
                  <a:srgbClr val="0070C0"/>
                </a:solidFill>
              </a:rPr>
              <a:t>„tepu po“ </a:t>
            </a:r>
            <a:r>
              <a:rPr lang="cs-CZ" sz="1400" dirty="0"/>
              <a:t>došlo (např. léčbě nebo podání léku) (</a:t>
            </a:r>
            <a:r>
              <a:rPr lang="cs-CZ" sz="1400" b="1" dirty="0"/>
              <a:t>nápověda</a:t>
            </a:r>
            <a:r>
              <a:rPr lang="cs-CZ" sz="1400" dirty="0"/>
              <a:t>: pozor na chybějící </a:t>
            </a:r>
            <a:r>
              <a:rPr lang="cs-CZ" sz="1400" dirty="0" smtClean="0"/>
              <a:t>hodnoty)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Spočítej </a:t>
            </a:r>
            <a:r>
              <a:rPr lang="cs-CZ" sz="1400" b="1" dirty="0">
                <a:solidFill>
                  <a:srgbClr val="0070C0"/>
                </a:solidFill>
              </a:rPr>
              <a:t>„Počet oblíbených činností“</a:t>
            </a:r>
            <a:r>
              <a:rPr lang="cs-CZ" sz="1400" dirty="0"/>
              <a:t> (sloupec U-Y</a:t>
            </a:r>
            <a:r>
              <a:rPr lang="cs-CZ" sz="1400" dirty="0" smtClean="0"/>
              <a:t>).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Spočítej </a:t>
            </a:r>
            <a:r>
              <a:rPr lang="cs-CZ" sz="1400" dirty="0"/>
              <a:t>minimální, maximální a průměrnou hodnotu leukocytů (proměnná </a:t>
            </a:r>
            <a:r>
              <a:rPr lang="cs-CZ" sz="1400" b="1" dirty="0">
                <a:solidFill>
                  <a:srgbClr val="0070C0"/>
                </a:solidFill>
              </a:rPr>
              <a:t>„Leukocyty</a:t>
            </a:r>
            <a:r>
              <a:rPr lang="cs-CZ" sz="1400" b="1" dirty="0" smtClean="0">
                <a:solidFill>
                  <a:srgbClr val="0070C0"/>
                </a:solidFill>
              </a:rPr>
              <a:t>“</a:t>
            </a:r>
            <a:r>
              <a:rPr lang="cs-CZ" sz="1400" dirty="0" smtClean="0"/>
              <a:t>).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Spočítej celkovou výšku vše osob v souboru, které se jmenují Josef </a:t>
            </a:r>
            <a:r>
              <a:rPr lang="cs-CZ" sz="1400" dirty="0"/>
              <a:t>(proměnná </a:t>
            </a:r>
            <a:r>
              <a:rPr lang="cs-CZ" sz="1400" b="1" dirty="0" smtClean="0">
                <a:solidFill>
                  <a:srgbClr val="0070C0"/>
                </a:solidFill>
              </a:rPr>
              <a:t>„Jméno“</a:t>
            </a:r>
            <a:r>
              <a:rPr lang="cs-CZ" sz="1400" dirty="0" smtClean="0"/>
              <a:t>). A dále počet osob, které toto jméno mají.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Pomocí </a:t>
            </a:r>
            <a:r>
              <a:rPr lang="cs-CZ" sz="1400" dirty="0"/>
              <a:t>podmíněného formátování nalezněte </a:t>
            </a:r>
            <a:r>
              <a:rPr lang="cs-CZ" sz="1400" b="1" dirty="0">
                <a:solidFill>
                  <a:srgbClr val="0070C0"/>
                </a:solidFill>
              </a:rPr>
              <a:t>duplicitní záznamy </a:t>
            </a:r>
            <a:r>
              <a:rPr lang="cs-CZ" sz="1400" dirty="0"/>
              <a:t>dle jména pacienta. Jsou všechny Vámi označené záznamy skutečně duplicitní? Duplicitní údaj smažte</a:t>
            </a:r>
            <a:r>
              <a:rPr lang="cs-CZ" sz="1400" dirty="0" smtClean="0"/>
              <a:t>.</a:t>
            </a:r>
            <a:endParaRPr lang="cs-CZ" sz="1400" dirty="0"/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36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1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4198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Realitu můžeme popisovat různými typy dat, každý z nich se specifickými vlastnostmi, výhodami, nevýhodami a vlastní sadou využitelných statistických metod – od binárních přes kategoriální, ordinální až po spojitá data roste míra informace v nich obsažené.</a:t>
            </a:r>
          </a:p>
          <a:p>
            <a:r>
              <a:rPr lang="cs-CZ" dirty="0" smtClean="0"/>
              <a:t>Základním přístupem k popisné analýze dat je tvorba frekvenčních tabulek a jejich grafických reprezentací – histogramů.</a:t>
            </a:r>
          </a:p>
        </p:txBody>
      </p:sp>
    </p:spTree>
    <p:extLst>
      <p:ext uri="{BB962C8B-B14F-4D97-AF65-F5344CB8AC3E}">
        <p14:creationId xmlns:p14="http://schemas.microsoft.com/office/powerpoint/2010/main" val="12650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 smtClean="0"/>
              <a:t>Vzorce</a:t>
            </a:r>
            <a:endParaRPr lang="cs-CZ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vpisují se do buněk sešitu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vzorce jsou vždy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uvozeny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(lze též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-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aritmetické operátory + zabudované funkce Excelu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„sčítání“ nečíselných položek se používá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(klávesová zkratka: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výpočet je založen buď na číselných konstantách nebo odkazech na buňky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484438" y="4435492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00113" y="5176854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339752" y="3663967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838402" y="3735404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583262" y="5491179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2790602" y="400369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 rot="2893936">
            <a:off x="4478833" y="397749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 rot="-7409376">
            <a:off x="2124076" y="4672029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 flipH="1" flipV="1">
            <a:off x="5727725" y="501175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900790" y="5423789"/>
            <a:ext cx="2134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aritmetický operátor</a:t>
            </a:r>
            <a:endParaRPr lang="cs-CZ" sz="1800" dirty="0"/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 flipH="1" flipV="1">
            <a:off x="3045253" y="494436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00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</a:t>
            </a:r>
            <a:r>
              <a:rPr lang="cs-CZ" dirty="0" smtClean="0"/>
              <a:t>relativní odkaz </a:t>
            </a:r>
            <a:r>
              <a:rPr lang="cs-CZ" dirty="0"/>
              <a:t>na </a:t>
            </a:r>
            <a:r>
              <a:rPr lang="cs-CZ" dirty="0" smtClean="0"/>
              <a:t>buňku</a:t>
            </a:r>
            <a:endParaRPr lang="cs-CZ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Relativní odkazy</a:t>
            </a:r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buňka 1. řádku sloupci A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A1:B6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blok buněk – levý horní roh je v 1. řádku, sloupec A, pravý dolní na řádku 6, sloupec B 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sz="1600" b="1" dirty="0">
                <a:solidFill>
                  <a:srgbClr val="0000FF"/>
                </a:solidFill>
              </a:rPr>
              <a:t>A:A</a:t>
            </a:r>
            <a:r>
              <a:rPr lang="cs-CZ" sz="1600" dirty="0">
                <a:solidFill>
                  <a:schemeClr val="tx2"/>
                </a:solidFill>
              </a:rPr>
              <a:t> = blok sloupců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sz="1600" b="1" dirty="0">
                <a:solidFill>
                  <a:srgbClr val="0000FF"/>
                </a:solidFill>
              </a:rPr>
              <a:t>11:11</a:t>
            </a:r>
            <a:r>
              <a:rPr lang="cs-CZ" sz="1600" dirty="0">
                <a:solidFill>
                  <a:schemeClr val="tx2"/>
                </a:solidFill>
              </a:rPr>
              <a:t> = blok řádků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relativní odkaz se při automatickém vyplnění buněk vzorcem posune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mění se s kopírováním, při vložení a odstranění řádku nebo sloupce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sz="1600" dirty="0">
                <a:solidFill>
                  <a:schemeClr val="tx2"/>
                </a:solidFill>
              </a:rPr>
              <a:t>blok </a:t>
            </a:r>
            <a:r>
              <a:rPr lang="cs-CZ" sz="1600" dirty="0" smtClean="0">
                <a:solidFill>
                  <a:schemeClr val="tx2"/>
                </a:solidFill>
              </a:rPr>
              <a:t>buněk lze </a:t>
            </a:r>
            <a:r>
              <a:rPr lang="cs-CZ" sz="1600" dirty="0">
                <a:solidFill>
                  <a:schemeClr val="tx2"/>
                </a:solidFill>
              </a:rPr>
              <a:t>pojmenovat vepsáním názvu do pole názvů: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407965"/>
            <a:ext cx="4293661" cy="15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5"/>
          <p:cNvSpPr>
            <a:spLocks noChangeArrowheads="1"/>
          </p:cNvSpPr>
          <p:nvPr/>
        </p:nvSpPr>
        <p:spPr bwMode="auto">
          <a:xfrm rot="16200000">
            <a:off x="2916263" y="558891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878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</a:t>
            </a:r>
            <a:r>
              <a:rPr lang="cs-CZ" dirty="0" smtClean="0"/>
              <a:t>absolutní odkaz </a:t>
            </a:r>
            <a:r>
              <a:rPr lang="cs-CZ" dirty="0"/>
              <a:t>na </a:t>
            </a:r>
            <a:r>
              <a:rPr lang="cs-CZ" dirty="0" smtClean="0"/>
              <a:t>buňku</a:t>
            </a:r>
            <a:endParaRPr lang="cs-CZ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Absolutní odkaz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odkaz na buňku je pevně dán, při kopírování nebo automatickém vyplnění se nemění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lze uzamknout jak řádky, tak sloupce samostatně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51275" y="3435871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A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1</a:t>
            </a:r>
            <a:endParaRPr lang="cs-CZ" sz="2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0000">
            <a:off x="3492327" y="3572569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36096" y="3212976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sloupce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4169552">
            <a:off x="5003801" y="321203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03648" y="3645024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řádku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3930" y="4571836"/>
            <a:ext cx="7916141" cy="36933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Pamatuj: </a:t>
            </a:r>
            <a:r>
              <a:rPr lang="cs-CZ" dirty="0" smtClean="0"/>
              <a:t>Adresu upevníme pomocí znaku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(klávesová zkratka: </a:t>
            </a:r>
            <a:r>
              <a:rPr lang="cs-CZ" b="1" dirty="0" err="1" smtClean="0">
                <a:solidFill>
                  <a:schemeClr val="tx1"/>
                </a:solidFill>
              </a:rPr>
              <a:t>altr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gr</a:t>
            </a:r>
            <a:r>
              <a:rPr lang="cs-CZ" b="1" dirty="0" smtClean="0">
                <a:solidFill>
                  <a:schemeClr val="tx1"/>
                </a:solidFill>
              </a:rPr>
              <a:t> + ů </a:t>
            </a:r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b="1" dirty="0" smtClean="0">
                <a:solidFill>
                  <a:schemeClr val="tx1"/>
                </a:solidFill>
              </a:rPr>
              <a:t>F4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84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vzorc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37973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lang="cs-CZ" dirty="0"/>
              <a:t>Vzorce – tipy a triky </a:t>
            </a:r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Závislosti vzorců – </a:t>
            </a:r>
            <a:r>
              <a:rPr lang="cs-CZ" sz="1800" b="1" dirty="0" smtClean="0"/>
              <a:t>karta Vzorce</a:t>
            </a:r>
            <a:endParaRPr lang="cs-CZ" sz="1800" dirty="0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347864" y="4509120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339752" y="2924944"/>
            <a:ext cx="1368152" cy="115212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864097" cy="57606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436097" y="2996952"/>
            <a:ext cx="720080" cy="93610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61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800" dirty="0"/>
              <a:t>sledování </a:t>
            </a:r>
            <a:r>
              <a:rPr lang="cs-CZ" sz="1800" dirty="0" smtClean="0"/>
              <a:t>změn</a:t>
            </a:r>
          </a:p>
          <a:p>
            <a:r>
              <a:rPr lang="cs-CZ" sz="1800" dirty="0" smtClean="0"/>
              <a:t>hodnot i ve skrytých</a:t>
            </a:r>
          </a:p>
          <a:p>
            <a:r>
              <a:rPr lang="cs-CZ" sz="1800" dirty="0" smtClean="0"/>
              <a:t>a neviditelných sloupcích</a:t>
            </a:r>
            <a:endParaRPr lang="cs-CZ" sz="1800" dirty="0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995936" y="3501009"/>
            <a:ext cx="648072" cy="93610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4067944" y="3212976"/>
            <a:ext cx="1512168" cy="216024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411162" y="5291916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Zpřehlednění vzorců</a:t>
            </a:r>
            <a:endParaRPr lang="cs-CZ" sz="1800" dirty="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723964"/>
            <a:ext cx="3004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Vložit </a:t>
            </a:r>
            <a:r>
              <a:rPr lang="cs-CZ" sz="1800" dirty="0"/>
              <a:t>konec řádku ALT+ENTER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08104" y="5373216"/>
            <a:ext cx="2541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zobrazení vzorců namísto</a:t>
            </a:r>
          </a:p>
          <a:p>
            <a:r>
              <a:rPr lang="cs-CZ" sz="1800" dirty="0" smtClean="0"/>
              <a:t>hodnot v buňkách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31462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150127"/>
            <a:ext cx="4866839" cy="1420111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Vzorce – tipy a triky </a:t>
            </a:r>
            <a:r>
              <a:rPr lang="cs-CZ" dirty="0" smtClean="0"/>
              <a:t>II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 smtClean="0"/>
              <a:t>Vkládání komentářů, změny listu – karta Revize</a:t>
            </a:r>
            <a:endParaRPr lang="cs-CZ" sz="1800" dirty="0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2390685" y="4437112"/>
            <a:ext cx="1202907" cy="1305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2889319" y="4727977"/>
            <a:ext cx="704273" cy="103880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6468144" y="5197459"/>
            <a:ext cx="336104" cy="5447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829523" y="3249111"/>
            <a:ext cx="1814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/>
              <a:t>n</a:t>
            </a:r>
            <a:r>
              <a:rPr lang="cs-CZ" sz="1800" dirty="0" smtClean="0"/>
              <a:t>astavení oblasti s možností úprav</a:t>
            </a:r>
            <a:endParaRPr lang="cs-CZ" sz="1800" dirty="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7508275" y="3944692"/>
            <a:ext cx="457388" cy="67998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5842" r="2017" b="12451"/>
          <a:stretch/>
        </p:blipFill>
        <p:spPr>
          <a:xfrm>
            <a:off x="928784" y="2888940"/>
            <a:ext cx="4032448" cy="1080120"/>
          </a:xfrm>
          <a:prstGeom prst="rect">
            <a:avLst/>
          </a:prstGeom>
        </p:spPr>
      </p:pic>
      <p:sp>
        <p:nvSpPr>
          <p:cNvPr id="144394" name="Line 10"/>
          <p:cNvSpPr>
            <a:spLocks noChangeShapeType="1"/>
          </p:cNvSpPr>
          <p:nvPr/>
        </p:nvSpPr>
        <p:spPr bwMode="auto">
          <a:xfrm flipV="1">
            <a:off x="1331640" y="2492896"/>
            <a:ext cx="144014" cy="39604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94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Vzorce – tipy a triky </a:t>
            </a:r>
            <a:r>
              <a:rPr lang="cs-CZ" dirty="0" smtClean="0"/>
              <a:t>III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3333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5"/>
          <p:cNvSpPr>
            <a:spLocks noChangeArrowheads="1"/>
          </p:cNvSpPr>
          <p:nvPr/>
        </p:nvSpPr>
        <p:spPr bwMode="auto">
          <a:xfrm flipV="1">
            <a:off x="2483768" y="2924944"/>
            <a:ext cx="720080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 cstate="print"/>
          <a:srcRect r="83856" b="84600"/>
          <a:stretch>
            <a:fillRect/>
          </a:stretch>
        </p:blipFill>
        <p:spPr bwMode="auto">
          <a:xfrm>
            <a:off x="323528" y="1340768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 cstate="print"/>
          <a:srcRect l="24412" t="15400" r="52751" b="48901"/>
          <a:stretch>
            <a:fillRect/>
          </a:stretch>
        </p:blipFill>
        <p:spPr bwMode="auto">
          <a:xfrm>
            <a:off x="5292080" y="1343251"/>
            <a:ext cx="3600400" cy="31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4788023" y="2999583"/>
            <a:ext cx="647799" cy="50390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4788023" y="3502821"/>
            <a:ext cx="503337" cy="66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419871" y="321545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Funkce a její 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stručný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940648" y="1775622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635895" y="1703291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88022" y="2063330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 flipH="1" flipV="1">
            <a:off x="644420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5004048" y="5517232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průvodce funkcí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267743" y="2616696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 l="50006" t="29399" r="24007" b="48901"/>
          <a:stretch>
            <a:fillRect/>
          </a:stretch>
        </p:blipFill>
        <p:spPr bwMode="auto">
          <a:xfrm>
            <a:off x="323528" y="414908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563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6251</TotalTime>
  <Words>1032</Words>
  <Application>Microsoft Office PowerPoint</Application>
  <PresentationFormat>Předvádění na obrazovce (4:3)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Wingdings</vt:lpstr>
      <vt:lpstr>Wingdings 2</vt:lpstr>
      <vt:lpstr>01_Klin_dat_upravyM</vt:lpstr>
      <vt:lpstr>Administrativní</vt:lpstr>
      <vt:lpstr>2.2. Práce se vzorci a funkcemi v Excelu</vt:lpstr>
      <vt:lpstr>Anotace</vt:lpstr>
      <vt:lpstr>Vzorce</vt:lpstr>
      <vt:lpstr>Vzorce – relativní odkaz na buňku</vt:lpstr>
      <vt:lpstr>Vzorce – absolutní odkaz na buňku</vt:lpstr>
      <vt:lpstr> Vzorce – tipy a triky I</vt:lpstr>
      <vt:lpstr> Vzorce – tipy a triky II</vt:lpstr>
      <vt:lpstr> Vzorce – tipy a triky III</vt:lpstr>
      <vt:lpstr>   Vzorce – využití seznamu vzorců</vt:lpstr>
      <vt:lpstr>   Vzorce – užitečné funkce</vt:lpstr>
      <vt:lpstr>Statistické funkce v MS Excel</vt:lpstr>
      <vt:lpstr>Samostatné cvičení – úkoly 1</vt:lpstr>
      <vt:lpstr>Samostatné cvičení – úkoly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Renata Chloupková</cp:lastModifiedBy>
  <cp:revision>118</cp:revision>
  <dcterms:created xsi:type="dcterms:W3CDTF">2011-03-10T15:44:21Z</dcterms:created>
  <dcterms:modified xsi:type="dcterms:W3CDTF">2019-09-12T04:36:54Z</dcterms:modified>
</cp:coreProperties>
</file>