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512" r:id="rId2"/>
    <p:sldId id="480" r:id="rId3"/>
    <p:sldId id="521" r:id="rId4"/>
    <p:sldId id="520" r:id="rId5"/>
    <p:sldId id="542" r:id="rId6"/>
    <p:sldId id="534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26" r:id="rId15"/>
    <p:sldId id="53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84A86"/>
    <a:srgbClr val="CFB203"/>
    <a:srgbClr val="659A2A"/>
    <a:srgbClr val="CD8A05"/>
    <a:srgbClr val="4992A3"/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4660"/>
  </p:normalViewPr>
  <p:slideViewPr>
    <p:cSldViewPr showGuides="1">
      <p:cViewPr varScale="1">
        <p:scale>
          <a:sx n="87" d="100"/>
          <a:sy n="87" d="100"/>
        </p:scale>
        <p:origin x="1380" y="9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 s lineární spojnicí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List1!$A$1:$A$13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List1!$B$1:$B$13</c:f>
              <c:numCache>
                <c:formatCode>General</c:formatCod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14</c:v>
                </c:pt>
                <c:pt idx="4">
                  <c:v>12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13</c:v>
                </c:pt>
                <c:pt idx="9">
                  <c:v>16</c:v>
                </c:pt>
                <c:pt idx="10">
                  <c:v>17</c:v>
                </c:pt>
                <c:pt idx="11">
                  <c:v>15</c:v>
                </c:pt>
                <c:pt idx="12">
                  <c:v>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9C3-4BAC-BD98-66CD063F0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0006128"/>
        <c:axId val="620002992"/>
      </c:scatterChart>
      <c:valAx>
        <c:axId val="620006128"/>
        <c:scaling>
          <c:orientation val="minMax"/>
          <c:min val="20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0002992"/>
        <c:crosses val="autoZero"/>
        <c:crossBetween val="midCat"/>
      </c:valAx>
      <c:valAx>
        <c:axId val="620002992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0006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12.09.2019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65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12.09.2019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Vytváření různých typů grafů.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Formátování grafů.</a:t>
            </a:r>
          </a:p>
          <a:p>
            <a:pPr marL="0" indent="0" algn="ctr">
              <a:buNone/>
            </a:pP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Minigrafy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3.1. Grafy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059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81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415910" y="542412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72449" t="38639" r="4459" b="18019"/>
          <a:stretch>
            <a:fillRect/>
          </a:stretch>
        </p:blipFill>
        <p:spPr bwMode="auto">
          <a:xfrm>
            <a:off x="179512" y="2665883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l="28350" t="56279" r="45925" b="27761"/>
          <a:stretch>
            <a:fillRect/>
          </a:stretch>
        </p:blipFill>
        <p:spPr bwMode="auto">
          <a:xfrm>
            <a:off x="2771800" y="1771138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36088" y="1483138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48824" t="44519" r="25976" b="18521"/>
          <a:stretch>
            <a:fillRect/>
          </a:stretch>
        </p:blipFill>
        <p:spPr bwMode="auto">
          <a:xfrm>
            <a:off x="5292080" y="321297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437194" y="4034256"/>
            <a:ext cx="1728192" cy="252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96336" y="4761232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4259671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24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dat v kontingenční tabulce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Při změně dat v tabulce se zdrojovými daty </a:t>
            </a:r>
            <a:r>
              <a:rPr lang="cs-CZ" b="1" dirty="0" smtClean="0">
                <a:solidFill>
                  <a:srgbClr val="FF0000"/>
                </a:solidFill>
              </a:rPr>
              <a:t>nedojde </a:t>
            </a:r>
            <a:r>
              <a:rPr lang="cs-CZ" dirty="0" smtClean="0"/>
              <a:t>automaticky k aktualizaci dat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kontingenční tabulce.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Musíte provést aktualizaci dat.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Stůjte kdekoliv v kontingenční tabulce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Možnosti</a:t>
            </a:r>
            <a:r>
              <a:rPr lang="cs-CZ" dirty="0" smtClean="0"/>
              <a:t> ve skupině </a:t>
            </a:r>
            <a:r>
              <a:rPr lang="cs-CZ" b="1" dirty="0" smtClean="0"/>
              <a:t>Data</a:t>
            </a:r>
            <a:r>
              <a:rPr lang="cs-CZ" dirty="0" smtClean="0"/>
              <a:t> klikněte na </a:t>
            </a:r>
            <a:r>
              <a:rPr lang="cs-CZ" b="1" dirty="0" smtClean="0"/>
              <a:t>Aktualizovat </a:t>
            </a:r>
            <a:r>
              <a:rPr lang="cs-CZ" dirty="0" smtClean="0"/>
              <a:t>(Alt+F5), nebo na </a:t>
            </a:r>
            <a:r>
              <a:rPr lang="cs-CZ" b="1" dirty="0" smtClean="0"/>
              <a:t>Aktualizovat vše </a:t>
            </a:r>
            <a:r>
              <a:rPr lang="cs-CZ" dirty="0" smtClean="0"/>
              <a:t>(Ctrl+Alt+F5)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Data z kontingenční tabulky lze vizualizovat pomocí </a:t>
            </a:r>
            <a:r>
              <a:rPr lang="cs-CZ" b="1" dirty="0" smtClean="0"/>
              <a:t>kontingenčního grafu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467544" y="494116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 rot="8910888">
            <a:off x="7412215" y="499705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872" y="441794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28480" y="4273932"/>
            <a:ext cx="864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64088" y="4417948"/>
            <a:ext cx="1152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3149393">
            <a:off x="6144900" y="502558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3149393">
            <a:off x="4065228" y="517336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 vytvoření se kontingenční tabulka zobrazí v tzv. </a:t>
            </a:r>
            <a:r>
              <a:rPr lang="cs-CZ" b="1" dirty="0" smtClean="0"/>
              <a:t>kompaktním formátu</a:t>
            </a:r>
            <a:r>
              <a:rPr lang="cs-CZ" dirty="0" smtClean="0"/>
              <a:t>. Lze ji zobrazit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ale i ve formě </a:t>
            </a:r>
            <a:r>
              <a:rPr lang="cs-CZ" b="1" dirty="0" smtClean="0"/>
              <a:t>tabulky</a:t>
            </a:r>
            <a:r>
              <a:rPr lang="cs-CZ" dirty="0" smtClean="0"/>
              <a:t>, nebo ve formě </a:t>
            </a:r>
            <a:r>
              <a:rPr lang="cs-CZ" b="1" dirty="0" smtClean="0"/>
              <a:t>osnovy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Stůjte kdekoliv v kontingenční tabulce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Návrh </a:t>
            </a:r>
            <a:r>
              <a:rPr lang="cs-CZ" dirty="0" smtClean="0"/>
              <a:t>vyberte tlačítko </a:t>
            </a:r>
            <a:r>
              <a:rPr lang="cs-CZ" b="1" dirty="0" smtClean="0"/>
              <a:t>Rozložení sestavy </a:t>
            </a:r>
            <a:r>
              <a:rPr lang="cs-CZ" dirty="0" smtClean="0"/>
              <a:t>a volbu </a:t>
            </a:r>
            <a:r>
              <a:rPr lang="cs-CZ" b="1" dirty="0" smtClean="0"/>
              <a:t>Zobrazit ve formě osnovy nebo zobrazit ve formě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Kompaktní formát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uspořádání tabulky aby zabírala co nejméně místa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osnovy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řádková pole nižší úrovně je od vyšších úrovní odsazena, řádky nejsou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odděleny čarami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tabulky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klasická forma tabulky, pole nižší úrovně jsou v dalším sloupci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8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461665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Funkce SVYHLEDAT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().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3.3. </a:t>
            </a:r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Pokročilé </a:t>
            </a:r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vzorce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427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Funkce SVYHLEDAT()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412776"/>
            <a:ext cx="8208912" cy="16561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 smtClean="0"/>
              <a:t>Umožňuje vyhledávat v tabulce podle klíčového sloupce – ten musí být vždy první v zadané tabulce.</a:t>
            </a:r>
          </a:p>
          <a:p>
            <a:r>
              <a:rPr lang="cs-CZ" sz="2400" dirty="0" smtClean="0"/>
              <a:t>Funkce má 4 argumenty:</a:t>
            </a:r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Vyhledávaná hodnota (odpovídá hodnotám v 1. sloupci tabulky).</a:t>
            </a:r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Oblast (tabulka), </a:t>
            </a:r>
            <a:r>
              <a:rPr lang="cs-CZ" dirty="0"/>
              <a:t>ve které se nachází vyhledávací hodnota. </a:t>
            </a:r>
            <a:endParaRPr lang="cs-CZ" dirty="0" smtClean="0"/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Pořadové číslo </a:t>
            </a:r>
            <a:r>
              <a:rPr lang="cs-CZ" dirty="0"/>
              <a:t>sloupce v </a:t>
            </a:r>
            <a:r>
              <a:rPr lang="cs-CZ" dirty="0" smtClean="0"/>
              <a:t>oblasti (tabulce), </a:t>
            </a:r>
            <a:r>
              <a:rPr lang="cs-CZ" dirty="0"/>
              <a:t>ve kterém je hodnota, která se má </a:t>
            </a:r>
            <a:r>
              <a:rPr lang="cs-CZ" dirty="0" smtClean="0"/>
              <a:t>vrátit.</a:t>
            </a:r>
          </a:p>
          <a:p>
            <a:pPr marL="731838" lvl="1" indent="-457200">
              <a:buFont typeface="+mj-lt"/>
              <a:buAutoNum type="arabicPeriod"/>
            </a:pPr>
            <a:r>
              <a:rPr lang="cs-CZ" dirty="0" smtClean="0"/>
              <a:t>Volitelně logická hodnota přesné shody: </a:t>
            </a:r>
            <a:r>
              <a:rPr lang="cs-CZ" dirty="0"/>
              <a:t>PRAVDA v </a:t>
            </a:r>
            <a:r>
              <a:rPr lang="cs-CZ" dirty="0" smtClean="0"/>
              <a:t>případě přibližné shody, </a:t>
            </a:r>
            <a:r>
              <a:rPr lang="cs-CZ" dirty="0"/>
              <a:t>nebo NEPRAVDA v </a:t>
            </a:r>
            <a:r>
              <a:rPr lang="cs-CZ" dirty="0" smtClean="0"/>
              <a:t>případě přesné shody vyhledávané hodnoty s hodnotou v prvním sloupci oblasti (tabulky).</a:t>
            </a:r>
            <a:endParaRPr lang="cs-CZ" sz="1800" b="1" dirty="0" smtClean="0">
              <a:solidFill>
                <a:srgbClr val="0000FF"/>
              </a:solidFill>
            </a:endParaRPr>
          </a:p>
          <a:p>
            <a:pPr marL="593725" lvl="2" indent="0">
              <a:buNone/>
            </a:pP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Kalina</a:t>
            </a:r>
            <a:endParaRPr lang="cs-CZ" i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552" y="5661248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dirty="0" smtClean="0">
                <a:solidFill>
                  <a:srgbClr val="0000FF"/>
                </a:solidFill>
              </a:rPr>
              <a:t>=SVYHLEDAT</a:t>
            </a:r>
            <a:r>
              <a:rPr lang="cs-CZ" sz="2400" b="1" dirty="0">
                <a:solidFill>
                  <a:srgbClr val="0000FF"/>
                </a:solidFill>
              </a:rPr>
              <a:t>($G5;$A$2:$C$5;2;NEPRAVDA)</a:t>
            </a:r>
          </a:p>
        </p:txBody>
      </p:sp>
    </p:spTree>
    <p:extLst>
      <p:ext uri="{BB962C8B-B14F-4D97-AF65-F5344CB8AC3E}">
        <p14:creationId xmlns:p14="http://schemas.microsoft.com/office/powerpoint/2010/main" val="1737795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Graf se dvěma osami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V případě grafu se dvěma různými zobrazovanými veličinami lze nastavit jedné řadě zobrazování na vedlejší ose (svislé).</a:t>
            </a:r>
          </a:p>
          <a:p>
            <a:r>
              <a:rPr lang="cs-CZ" sz="2400" dirty="0" smtClean="0"/>
              <a:t>Vedlejší osa má hodnoty nezávislé na hlavní ose – rozsah je optimalizován podle velikosti grafu.</a:t>
            </a:r>
          </a:p>
          <a:p>
            <a:r>
              <a:rPr lang="cs-CZ" sz="2400" dirty="0" smtClean="0"/>
              <a:t>MS Excel umožňuje vložit pouze jednu hlavní a jednu vedlejší osu.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008" t="-700" r="25184" b="79700"/>
          <a:stretch/>
        </p:blipFill>
        <p:spPr>
          <a:xfrm>
            <a:off x="899592" y="4077072"/>
            <a:ext cx="7299468" cy="1737969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763688" y="4293096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732240" y="4725144"/>
            <a:ext cx="504056" cy="30243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4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Spojnice trendu v grafu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959666"/>
              </p:ext>
            </p:extLst>
          </p:nvPr>
        </p:nvGraphicFramePr>
        <p:xfrm>
          <a:off x="395536" y="3452724"/>
          <a:ext cx="4289114" cy="264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7936" y="1565176"/>
            <a:ext cx="5752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2400" dirty="0" smtClean="0"/>
              <a:t>Do bodového grafu lze přidat spojnici definovanou matematickým vztahem veličin na osách x a y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713304"/>
              </p:ext>
            </p:extLst>
          </p:nvPr>
        </p:nvGraphicFramePr>
        <p:xfrm>
          <a:off x="6484540" y="1268760"/>
          <a:ext cx="2511896" cy="517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2" name="Image" r:id="rId4" imgW="3923640" imgH="8101440" progId="Photoshop.Image.12">
                  <p:embed/>
                </p:oleObj>
              </mc:Choice>
              <mc:Fallback>
                <p:oleObj name="Image" r:id="rId4" imgW="3923640" imgH="81014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4540" y="1268760"/>
                        <a:ext cx="2511896" cy="5176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6139385" y="274817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84650" y="3139518"/>
            <a:ext cx="1371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Výběr matematického vztahu</a:t>
            </a:r>
            <a:endParaRPr lang="cs-CZ" sz="1400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5400000" flipH="1" flipV="1">
            <a:off x="6097509" y="5322270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84650" y="5458532"/>
            <a:ext cx="1371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Zobrazení dalších parametrů spojnice</a:t>
            </a:r>
            <a:endParaRPr lang="cs-CZ" sz="14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5400000" flipH="1" flipV="1">
            <a:off x="6097510" y="4690854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84650" y="4814420"/>
            <a:ext cx="137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Extrapolace trendu</a:t>
            </a:r>
            <a:endParaRPr lang="cs-CZ" sz="1400" dirty="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6291194" flipH="1" flipV="1">
            <a:off x="6090931" y="4044593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84650" y="4020956"/>
            <a:ext cx="1264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Název </a:t>
            </a:r>
            <a:br>
              <a:rPr lang="cs-CZ" sz="1400" dirty="0" smtClean="0"/>
            </a:br>
            <a:r>
              <a:rPr lang="cs-CZ" sz="1400" dirty="0" smtClean="0"/>
              <a:t>spojnice </a:t>
            </a:r>
            <a:br>
              <a:rPr lang="cs-CZ" sz="1400" dirty="0" smtClean="0"/>
            </a:br>
            <a:r>
              <a:rPr lang="cs-CZ" sz="1400" dirty="0" smtClean="0"/>
              <a:t>trendu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74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Minigrafy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 smtClean="0"/>
              <a:t>Minigrafy</a:t>
            </a:r>
            <a:r>
              <a:rPr lang="cs-CZ" sz="2400" dirty="0" smtClean="0"/>
              <a:t> jsou od verze MS Excel 2016 novým typem obsahu buňky. Jde o jednoduché (trendové) grafy se základními možnostmi formátování.</a:t>
            </a:r>
          </a:p>
          <a:p>
            <a:r>
              <a:rPr lang="cs-CZ" sz="2400" dirty="0" err="1" smtClean="0"/>
              <a:t>Minigraf</a:t>
            </a:r>
            <a:r>
              <a:rPr lang="cs-CZ" sz="2400" dirty="0" smtClean="0"/>
              <a:t> se zobrazuje na pozadí buňky, lze tedy přes něj psát text a nastavovat formát buňky.</a:t>
            </a:r>
          </a:p>
          <a:p>
            <a:r>
              <a:rPr lang="cs-CZ" sz="2400" dirty="0" smtClean="0"/>
              <a:t>Vložení </a:t>
            </a:r>
            <a:r>
              <a:rPr lang="cs-CZ" sz="2400" dirty="0" err="1" smtClean="0"/>
              <a:t>minigrafu</a:t>
            </a:r>
            <a:r>
              <a:rPr lang="cs-CZ" sz="2400" dirty="0" smtClean="0"/>
              <a:t>: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93576"/>
              </p:ext>
            </p:extLst>
          </p:nvPr>
        </p:nvGraphicFramePr>
        <p:xfrm>
          <a:off x="539552" y="4005064"/>
          <a:ext cx="2413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4" r:id="rId3" imgW="2412360" imgH="1180800" progId="">
                  <p:embed/>
                </p:oleObj>
              </mc:Choice>
              <mc:Fallback>
                <p:oleObj r:id="rId3" imgW="2412360" imgH="1180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005064"/>
                        <a:ext cx="24130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5531167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 MS Excel 2016 jsou na výběr 3 typy </a:t>
            </a:r>
            <a:r>
              <a:rPr lang="cs-CZ" sz="1400" dirty="0" err="1" smtClean="0"/>
              <a:t>minigrafů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745644" y="490975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064296"/>
              </p:ext>
            </p:extLst>
          </p:nvPr>
        </p:nvGraphicFramePr>
        <p:xfrm>
          <a:off x="4633664" y="3718437"/>
          <a:ext cx="4114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5" r:id="rId5" imgW="4114080" imgH="2437920" progId="">
                  <p:embed/>
                </p:oleObj>
              </mc:Choice>
              <mc:Fallback>
                <p:oleObj r:id="rId5" imgW="4114080" imgH="2437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3664" y="3718437"/>
                        <a:ext cx="41148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 rot="2893936" flipH="1" flipV="1">
            <a:off x="4133957" y="4174803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7132" y="3965234"/>
            <a:ext cx="1256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Oblast zdrojových dat (řádek) pro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2893936" flipH="1" flipV="1">
            <a:off x="4160950" y="506784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380817" y="5642235"/>
            <a:ext cx="180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Buňka, do které bude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 umístěn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837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Kontingenční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tabulky.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Kontingenční grafy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3.2. 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K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ontingenční 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tabulky a grafy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526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164288" y="57245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216" y="4361656"/>
            <a:ext cx="103022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39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1576889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699792" y="350100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801273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39552" y="422108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80,4 %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19,6 %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80,6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19,4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2453297" y="1965199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2577482">
            <a:off x="3105271" y="2841853"/>
            <a:ext cx="84223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779912" y="3204265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Větší počet nemocných mužů, který je dán pouze vyšším zastoupení mužů v celkovém vzorku (56 z 87)</a:t>
            </a:r>
            <a:endParaRPr lang="cs-CZ" sz="1600" dirty="0"/>
          </a:p>
        </p:txBody>
      </p:sp>
      <p:pic>
        <p:nvPicPr>
          <p:cNvPr id="99330" name="Picture 2" descr="C:\Users\brozova\Desktop\happy-red-question-mark-cartoon-character-pointing-with-finger_15025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441832"/>
            <a:ext cx="844296" cy="1371600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2453298" y="4581128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5400000">
            <a:off x="2661562" y="5406994"/>
            <a:ext cx="399094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899592" y="579655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>
              <a:buClr>
                <a:schemeClr val="accent1"/>
              </a:buClr>
            </a:pPr>
            <a:r>
              <a:rPr lang="cs-CZ" sz="1600" dirty="0" smtClean="0"/>
              <a:t>Po výpočtu relativních četností vidíme, že se muži a ženy neliší ve výskytu onemocnění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680000" flipH="1">
            <a:off x="6394019" y="4138898"/>
            <a:ext cx="61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786578" y="372269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řádkových procent</a:t>
            </a:r>
            <a:endParaRPr lang="cs-CZ" sz="1600" b="1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9680000" flipH="1">
            <a:off x="6463505" y="1549453"/>
            <a:ext cx="43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786578" y="130649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absolutních četností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7007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758825"/>
          </a:xfrm>
        </p:spPr>
        <p:txBody>
          <a:bodyPr anchor="ctr"/>
          <a:lstStyle/>
          <a:p>
            <a:r>
              <a:rPr lang="cs-CZ" sz="2800" dirty="0" smtClean="0"/>
              <a:t>Kontingenční tabulky v Excelu: zdroj dat a příprava dat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Kontingenční tabulka se dá vytvořit: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tabulky v daném sešitě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dat z jiného sešitu Excelu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externích dat (např. MS Access)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ze sloučených dat z více oblastí - z různých listů nebo různých sešitů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jiné kontingenční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Data musí být uspořádána formou standardního databázového seznamu: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 prvním řádku: názvy polí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Další řádky: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Vzhled tabulky:</a:t>
            </a:r>
            <a:r>
              <a:rPr lang="en-US" dirty="0" smtClean="0"/>
              <a:t> </a:t>
            </a:r>
            <a:r>
              <a:rPr lang="cs-CZ" dirty="0" smtClean="0"/>
              <a:t>karta </a:t>
            </a:r>
            <a:r>
              <a:rPr lang="cs-CZ" b="1" dirty="0" smtClean="0"/>
              <a:t>Domů</a:t>
            </a:r>
            <a:r>
              <a:rPr lang="cs-CZ" dirty="0" smtClean="0"/>
              <a:t> → </a:t>
            </a:r>
            <a:r>
              <a:rPr lang="cs-CZ" b="1" dirty="0" smtClean="0"/>
              <a:t>Formátovat jako tabulku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0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kontingenční tabulky v Excelu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430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6291</TotalTime>
  <Words>866</Words>
  <Application>Microsoft Office PowerPoint</Application>
  <PresentationFormat>Předvádění na obrazovce (4:3)</PresentationFormat>
  <Paragraphs>166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Wingdings 2</vt:lpstr>
      <vt:lpstr>01_Klin_dat_upravyM</vt:lpstr>
      <vt:lpstr>Image</vt:lpstr>
      <vt:lpstr>3.1. Grafy</vt:lpstr>
      <vt:lpstr>Graf se dvěma osami</vt:lpstr>
      <vt:lpstr>Spojnice trendu v grafu</vt:lpstr>
      <vt:lpstr>Minigrafy</vt:lpstr>
      <vt:lpstr>3.2. Kontingenční tabulky a grafy</vt:lpstr>
      <vt:lpstr>Kontingenční tabulka</vt:lpstr>
      <vt:lpstr>Ukázka kontingenční tabulky</vt:lpstr>
      <vt:lpstr>Kontingenční tabulky v Excelu: zdroj dat a příprava dat</vt:lpstr>
      <vt:lpstr>Vytvoření kontingenční tabulky v Excelu</vt:lpstr>
      <vt:lpstr>Kontingenční tabulky – rozvržení</vt:lpstr>
      <vt:lpstr>Kontingenční tabulky – nastavení II.</vt:lpstr>
      <vt:lpstr>Aktualizace dat v kontingenční tabulce</vt:lpstr>
      <vt:lpstr>Rozložení kontingenční tabulky</vt:lpstr>
      <vt:lpstr>3.3. Pokročilé vzorce</vt:lpstr>
      <vt:lpstr>Funkce SVYHLEDAT()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Renata Chloupková</cp:lastModifiedBy>
  <cp:revision>114</cp:revision>
  <dcterms:created xsi:type="dcterms:W3CDTF">2011-03-10T15:44:21Z</dcterms:created>
  <dcterms:modified xsi:type="dcterms:W3CDTF">2019-09-12T04:36:34Z</dcterms:modified>
</cp:coreProperties>
</file>