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46" r:id="rId2"/>
    <p:sldId id="547" r:id="rId3"/>
    <p:sldId id="548" r:id="rId4"/>
    <p:sldId id="549" r:id="rId5"/>
    <p:sldId id="550" r:id="rId6"/>
    <p:sldId id="551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4660"/>
  </p:normalViewPr>
  <p:slideViewPr>
    <p:cSldViewPr showGuides="1">
      <p:cViewPr varScale="1">
        <p:scale>
          <a:sx n="87" d="100"/>
          <a:sy n="87" d="100"/>
        </p:scale>
        <p:origin x="1380" y="90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12.09.2019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12.09.2019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Stručná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historie maker v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Význam maker, oblasti jejich použití.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Dvě formy maker - funkce a metody, rozdíly mezi nimi.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Nahrávání vlastního makra.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Vytvoření a úpravy vlastní funkce/metody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178168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4.1. 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Makra v MS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Excel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8190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Dvě základní entity, které lze vytvářet v prostředí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 jsou metody a funkce.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Vytvořené funkce se automaticky přenáší do prostředí Excelu (konkrétního sešitu typu .</a:t>
            </a:r>
            <a:r>
              <a:rPr lang="cs-CZ" sz="2400" dirty="0" err="1" smtClean="0"/>
              <a:t>xlsm</a:t>
            </a:r>
            <a:r>
              <a:rPr lang="cs-CZ" sz="2400" dirty="0" smtClean="0"/>
              <a:t>, ke kterému je makro připojeno).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i metody se zadávají jako zdrojový kód psaný uživatelem nebo generovaný programem do okna kódu a uvozují se speciálními výrazy.</a:t>
            </a:r>
          </a:p>
        </p:txBody>
      </p:sp>
    </p:spTree>
    <p:extLst>
      <p:ext uri="{BB962C8B-B14F-4D97-AF65-F5344CB8AC3E}">
        <p14:creationId xmlns:p14="http://schemas.microsoft.com/office/powerpoint/2010/main" val="2822743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funkce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 smtClean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 = arg1 + arg2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7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metoda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 smtClean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metody se skládá z operací, v nichž jsou pro výpočet využity proměnné specifikované na vstupu do metody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81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  <p:extLst>
      <p:ext uri="{BB962C8B-B14F-4D97-AF65-F5344CB8AC3E}">
        <p14:creationId xmlns:p14="http://schemas.microsoft.com/office/powerpoint/2010/main" val="244161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7849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/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Then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End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(v případě bloku),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While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Wend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For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i</a:t>
            </a:r>
            <a:r>
              <a:rPr lang="cs-CZ" sz="2400" b="1" dirty="0" smtClean="0">
                <a:solidFill>
                  <a:srgbClr val="C00000"/>
                </a:solidFill>
              </a:rPr>
              <a:t> = 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To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</a:t>
            </a:r>
            <a:r>
              <a:rPr lang="cs-CZ" sz="2400" b="1" dirty="0" err="1" smtClean="0">
                <a:solidFill>
                  <a:srgbClr val="C00000"/>
                </a:solidFill>
              </a:rPr>
              <a:t>Next</a:t>
            </a:r>
            <a:r>
              <a:rPr lang="cs-CZ" sz="2400" dirty="0" smtClean="0"/>
              <a:t> – </a:t>
            </a:r>
            <a:r>
              <a:rPr lang="cs-CZ" sz="2400" dirty="0" err="1" smtClean="0"/>
              <a:t>for</a:t>
            </a:r>
            <a:r>
              <a:rPr lang="cs-CZ" sz="2400" dirty="0" smtClean="0"/>
              <a:t> cyklus pro předem daný počet kroků,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Sheets</a:t>
            </a:r>
            <a:r>
              <a:rPr lang="cs-CZ" sz="2400" b="1" dirty="0" smtClean="0">
                <a:solidFill>
                  <a:srgbClr val="C00000"/>
                </a:solidFill>
              </a:rPr>
              <a:t>("</a:t>
            </a:r>
            <a:r>
              <a:rPr lang="cs-CZ" sz="2400" dirty="0" smtClean="0">
                <a:solidFill>
                  <a:srgbClr val="00B050"/>
                </a:solidFill>
              </a:rPr>
              <a:t>název listu</a:t>
            </a:r>
            <a:r>
              <a:rPr lang="cs-CZ" sz="2400" b="1" dirty="0" smtClean="0">
                <a:solidFill>
                  <a:srgbClr val="C00000"/>
                </a:solidFill>
              </a:rPr>
              <a:t>").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výběr označeného listu</a:t>
            </a:r>
            <a:r>
              <a:rPr lang="cs-CZ" sz="2400" dirty="0"/>
              <a:t>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  <a:r>
              <a:rPr lang="cs-CZ" sz="2400" dirty="0">
                <a:solidFill>
                  <a:srgbClr val="00B050"/>
                </a:solidFill>
              </a:rPr>
              <a:t>buňka2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oblasti buněk,</a:t>
            </a:r>
            <a:endParaRPr lang="cs-CZ" sz="2400" dirty="0" smtClean="0"/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Range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buňka1</a:t>
            </a:r>
            <a:r>
              <a:rPr lang="cs-CZ" sz="2400" b="1" dirty="0" smtClean="0">
                <a:solidFill>
                  <a:srgbClr val="C00000"/>
                </a:solidFill>
              </a:rPr>
              <a:t>,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buňka2</a:t>
            </a:r>
            <a:r>
              <a:rPr lang="cs-CZ" sz="2400" b="1" dirty="0" smtClean="0">
                <a:solidFill>
                  <a:srgbClr val="C00000"/>
                </a:solidFill>
              </a:rPr>
              <a:t>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totéž zadáno číselně,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ActiveCell.Offset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radky</a:t>
            </a:r>
            <a:r>
              <a:rPr lang="cs-CZ" sz="2400" b="1" dirty="0" err="1" smtClean="0">
                <a:solidFill>
                  <a:srgbClr val="C00000"/>
                </a:solidFill>
              </a:rPr>
              <a:t>,</a:t>
            </a:r>
            <a:r>
              <a:rPr lang="cs-CZ" sz="2400" dirty="0" err="1" smtClean="0">
                <a:solidFill>
                  <a:srgbClr val="00B050"/>
                </a:solidFill>
              </a:rPr>
              <a:t>sloupce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  <a:r>
              <a:rPr lang="cs-CZ" sz="2400" dirty="0" smtClean="0"/>
              <a:t> – přesun do zadané buňky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Mod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zbytek po celočíselném dělení čísla a číslem b,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Sqr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) </a:t>
            </a:r>
            <a:r>
              <a:rPr lang="cs-CZ" sz="2400" dirty="0" smtClean="0"/>
              <a:t>– druhá odmocnina z čísla a,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0869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považuje v Excelu za objekt celý soubor, list, buňku, graf, ovládací prvek (tlačítko, </a:t>
            </a:r>
            <a:r>
              <a:rPr lang="cs-CZ" sz="2400" dirty="0" err="1" smtClean="0"/>
              <a:t>zatržítko</a:t>
            </a:r>
            <a:r>
              <a:rPr lang="cs-CZ" sz="2400" dirty="0" smtClean="0"/>
              <a:t>, </a:t>
            </a:r>
            <a:r>
              <a:rPr lang="cs-CZ" sz="2400" dirty="0" err="1" smtClean="0"/>
              <a:t>fromulář</a:t>
            </a:r>
            <a:r>
              <a:rPr lang="cs-CZ" sz="2400" dirty="0" smtClean="0"/>
              <a:t>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 editoru IDE lze měnit vlastnosti objektů v okně </a:t>
            </a:r>
            <a:r>
              <a:rPr lang="cs-CZ" sz="2400" dirty="0" err="1" smtClean="0"/>
              <a:t>Properties</a:t>
            </a:r>
            <a:r>
              <a:rPr lang="cs-CZ" sz="2400" dirty="0" smtClean="0"/>
              <a:t> </a:t>
            </a:r>
            <a:r>
              <a:rPr lang="cs-CZ" sz="2400" dirty="0" err="1" smtClean="0"/>
              <a:t>window</a:t>
            </a:r>
            <a:r>
              <a:rPr lang="cs-CZ" sz="2400" dirty="0" smtClean="0"/>
              <a:t>; některé lze měnit také přímo v Excelu (např. pojmenování listu, vybarvení buňky) a také samotnými 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Range("A1").</a:t>
            </a:r>
            <a:r>
              <a:rPr lang="en-US" sz="2400" b="1" dirty="0" err="1" smtClean="0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 =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18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Activate</a:t>
            </a:r>
            <a:r>
              <a:rPr lang="cs-CZ" sz="2400" dirty="0" smtClean="0"/>
              <a:t> – aktivace sešitu (otevření uloženého souboru),</a:t>
            </a:r>
            <a:endParaRPr lang="cs-CZ" sz="2400" dirty="0" smtClean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SheetActivate</a:t>
            </a:r>
            <a:r>
              <a:rPr lang="cs-CZ" sz="2400" dirty="0" smtClean="0"/>
              <a:t> – aktivace požadovaného 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Click</a:t>
            </a:r>
            <a:r>
              <a:rPr lang="cs-CZ" sz="2400" b="1" dirty="0" smtClean="0"/>
              <a:t> </a:t>
            </a:r>
            <a:r>
              <a:rPr lang="cs-CZ" sz="2400" dirty="0" smtClean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Change</a:t>
            </a:r>
            <a:r>
              <a:rPr lang="cs-CZ" sz="2400" b="1" dirty="0" smtClean="0"/>
              <a:t> </a:t>
            </a:r>
            <a:r>
              <a:rPr lang="cs-CZ" sz="2400" dirty="0" smtClean="0"/>
              <a:t>– změna hodnoty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smtClean="0"/>
              <a:t>Show </a:t>
            </a:r>
            <a:r>
              <a:rPr lang="cs-CZ" sz="2400" dirty="0" smtClean="0"/>
              <a:t>– zviditelnění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Hide</a:t>
            </a:r>
            <a:r>
              <a:rPr lang="cs-CZ" sz="2400" b="1" dirty="0" smtClean="0"/>
              <a:t> </a:t>
            </a:r>
            <a:r>
              <a:rPr lang="cs-CZ" sz="2400" dirty="0" smtClean="0"/>
              <a:t>– zneviditelnění prvku.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879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kam dál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51845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/>
              <a:t>Visual</a:t>
            </a:r>
            <a:r>
              <a:rPr lang="cs-CZ" sz="2400" dirty="0"/>
              <a:t> Basic je plnohodnotný programovací jazyk, k jeho obsažení by nestačil ani celý předmět </a:t>
            </a:r>
            <a:r>
              <a:rPr lang="cs-CZ" sz="2400" dirty="0" smtClean="0"/>
              <a:t>MOF011,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existuje celá řada elektronických i klasických učebnic ve všech jazycích,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řada věcí je intuitivních a lze na ně přijít i bez odborného základu. 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  <p:pic>
        <p:nvPicPr>
          <p:cNvPr id="1026" name="Picture 2" descr="http://www.computermedia.cz/knihy/programovani-ve-visual-basicu-2010-CD_b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2352675" cy="2781300"/>
          </a:xfrm>
          <a:prstGeom prst="rect">
            <a:avLst/>
          </a:prstGeom>
          <a:noFill/>
        </p:spPr>
      </p:pic>
      <p:pic>
        <p:nvPicPr>
          <p:cNvPr id="1028" name="Picture 4" descr="http://www.ucebnice.com/img/auto/138/0/K1611_nahledK16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996952"/>
            <a:ext cx="2406548" cy="324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018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 historie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Možnost napsat vlastní funkci/makro je v Excelu od první verze v roce 1985.</a:t>
            </a:r>
          </a:p>
          <a:p>
            <a:r>
              <a:rPr lang="cs-CZ" sz="2400" dirty="0" smtClean="0"/>
              <a:t>Do roku 1993 (verze 5) byla makra zaznamenávána ve vlastním jazyce Excelu a ukládána jakou soubory .</a:t>
            </a:r>
            <a:r>
              <a:rPr lang="cs-CZ" sz="2400" dirty="0" err="1" smtClean="0"/>
              <a:t>xlm</a:t>
            </a:r>
            <a:r>
              <a:rPr lang="cs-CZ" sz="2400" dirty="0" smtClean="0"/>
              <a:t>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Od verze 5 je možné makra zaznamenávat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byl vyvinut v roce 1991 kombinací staršího jazyka Basic (1964) a prostředí Ruby společnosti </a:t>
            </a:r>
            <a:r>
              <a:rPr lang="cs-CZ" sz="2400" dirty="0" err="1" smtClean="0"/>
              <a:t>Tripod</a:t>
            </a:r>
            <a:r>
              <a:rPr lang="cs-CZ" sz="2400" dirty="0" smtClean="0"/>
              <a:t>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37272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makro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Účelem maker v Excelu je buď usnadnění opakujících se činností nebo zpřístupnění složitějších funkcí, kterých není možné dosáhnout při rozumné složitosti ručně, případně kombinace obojího.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 smtClean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 smtClean="0"/>
              <a:t>Existují</a:t>
            </a:r>
            <a:r>
              <a:rPr lang="cs-CZ" sz="2400" dirty="0" smtClean="0"/>
              <a:t> dva režimy zadávání maker – záznam přímo v prostředí Excelu a ruční zápis makra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7895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„Zobrazit na pásu kartu Vývojář“.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Položka seznamu „Oblíbené“.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024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zahájení záznamu makra.</a:t>
            </a:r>
            <a:endParaRPr lang="cs-CZ" sz="14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Otevírá dialogové okno se seznamem maker.</a:t>
            </a:r>
            <a:endParaRPr lang="cs-CZ" sz="14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do prostředí </a:t>
            </a:r>
            <a:r>
              <a:rPr lang="cs-CZ" sz="1400" dirty="0" err="1" smtClean="0"/>
              <a:t>Visual</a:t>
            </a:r>
            <a:r>
              <a:rPr lang="cs-CZ" sz="1400" dirty="0" smtClean="0"/>
              <a:t> Basic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zastavení záznamu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mezi absolutními a relativními odkazy v makru.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29891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Uživatelský název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Klávesová zkratka</a:t>
            </a:r>
          </a:p>
          <a:p>
            <a:r>
              <a:rPr lang="cs-CZ" sz="1400" dirty="0" smtClean="0"/>
              <a:t>neodporující standardním zkratkám. Musí jít o písmeno nebo příbuzný znak. V případě kolize navrhuje Excel varianty Ctrl nebo Ctrl+Shift.</a:t>
            </a:r>
            <a:endParaRPr lang="cs-CZ" sz="1400" dirty="0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Místo pro uložení makra.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Volitelný popis makra.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0498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Úprav makra v prostředí VB.</a:t>
            </a:r>
            <a:endParaRPr lang="cs-CZ" sz="14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Krokování makra v prostředí VB.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Spuštění vybraného makra.</a:t>
            </a:r>
            <a:endParaRPr lang="cs-CZ" sz="1400" dirty="0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Změna popisu a klávesové zkratky.</a:t>
            </a:r>
            <a:endParaRPr lang="cs-CZ" sz="14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Seznam vytvořených maker.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98563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Integrated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(IDE):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Okno pro psaní kódu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Project </a:t>
            </a:r>
            <a:r>
              <a:rPr lang="cs-CZ" sz="1400" dirty="0" err="1" smtClean="0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Properties</a:t>
            </a:r>
            <a:r>
              <a:rPr lang="cs-CZ" sz="1400" dirty="0" smtClean="0"/>
              <a:t> </a:t>
            </a:r>
            <a:r>
              <a:rPr lang="cs-CZ" sz="1400" dirty="0" err="1" smtClean="0"/>
              <a:t>window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99114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do kódu lze vepisovat komentáře </a:t>
            </a:r>
            <a:r>
              <a:rPr lang="cs-CZ" sz="2400" dirty="0" err="1" smtClean="0"/>
              <a:t>uvozené</a:t>
            </a:r>
            <a:r>
              <a:rPr lang="cs-CZ" sz="2400" dirty="0" smtClean="0"/>
              <a:t> apostrofem 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dlouhé řádky lze rozdělit pomocí kombinace , _,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99935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6415</TotalTime>
  <Words>1115</Words>
  <Application>Microsoft Office PowerPoint</Application>
  <PresentationFormat>Předvádění na obrazovce (4:3)</PresentationFormat>
  <Paragraphs>148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Courant</vt:lpstr>
      <vt:lpstr>Wingdings</vt:lpstr>
      <vt:lpstr>Wingdings 2</vt:lpstr>
      <vt:lpstr>01_Klin_dat_upravyM</vt:lpstr>
      <vt:lpstr>4.1. Makra v MS Excel</vt:lpstr>
      <vt:lpstr>Z historie</vt:lpstr>
      <vt:lpstr>Visual Basic makro</vt:lpstr>
      <vt:lpstr>Záznam makra</vt:lpstr>
      <vt:lpstr>Záznam makra</vt:lpstr>
      <vt:lpstr>Záznam makra</vt:lpstr>
      <vt:lpstr>Záznam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  <vt:lpstr>Visual Basic – kam dál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Renata Chloupková</cp:lastModifiedBy>
  <cp:revision>123</cp:revision>
  <dcterms:created xsi:type="dcterms:W3CDTF">2011-03-10T15:44:21Z</dcterms:created>
  <dcterms:modified xsi:type="dcterms:W3CDTF">2019-09-12T04:36:09Z</dcterms:modified>
</cp:coreProperties>
</file>