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797B-2EAD-413A-9AB4-13488708EA92}" type="datetimeFigureOut">
              <a:rPr lang="cs-CZ" smtClean="0"/>
              <a:t>09.01.2020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2858-BEDE-41A1-BAF1-27C580614D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570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797B-2EAD-413A-9AB4-13488708EA92}" type="datetimeFigureOut">
              <a:rPr lang="cs-CZ" smtClean="0"/>
              <a:t>09.01.2020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2858-BEDE-41A1-BAF1-27C580614D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74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797B-2EAD-413A-9AB4-13488708EA92}" type="datetimeFigureOut">
              <a:rPr lang="cs-CZ" smtClean="0"/>
              <a:t>09.01.2020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2858-BEDE-41A1-BAF1-27C580614D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96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797B-2EAD-413A-9AB4-13488708EA92}" type="datetimeFigureOut">
              <a:rPr lang="cs-CZ" smtClean="0"/>
              <a:t>09.01.2020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2858-BEDE-41A1-BAF1-27C580614D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65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797B-2EAD-413A-9AB4-13488708EA92}" type="datetimeFigureOut">
              <a:rPr lang="cs-CZ" smtClean="0"/>
              <a:t>09.01.2020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2858-BEDE-41A1-BAF1-27C580614D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06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797B-2EAD-413A-9AB4-13488708EA92}" type="datetimeFigureOut">
              <a:rPr lang="cs-CZ" smtClean="0"/>
              <a:t>09.01.2020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2858-BEDE-41A1-BAF1-27C580614D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44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797B-2EAD-413A-9AB4-13488708EA92}" type="datetimeFigureOut">
              <a:rPr lang="cs-CZ" smtClean="0"/>
              <a:t>09.01.2020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2858-BEDE-41A1-BAF1-27C580614D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990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797B-2EAD-413A-9AB4-13488708EA92}" type="datetimeFigureOut">
              <a:rPr lang="cs-CZ" smtClean="0"/>
              <a:t>09.01.2020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2858-BEDE-41A1-BAF1-27C580614D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98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797B-2EAD-413A-9AB4-13488708EA92}" type="datetimeFigureOut">
              <a:rPr lang="cs-CZ" smtClean="0"/>
              <a:t>09.01.2020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2858-BEDE-41A1-BAF1-27C580614D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17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797B-2EAD-413A-9AB4-13488708EA92}" type="datetimeFigureOut">
              <a:rPr lang="cs-CZ" smtClean="0"/>
              <a:t>09.01.2020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2858-BEDE-41A1-BAF1-27C580614D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433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797B-2EAD-413A-9AB4-13488708EA92}" type="datetimeFigureOut">
              <a:rPr lang="cs-CZ" smtClean="0"/>
              <a:t>09.01.2020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2858-BEDE-41A1-BAF1-27C580614D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40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0797B-2EAD-413A-9AB4-13488708EA92}" type="datetimeFigureOut">
              <a:rPr lang="cs-CZ" smtClean="0"/>
              <a:t>09.01.2020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12858-BEDE-41A1-BAF1-27C580614D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07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Tematické okruhy ke zkoušce z imunologie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Marcela Vlková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19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568952" cy="1143000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FF0000"/>
                </a:solidFill>
              </a:rPr>
              <a:t>Tematické okruhy ke zkoušce z imunologie (</a:t>
            </a:r>
            <a:r>
              <a:rPr lang="cs-CZ" sz="2800" dirty="0" err="1">
                <a:solidFill>
                  <a:srgbClr val="FF0000"/>
                </a:solidFill>
              </a:rPr>
              <a:t>BcZL</a:t>
            </a:r>
            <a:r>
              <a:rPr lang="cs-CZ" sz="2800" dirty="0">
                <a:solidFill>
                  <a:srgbClr val="FF0000"/>
                </a:solidFill>
              </a:rPr>
              <a:t>  LF MU) </a:t>
            </a:r>
            <a:r>
              <a:rPr lang="cs-CZ" sz="2800" dirty="0" smtClean="0">
                <a:solidFill>
                  <a:srgbClr val="FF0000"/>
                </a:solidFill>
              </a:rPr>
              <a:t>–teoretická část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dirty="0"/>
              <a:t>Imunitní systém:  fyziologické funkce, hlavní skupiny chorob z poruch imunity.</a:t>
            </a:r>
          </a:p>
          <a:p>
            <a:r>
              <a:rPr lang="cs-CZ" dirty="0"/>
              <a:t>Imunita vrozená a adaptivní: charakteristické rysy, vzájemné vztahy.</a:t>
            </a:r>
          </a:p>
          <a:p>
            <a:r>
              <a:rPr lang="cs-CZ" dirty="0"/>
              <a:t>Primární a sekundární orgány imunitního systému.</a:t>
            </a:r>
          </a:p>
          <a:p>
            <a:r>
              <a:rPr lang="cs-CZ" dirty="0"/>
              <a:t>Buňky imunitního systému: lymfocyty T, B, buňky NK a NKT</a:t>
            </a:r>
          </a:p>
          <a:p>
            <a:r>
              <a:rPr lang="cs-CZ" dirty="0"/>
              <a:t>Buňky imunitního systému: profesionální fagocyty, dendritické buňky, mastocyty a  další elementy.</a:t>
            </a:r>
          </a:p>
          <a:p>
            <a:r>
              <a:rPr lang="cs-CZ" dirty="0"/>
              <a:t>Molekuly buněčných interakcí: </a:t>
            </a:r>
            <a:r>
              <a:rPr lang="cs-CZ" dirty="0" err="1"/>
              <a:t>cytokiny</a:t>
            </a:r>
            <a:r>
              <a:rPr lang="cs-CZ" dirty="0"/>
              <a:t>, </a:t>
            </a:r>
            <a:r>
              <a:rPr lang="cs-CZ" dirty="0" err="1"/>
              <a:t>chemokiny</a:t>
            </a:r>
            <a:r>
              <a:rPr lang="cs-CZ" dirty="0"/>
              <a:t>, adhesivní molekuly.</a:t>
            </a:r>
          </a:p>
          <a:p>
            <a:r>
              <a:rPr lang="cs-CZ" dirty="0"/>
              <a:t>Komplementový systém: cesty a důsledky aktivace. </a:t>
            </a:r>
          </a:p>
          <a:p>
            <a:r>
              <a:rPr lang="cs-CZ" dirty="0"/>
              <a:t>Zánět: buněčná a molekulární podstata, diagnosticky významné biomarkery zánětu.</a:t>
            </a:r>
          </a:p>
          <a:p>
            <a:r>
              <a:rPr lang="cs-CZ" dirty="0"/>
              <a:t>Imunoglobuliny: struktura a funkce.</a:t>
            </a:r>
          </a:p>
          <a:p>
            <a:r>
              <a:rPr lang="cs-CZ" dirty="0"/>
              <a:t>Hlavní </a:t>
            </a:r>
            <a:r>
              <a:rPr lang="cs-CZ" dirty="0" err="1"/>
              <a:t>histokompatibilitní</a:t>
            </a:r>
            <a:r>
              <a:rPr lang="cs-CZ" dirty="0"/>
              <a:t> komplex (MHC).    HLA-systém.  HLA-antigeny.</a:t>
            </a:r>
          </a:p>
          <a:p>
            <a:r>
              <a:rPr lang="cs-CZ" dirty="0"/>
              <a:t>Antigen. Epitop. Hapten.  Příklady antigenů významných v </a:t>
            </a:r>
            <a:r>
              <a:rPr lang="cs-CZ" dirty="0" err="1"/>
              <a:t>patogenéze</a:t>
            </a:r>
            <a:r>
              <a:rPr lang="cs-CZ" dirty="0"/>
              <a:t> a diagnostice chorob.</a:t>
            </a:r>
          </a:p>
          <a:p>
            <a:r>
              <a:rPr lang="cs-CZ" dirty="0"/>
              <a:t>Receptory buněk imunitního systému  pro „PAMP“  a pro „epitopy antigenů“. </a:t>
            </a:r>
          </a:p>
          <a:p>
            <a:r>
              <a:rPr lang="cs-CZ" dirty="0"/>
              <a:t>Buněčná a molekulární podstata tvorby protilátek a celulární imunity (zprostředkované lymfocyty T).</a:t>
            </a:r>
          </a:p>
          <a:p>
            <a:r>
              <a:rPr lang="cs-CZ" dirty="0"/>
              <a:t>Slizniční imunitní </a:t>
            </a:r>
            <a:r>
              <a:rPr lang="cs-CZ" dirty="0" smtClean="0"/>
              <a:t>systém, reprodukční imunologie</a:t>
            </a:r>
            <a:endParaRPr lang="cs-CZ" dirty="0"/>
          </a:p>
          <a:p>
            <a:r>
              <a:rPr lang="cs-CZ" dirty="0"/>
              <a:t>Buněčná a molekulární podstata  celulární  Imunologická hypersensitivita ( I.-IV. typ)</a:t>
            </a:r>
          </a:p>
          <a:p>
            <a:r>
              <a:rPr lang="cs-CZ" dirty="0"/>
              <a:t>Alergické choroby : rozdělení, </a:t>
            </a:r>
            <a:r>
              <a:rPr lang="cs-CZ" dirty="0" err="1"/>
              <a:t>imunopatogeneze</a:t>
            </a:r>
            <a:r>
              <a:rPr lang="cs-CZ" dirty="0"/>
              <a:t>, výskyt, klinické projevy.</a:t>
            </a:r>
          </a:p>
          <a:p>
            <a:r>
              <a:rPr lang="cs-CZ" dirty="0"/>
              <a:t>Autoimunitní choroby. Autoprotilátky, </a:t>
            </a:r>
            <a:r>
              <a:rPr lang="cs-CZ" dirty="0" err="1"/>
              <a:t>autoreaktivní</a:t>
            </a:r>
            <a:r>
              <a:rPr lang="cs-CZ" dirty="0"/>
              <a:t> lymfocyty T.</a:t>
            </a:r>
          </a:p>
          <a:p>
            <a:r>
              <a:rPr lang="cs-CZ" dirty="0"/>
              <a:t>Imunodeficience primární a sekundární.</a:t>
            </a:r>
          </a:p>
          <a:p>
            <a:r>
              <a:rPr lang="cs-CZ" dirty="0"/>
              <a:t>Imunita antiinfekční. Aktivní a pasivní imunizace při prevenci a terapii infekčních chorob. Vakcíny.</a:t>
            </a:r>
          </a:p>
          <a:p>
            <a:r>
              <a:rPr lang="cs-CZ" dirty="0"/>
              <a:t>Imunita  u  maligních nádorů.  Monoklonální </a:t>
            </a:r>
            <a:r>
              <a:rPr lang="cs-CZ" dirty="0" err="1"/>
              <a:t>gamapatie</a:t>
            </a:r>
            <a:r>
              <a:rPr lang="cs-CZ" dirty="0"/>
              <a:t>,  leukemie, lymfomy</a:t>
            </a:r>
            <a:r>
              <a:rPr lang="cs-CZ" dirty="0" smtClean="0"/>
              <a:t>.</a:t>
            </a:r>
          </a:p>
          <a:p>
            <a:r>
              <a:rPr lang="cs-CZ" dirty="0" smtClean="0"/>
              <a:t>Transplantační </a:t>
            </a:r>
            <a:r>
              <a:rPr lang="cs-CZ" dirty="0"/>
              <a:t>i</a:t>
            </a:r>
            <a:r>
              <a:rPr lang="cs-CZ" dirty="0" smtClean="0"/>
              <a:t>munologie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16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913" y="76230"/>
            <a:ext cx="8363272" cy="1143000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FF0000"/>
                </a:solidFill>
              </a:rPr>
              <a:t>Tematické okruhy ke zkoušce z imunologie (</a:t>
            </a:r>
            <a:r>
              <a:rPr lang="cs-CZ" sz="2800" dirty="0" err="1">
                <a:solidFill>
                  <a:srgbClr val="FF0000"/>
                </a:solidFill>
              </a:rPr>
              <a:t>BcZL</a:t>
            </a:r>
            <a:r>
              <a:rPr lang="cs-CZ" sz="2800" dirty="0">
                <a:solidFill>
                  <a:srgbClr val="FF0000"/>
                </a:solidFill>
              </a:rPr>
              <a:t>  LF MU</a:t>
            </a:r>
            <a:r>
              <a:rPr lang="cs-CZ" sz="2800" dirty="0" smtClean="0">
                <a:solidFill>
                  <a:srgbClr val="FF0000"/>
                </a:solidFill>
              </a:rPr>
              <a:t>)- praktická část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92370" y="1095555"/>
            <a:ext cx="9861430" cy="5081408"/>
          </a:xfrm>
        </p:spPr>
        <p:txBody>
          <a:bodyPr>
            <a:noAutofit/>
          </a:bodyPr>
          <a:lstStyle/>
          <a:p>
            <a:r>
              <a:rPr lang="cs-CZ" sz="900" dirty="0" err="1"/>
              <a:t>Polyklonální</a:t>
            </a:r>
            <a:r>
              <a:rPr lang="cs-CZ" sz="900" dirty="0"/>
              <a:t> protilátky: příprava (imunizace), purifikace, využití v diagnostice a v léčbě.</a:t>
            </a:r>
          </a:p>
          <a:p>
            <a:r>
              <a:rPr lang="cs-CZ" sz="900" dirty="0"/>
              <a:t>Monoklonální protilátky: charakteristika, možnosti diagnostického a léčebného využití.</a:t>
            </a:r>
          </a:p>
          <a:p>
            <a:r>
              <a:rPr lang="cs-CZ" sz="900" dirty="0"/>
              <a:t>Reakce  protilátek s antigenem in vitro: charakter a vizualizace  vazby,  afinita, </a:t>
            </a:r>
            <a:r>
              <a:rPr lang="cs-CZ" sz="900" dirty="0" err="1"/>
              <a:t>avidita</a:t>
            </a:r>
            <a:r>
              <a:rPr lang="cs-CZ" sz="900" dirty="0"/>
              <a:t>.</a:t>
            </a:r>
          </a:p>
          <a:p>
            <a:r>
              <a:rPr lang="cs-CZ" sz="900" dirty="0"/>
              <a:t>Aglutinační reakce. Aglutinace přímá a nepřímá. </a:t>
            </a:r>
            <a:r>
              <a:rPr lang="cs-CZ" sz="900" dirty="0" err="1"/>
              <a:t>Coombsův</a:t>
            </a:r>
            <a:r>
              <a:rPr lang="cs-CZ" sz="900" dirty="0"/>
              <a:t> test.</a:t>
            </a:r>
          </a:p>
          <a:p>
            <a:r>
              <a:rPr lang="cs-CZ" sz="900" dirty="0"/>
              <a:t>Precipitační reakce : radiální </a:t>
            </a:r>
            <a:r>
              <a:rPr lang="cs-CZ" sz="900" dirty="0" err="1"/>
              <a:t>imunodifuse</a:t>
            </a:r>
            <a:r>
              <a:rPr lang="cs-CZ" sz="900" dirty="0"/>
              <a:t>, nefelometrie a turbidimetrie.</a:t>
            </a:r>
          </a:p>
          <a:p>
            <a:r>
              <a:rPr lang="cs-CZ" sz="900" dirty="0"/>
              <a:t>Imunoelektroforéza. </a:t>
            </a:r>
            <a:r>
              <a:rPr lang="cs-CZ" sz="900" dirty="0" err="1"/>
              <a:t>Imunofixace</a:t>
            </a:r>
            <a:r>
              <a:rPr lang="cs-CZ" sz="900" dirty="0"/>
              <a:t>, </a:t>
            </a:r>
            <a:r>
              <a:rPr lang="cs-CZ" sz="900" dirty="0" err="1"/>
              <a:t>Imunoblotting</a:t>
            </a:r>
            <a:r>
              <a:rPr lang="cs-CZ" sz="900" dirty="0"/>
              <a:t>,</a:t>
            </a:r>
          </a:p>
          <a:p>
            <a:r>
              <a:rPr lang="cs-CZ" sz="900" dirty="0"/>
              <a:t>Imunofluorescence.</a:t>
            </a:r>
          </a:p>
          <a:p>
            <a:r>
              <a:rPr lang="cs-CZ" sz="900" dirty="0" err="1"/>
              <a:t>Imunoeseje</a:t>
            </a:r>
            <a:r>
              <a:rPr lang="cs-CZ" sz="900" dirty="0"/>
              <a:t> se značenými protilátkami:  RIA , EIA. ELISA.</a:t>
            </a:r>
          </a:p>
          <a:p>
            <a:r>
              <a:rPr lang="cs-CZ" sz="900" dirty="0"/>
              <a:t>Izolace buněk k imunologickému vyšetření. Gradientová centrifugace,  </a:t>
            </a:r>
            <a:r>
              <a:rPr lang="cs-CZ" sz="900" dirty="0" err="1"/>
              <a:t>imunomagnetická</a:t>
            </a:r>
            <a:r>
              <a:rPr lang="cs-CZ" sz="900" dirty="0"/>
              <a:t> selekce.</a:t>
            </a:r>
          </a:p>
          <a:p>
            <a:r>
              <a:rPr lang="cs-CZ" sz="900" dirty="0"/>
              <a:t>Průtoková  </a:t>
            </a:r>
            <a:r>
              <a:rPr lang="cs-CZ" sz="900" dirty="0" err="1"/>
              <a:t>cytometrie</a:t>
            </a:r>
            <a:r>
              <a:rPr lang="cs-CZ" sz="900" dirty="0"/>
              <a:t>. Princip metody, analýza a grafické znázornění. Uplatnění v imunologii.</a:t>
            </a:r>
          </a:p>
          <a:p>
            <a:r>
              <a:rPr lang="cs-CZ" sz="900" dirty="0"/>
              <a:t>Funkční testy lymfocytů in vitro: proliferace, cytotoxicita, ELISPOT</a:t>
            </a:r>
          </a:p>
          <a:p>
            <a:r>
              <a:rPr lang="cs-CZ" sz="900" dirty="0"/>
              <a:t>Vyšetření fagocytózy:  chemotaxe, ingesce,  mikrobicidní testy.</a:t>
            </a:r>
          </a:p>
          <a:p>
            <a:r>
              <a:rPr lang="cs-CZ" sz="900" dirty="0"/>
              <a:t>Vyšetření  fagocytózy:   redukce </a:t>
            </a:r>
            <a:r>
              <a:rPr lang="cs-CZ" sz="900" dirty="0" err="1"/>
              <a:t>tetrazoliových</a:t>
            </a:r>
            <a:r>
              <a:rPr lang="cs-CZ" sz="900" dirty="0"/>
              <a:t> solí, chemiluminiscence, „</a:t>
            </a:r>
            <a:r>
              <a:rPr lang="cs-CZ" sz="900" dirty="0" err="1"/>
              <a:t>burst</a:t>
            </a:r>
            <a:r>
              <a:rPr lang="cs-CZ" sz="900" dirty="0"/>
              <a:t>-test“.</a:t>
            </a:r>
          </a:p>
          <a:p>
            <a:r>
              <a:rPr lang="cs-CZ" sz="900" dirty="0"/>
              <a:t>Vyšetření aktivity, složek a inhibitorů komplementového systému.</a:t>
            </a:r>
          </a:p>
          <a:p>
            <a:r>
              <a:rPr lang="cs-CZ" sz="900" dirty="0"/>
              <a:t>Vyšetření  protilátkové imunity:  kvantitativní a kvalitativní parametry celkových i specifických </a:t>
            </a:r>
            <a:r>
              <a:rPr lang="cs-CZ" sz="900" dirty="0" err="1"/>
              <a:t>Ig</a:t>
            </a:r>
            <a:endParaRPr lang="cs-CZ" sz="900" dirty="0"/>
          </a:p>
          <a:p>
            <a:r>
              <a:rPr lang="cs-CZ" sz="900" dirty="0"/>
              <a:t>Vyšetření celkových a specifických </a:t>
            </a:r>
            <a:r>
              <a:rPr lang="cs-CZ" sz="900" dirty="0" err="1"/>
              <a:t>IgE</a:t>
            </a:r>
            <a:r>
              <a:rPr lang="cs-CZ" sz="900" dirty="0"/>
              <a:t>. Test aktivace </a:t>
            </a:r>
            <a:r>
              <a:rPr lang="cs-CZ" sz="900" dirty="0" err="1"/>
              <a:t>basofilů</a:t>
            </a:r>
            <a:r>
              <a:rPr lang="cs-CZ" sz="900" dirty="0"/>
              <a:t>.</a:t>
            </a:r>
          </a:p>
          <a:p>
            <a:r>
              <a:rPr lang="cs-CZ" sz="900" dirty="0"/>
              <a:t>Metody stanovení autoprotilátek.</a:t>
            </a:r>
          </a:p>
          <a:p>
            <a:r>
              <a:rPr lang="cs-CZ" sz="900" dirty="0"/>
              <a:t>Vyšetřovací algoritmus při diagnostice imunodeficiencí.</a:t>
            </a:r>
          </a:p>
          <a:p>
            <a:r>
              <a:rPr lang="cs-CZ" sz="900" dirty="0"/>
              <a:t>Vyšetřovací algoritmus při diagnostice  autoimunitních chorob.</a:t>
            </a:r>
          </a:p>
          <a:p>
            <a:r>
              <a:rPr lang="cs-CZ" sz="900" dirty="0"/>
              <a:t>Vyšetřovací algoritmus při diagnostice alergických chorob.</a:t>
            </a:r>
          </a:p>
          <a:p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11201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468</Words>
  <Application>Microsoft Office PowerPoint</Application>
  <PresentationFormat>Širokoúhlá obrazovka</PresentationFormat>
  <Paragraphs>45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Tematické okruhy ke zkoušce z imunologie</vt:lpstr>
      <vt:lpstr>Tematické okruhy ke zkoušce z imunologie (BcZL  LF MU) –teoretická část</vt:lpstr>
      <vt:lpstr>Tematické okruhy ke zkoušce z imunologie (BcZL  LF MU)- praktická část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Tematické okruhy ke zkoušce z imunologie</dc:title>
  <dc:creator>Uživatel systému Windows</dc:creator>
  <cp:lastModifiedBy>Uživatel systému Windows</cp:lastModifiedBy>
  <cp:revision>1</cp:revision>
  <dcterms:created xsi:type="dcterms:W3CDTF">2020-01-09T10:05:05Z</dcterms:created>
  <dcterms:modified xsi:type="dcterms:W3CDTF">2020-01-09T10:05:22Z</dcterms:modified>
</cp:coreProperties>
</file>