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4" r:id="rId15"/>
    <p:sldId id="283" r:id="rId16"/>
    <p:sldId id="287" r:id="rId17"/>
    <p:sldId id="288" r:id="rId18"/>
    <p:sldId id="290" r:id="rId19"/>
    <p:sldId id="292" r:id="rId20"/>
    <p:sldId id="294" r:id="rId21"/>
    <p:sldId id="295" r:id="rId22"/>
    <p:sldId id="296" r:id="rId23"/>
    <p:sldId id="297" r:id="rId24"/>
    <p:sldId id="298" r:id="rId25"/>
    <p:sldId id="300" r:id="rId26"/>
    <p:sldId id="301" r:id="rId27"/>
    <p:sldId id="302" r:id="rId28"/>
    <p:sldId id="304" r:id="rId29"/>
    <p:sldId id="260" r:id="rId30"/>
    <p:sldId id="262" r:id="rId31"/>
    <p:sldId id="306" r:id="rId32"/>
    <p:sldId id="308" r:id="rId33"/>
    <p:sldId id="311" r:id="rId34"/>
    <p:sldId id="31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93BAA-E027-4AA2-A552-33BB34394408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74E8E-EBE0-49C3-A41A-F285968552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62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fld id="{BA0C3025-BC64-4350-B143-D375D7130228}" type="slidenum">
              <a:rPr lang="cs-CZ" altLang="cs-CZ" sz="1000" smtClean="0">
                <a:solidFill>
                  <a:srgbClr val="000000"/>
                </a:solidFill>
                <a:latin typeface="Times New Roman" pitchFamily="16" charset="0"/>
              </a:rPr>
              <a:pPr/>
              <a:t>3</a:t>
            </a:fld>
            <a:endParaRPr lang="cs-CZ" altLang="cs-CZ" sz="10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78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65213" y="628650"/>
            <a:ext cx="4727575" cy="35448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2866"/>
            <a:ext cx="5029200" cy="42574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fld id="{EF468819-2ADE-4682-BC9E-E1F81B09B198}" type="slidenum">
              <a:rPr lang="cs-CZ" altLang="cs-CZ" sz="1000" smtClean="0">
                <a:solidFill>
                  <a:srgbClr val="000000"/>
                </a:solidFill>
                <a:latin typeface="Times New Roman" pitchFamily="16" charset="0"/>
              </a:rPr>
              <a:pPr/>
              <a:t>19</a:t>
            </a:fld>
            <a:endParaRPr lang="cs-CZ" altLang="cs-CZ" sz="10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85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65213" y="628650"/>
            <a:ext cx="4727575" cy="35448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2866"/>
            <a:ext cx="5029200" cy="42574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fld id="{9E747C24-447D-4EFB-B9BA-E6F0B041A79B}" type="slidenum">
              <a:rPr lang="cs-CZ" altLang="cs-CZ" sz="1000" smtClean="0">
                <a:solidFill>
                  <a:srgbClr val="000000"/>
                </a:solidFill>
                <a:latin typeface="Times New Roman" pitchFamily="16" charset="0"/>
              </a:rPr>
              <a:pPr/>
              <a:t>20</a:t>
            </a:fld>
            <a:endParaRPr lang="cs-CZ" altLang="cs-CZ" sz="10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95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65213" y="628650"/>
            <a:ext cx="4727575" cy="35448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2866"/>
            <a:ext cx="5029200" cy="42574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fld id="{DFA40B35-C859-4DF1-9D7E-E86AE01D501F}" type="slidenum">
              <a:rPr lang="en-GB" altLang="cs-CZ" sz="1200" smtClean="0"/>
              <a:pPr eaLnBrk="1" hangingPunct="1"/>
              <a:t>34</a:t>
            </a:fld>
            <a:endParaRPr lang="en-GB" altLang="cs-CZ" sz="1200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5388" y="708025"/>
            <a:ext cx="4511675" cy="3384550"/>
          </a:xfrm>
          <a:ln w="12700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75150"/>
            <a:ext cx="5019675" cy="4094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cs-CZ" altLang="cs-CZ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fld id="{860FF5FB-F11D-4552-81CD-534FDA7CFEE9}" type="slidenum">
              <a:rPr lang="cs-CZ" altLang="cs-CZ" sz="1000" smtClean="0">
                <a:solidFill>
                  <a:srgbClr val="000000"/>
                </a:solidFill>
                <a:latin typeface="Times New Roman" pitchFamily="16" charset="0"/>
              </a:rPr>
              <a:pPr/>
              <a:t>4</a:t>
            </a:fld>
            <a:endParaRPr lang="cs-CZ" altLang="cs-CZ" sz="10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65213" y="628650"/>
            <a:ext cx="4727575" cy="35448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2866"/>
            <a:ext cx="5029200" cy="42574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fld id="{C6EC0F22-073A-455E-9C59-D87DA822FBAA}" type="slidenum">
              <a:rPr lang="cs-CZ" altLang="cs-CZ" sz="1000" smtClean="0">
                <a:solidFill>
                  <a:srgbClr val="000000"/>
                </a:solidFill>
                <a:latin typeface="Times New Roman" pitchFamily="16" charset="0"/>
              </a:rPr>
              <a:pPr/>
              <a:t>5</a:t>
            </a:fld>
            <a:endParaRPr lang="cs-CZ" altLang="cs-CZ" sz="10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65213" y="628650"/>
            <a:ext cx="4727575" cy="35448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2866"/>
            <a:ext cx="5029200" cy="42574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fld id="{38C3B5E9-FB43-4B29-85E4-6559B150A8BD}" type="slidenum">
              <a:rPr lang="cs-CZ" altLang="cs-CZ" sz="1000" smtClean="0">
                <a:solidFill>
                  <a:srgbClr val="000000"/>
                </a:solidFill>
                <a:latin typeface="Times New Roman" pitchFamily="16" charset="0"/>
              </a:rPr>
              <a:pPr/>
              <a:t>6</a:t>
            </a:fld>
            <a:endParaRPr lang="cs-CZ" altLang="cs-CZ" sz="10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65213" y="628650"/>
            <a:ext cx="4727575" cy="35448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2866"/>
            <a:ext cx="5029200" cy="42574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fld id="{168633F0-BC33-4320-8397-EF5889C39663}" type="slidenum">
              <a:rPr lang="cs-CZ" altLang="cs-CZ" sz="1000" smtClean="0">
                <a:solidFill>
                  <a:srgbClr val="000000"/>
                </a:solidFill>
                <a:latin typeface="Times New Roman" pitchFamily="16" charset="0"/>
              </a:rPr>
              <a:pPr/>
              <a:t>7</a:t>
            </a:fld>
            <a:endParaRPr lang="cs-CZ" altLang="cs-CZ" sz="10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65213" y="628650"/>
            <a:ext cx="4727575" cy="35448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2866"/>
            <a:ext cx="5029200" cy="42574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fld id="{A5D56DFA-31AE-4CD6-A6AC-9A7FC865ECC7}" type="slidenum">
              <a:rPr lang="cs-CZ" altLang="cs-CZ" sz="1000" smtClean="0">
                <a:solidFill>
                  <a:srgbClr val="000000"/>
                </a:solidFill>
                <a:latin typeface="Times New Roman" pitchFamily="16" charset="0"/>
              </a:rPr>
              <a:pPr/>
              <a:t>10</a:t>
            </a:fld>
            <a:endParaRPr lang="cs-CZ" altLang="cs-CZ" sz="10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60425" y="629093"/>
            <a:ext cx="5137150" cy="354459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2866"/>
            <a:ext cx="5029200" cy="42574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fld id="{8E1526F8-18E6-4E62-9281-84EE12E40F30}" type="slidenum">
              <a:rPr lang="cs-CZ" altLang="cs-CZ" sz="1000" smtClean="0">
                <a:solidFill>
                  <a:srgbClr val="000000"/>
                </a:solidFill>
                <a:latin typeface="Times New Roman" pitchFamily="16" charset="0"/>
              </a:rPr>
              <a:pPr/>
              <a:t>15</a:t>
            </a:fld>
            <a:endParaRPr lang="cs-CZ" altLang="cs-CZ" sz="10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60425" y="629093"/>
            <a:ext cx="5137150" cy="354459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2866"/>
            <a:ext cx="5029200" cy="42574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fld id="{39DB3501-AA39-4536-A2C4-5EF9D1D40DAC}" type="slidenum">
              <a:rPr lang="cs-CZ" altLang="cs-CZ" sz="1000" smtClean="0">
                <a:solidFill>
                  <a:srgbClr val="000000"/>
                </a:solidFill>
                <a:latin typeface="Times New Roman" pitchFamily="16" charset="0"/>
              </a:rPr>
              <a:pPr/>
              <a:t>16</a:t>
            </a:fld>
            <a:endParaRPr lang="cs-CZ" altLang="cs-CZ" sz="10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44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65213" y="628650"/>
            <a:ext cx="4727575" cy="35448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2866"/>
            <a:ext cx="5029200" cy="42574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fld id="{F23869A4-924D-40B3-9184-A6F3DB071A4F}" type="slidenum">
              <a:rPr lang="cs-CZ" altLang="cs-CZ" sz="1000" smtClean="0">
                <a:solidFill>
                  <a:srgbClr val="000000"/>
                </a:solidFill>
                <a:latin typeface="Times New Roman" pitchFamily="16" charset="0"/>
              </a:rPr>
              <a:pPr/>
              <a:t>18</a:t>
            </a:fld>
            <a:endParaRPr lang="cs-CZ" altLang="cs-CZ" sz="10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75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65213" y="628650"/>
            <a:ext cx="4727575" cy="35448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2866"/>
            <a:ext cx="5029200" cy="425745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43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93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9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48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56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2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21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2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92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5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95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CA4E-72D3-4751-B379-5C328EE1D206}" type="datetimeFigureOut">
              <a:rPr lang="cs-CZ" smtClean="0"/>
              <a:t>2.10.2019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712D-589F-4FD2-AEA0-B2038D20C2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4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Krevní srážení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MUDr. Gabriela Romanová</a:t>
            </a:r>
          </a:p>
          <a:p>
            <a:r>
              <a:rPr lang="cs-CZ" sz="1400" dirty="0" smtClean="0"/>
              <a:t>Oddělení klinické hematologie FN Brno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809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0" y="914400"/>
          <a:ext cx="9142589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4" imgW="10031225" imgH="5420482" progId="">
                  <p:embed/>
                </p:oleObj>
              </mc:Choice>
              <mc:Fallback>
                <p:oleObj r:id="rId4" imgW="10031225" imgH="54204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9142589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498693" y="236539"/>
            <a:ext cx="431269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3200" b="1">
                <a:solidFill>
                  <a:srgbClr val="45D145"/>
                </a:solidFill>
                <a:latin typeface="Tahoma" pitchFamily="32" charset="0"/>
              </a:rPr>
              <a:t>Primární hemostáza</a:t>
            </a:r>
          </a:p>
        </p:txBody>
      </p:sp>
    </p:spTree>
    <p:extLst>
      <p:ext uri="{BB962C8B-B14F-4D97-AF65-F5344CB8AC3E}">
        <p14:creationId xmlns:p14="http://schemas.microsoft.com/office/powerpoint/2010/main" val="204171471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Adheze trombocytů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lr>
                <a:srgbClr val="00AE00"/>
              </a:buClr>
              <a:defRPr/>
            </a:pP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ilnutí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trombocytů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jakýkoliv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povrch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s v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mkou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dalšího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 smtClean="0">
                <a:latin typeface="Times New Roman" pitchFamily="18" charset="0"/>
                <a:cs typeface="Times New Roman" pitchFamily="18" charset="0"/>
              </a:rPr>
              <a:t>trombocytu</a:t>
            </a: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00AE00"/>
              </a:buClr>
              <a:defRPr/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edle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trombocyt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ů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podílejí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struktury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 smtClean="0">
                <a:latin typeface="Times New Roman" pitchFamily="18" charset="0"/>
                <a:cs typeface="Times New Roman" pitchFamily="18" charset="0"/>
              </a:rPr>
              <a:t>subendotelu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(kolagen)</a:t>
            </a: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plazmatické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adhezivní </a:t>
            </a:r>
            <a:r>
              <a:rPr lang="en-GB" altLang="cs-CZ" sz="2400" dirty="0" err="1" smtClean="0">
                <a:latin typeface="Times New Roman" pitchFamily="18" charset="0"/>
                <a:cs typeface="Times New Roman" pitchFamily="18" charset="0"/>
              </a:rPr>
              <a:t>proteiny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vWF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fibronectin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altLang="cs-CZ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GB" altLang="cs-CZ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hemodynamické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zm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množství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viskozita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krve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velikost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tvar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cév</a:t>
            </a:r>
            <a:r>
              <a:rPr lang="en-GB" altLang="cs-CZ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GB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00AE00"/>
              </a:buClr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dheze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je p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ímo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lineárn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závislá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trombocyt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15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Agregace trombocytů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defRPr/>
            </a:pP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vzájemné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spojení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desti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mezi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sebou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defRPr/>
            </a:pP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probíhá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pomocí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specifického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komplexu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závislém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Ca</a:t>
            </a:r>
            <a:r>
              <a:rPr lang="en-GB" altLang="cs-CZ" sz="2400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GP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IIb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IIIa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fibrinogenu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defRPr/>
            </a:pPr>
            <a:r>
              <a:rPr lang="en-GB" altLang="cs-CZ" sz="2400" dirty="0" err="1" smtClean="0">
                <a:latin typeface="Times New Roman" pitchFamily="18" charset="0"/>
                <a:cs typeface="Times New Roman" pitchFamily="18" charset="0"/>
              </a:rPr>
              <a:t>adheze</a:t>
            </a:r>
            <a:r>
              <a:rPr lang="en-GB" alt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agregace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trombocytů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zprostředkována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vazbou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vWF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 smtClean="0">
                <a:latin typeface="Times New Roman" pitchFamily="18" charset="0"/>
                <a:cs typeface="Times New Roman" pitchFamily="18" charset="0"/>
              </a:rPr>
              <a:t>GPIIb</a:t>
            </a:r>
            <a:r>
              <a:rPr lang="en-GB" altLang="cs-CZ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altLang="cs-CZ" sz="2400" dirty="0" err="1" smtClean="0">
                <a:latin typeface="Times New Roman" pitchFamily="18" charset="0"/>
                <a:cs typeface="Times New Roman" pitchFamily="18" charset="0"/>
              </a:rPr>
              <a:t>IIIa</a:t>
            </a:r>
            <a:endParaRPr lang="en-GB" altLang="cs-CZ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primární agregace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AE00"/>
              </a:buClr>
              <a:defRPr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ADP z porušených buněk a tkání - reverzibilní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sekundární agregace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00AE00"/>
              </a:buClr>
              <a:defRPr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ADP a TXA2 z trombocytů – ireverzibilní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vznik bílého destičkového trombu </a:t>
            </a:r>
          </a:p>
        </p:txBody>
      </p:sp>
    </p:spTree>
    <p:extLst>
      <p:ext uri="{BB962C8B-B14F-4D97-AF65-F5344CB8AC3E}">
        <p14:creationId xmlns:p14="http://schemas.microsoft.com/office/powerpoint/2010/main" val="355345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Times New Roman" pitchFamily="18" charset="0"/>
                <a:cs typeface="Times New Roman" pitchFamily="18" charset="0"/>
              </a:rPr>
              <a:t>Retrakce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smrštění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vytvořené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krevní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zátky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4"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edná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se o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destičkovou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 smtClean="0">
                <a:latin typeface="Times New Roman" pitchFamily="18" charset="0"/>
                <a:cs typeface="Times New Roman" pitchFamily="18" charset="0"/>
              </a:rPr>
              <a:t>funkci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alt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analogní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kontrakci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svalů</a:t>
            </a:r>
            <a:endParaRPr lang="en-GB" altLang="cs-CZ" sz="2400" dirty="0"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slouží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k 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podpoře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uzavření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rány</a:t>
            </a:r>
            <a:endParaRPr lang="en-GB" altLang="cs-CZ" sz="2400" dirty="0"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retrakci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jsou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destičky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nezbytné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4"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seudopódia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destiček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b="1" dirty="0" err="1">
                <a:latin typeface="Times New Roman" pitchFamily="18" charset="0"/>
                <a:cs typeface="Times New Roman" pitchFamily="18" charset="0"/>
              </a:rPr>
              <a:t>přilnou</a:t>
            </a:r>
            <a:r>
              <a:rPr lang="en-GB" altLang="cs-CZ" sz="2400" b="1" dirty="0">
                <a:latin typeface="Times New Roman" pitchFamily="18" charset="0"/>
                <a:cs typeface="Times New Roman" pitchFamily="18" charset="0"/>
              </a:rPr>
              <a:t> k </a:t>
            </a:r>
            <a:r>
              <a:rPr lang="en-GB" altLang="cs-CZ" sz="2400" b="1" dirty="0" err="1">
                <a:latin typeface="Times New Roman" pitchFamily="18" charset="0"/>
                <a:cs typeface="Times New Roman" pitchFamily="18" charset="0"/>
              </a:rPr>
              <a:t>fibrinovým</a:t>
            </a:r>
            <a:r>
              <a:rPr lang="en-GB" alt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b="1" dirty="0" err="1">
                <a:latin typeface="Times New Roman" pitchFamily="18" charset="0"/>
                <a:cs typeface="Times New Roman" pitchFamily="18" charset="0"/>
              </a:rPr>
              <a:t>vláknům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retrakce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kontraktilních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bílkovin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destiček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. „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zatažení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GB" altLang="cs-CZ" sz="2400" dirty="0" err="1">
                <a:latin typeface="Times New Roman" pitchFamily="18" charset="0"/>
                <a:cs typeface="Times New Roman" pitchFamily="18" charset="0"/>
              </a:rPr>
              <a:t>pseudopódií</a:t>
            </a:r>
            <a:r>
              <a:rPr lang="en-GB" altLang="cs-CZ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altLang="cs-CZ" sz="2400" b="1" dirty="0" err="1">
                <a:latin typeface="Times New Roman" pitchFamily="18" charset="0"/>
                <a:cs typeface="Times New Roman" pitchFamily="18" charset="0"/>
              </a:rPr>
              <a:t>vyvolá</a:t>
            </a:r>
            <a:r>
              <a:rPr lang="en-GB" alt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b="1" dirty="0" err="1">
                <a:latin typeface="Times New Roman" pitchFamily="18" charset="0"/>
                <a:cs typeface="Times New Roman" pitchFamily="18" charset="0"/>
              </a:rPr>
              <a:t>retrakci</a:t>
            </a:r>
            <a:r>
              <a:rPr lang="en-GB" alt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400" b="1" dirty="0" err="1">
                <a:latin typeface="Times New Roman" pitchFamily="18" charset="0"/>
                <a:cs typeface="Times New Roman" pitchFamily="18" charset="0"/>
              </a:rPr>
              <a:t>sraženiny</a:t>
            </a:r>
            <a:endParaRPr lang="en-GB" altLang="cs-CZ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1498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Plazmatický koagulační systém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Proenzymy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3400" dirty="0" smtClean="0">
                <a:latin typeface="Times New Roman" pitchFamily="18" charset="0"/>
                <a:cs typeface="Times New Roman" pitchFamily="18" charset="0"/>
              </a:rPr>
              <a:t>serinové proteázy: FII, VII, IX, X, XI, XII, PK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400" dirty="0" smtClean="0">
                <a:latin typeface="Times New Roman" pitchFamily="18" charset="0"/>
                <a:cs typeface="Times New Roman" pitchFamily="18" charset="0"/>
              </a:rPr>
              <a:t>				  PLG, </a:t>
            </a:r>
            <a:r>
              <a:rPr lang="cs-CZ" altLang="cs-CZ" sz="3400" dirty="0" err="1" smtClean="0">
                <a:latin typeface="Times New Roman" pitchFamily="18" charset="0"/>
                <a:cs typeface="Times New Roman" pitchFamily="18" charset="0"/>
              </a:rPr>
              <a:t>tPA</a:t>
            </a:r>
            <a:r>
              <a:rPr lang="cs-CZ" altLang="cs-CZ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3400" dirty="0" err="1" smtClean="0">
                <a:latin typeface="Times New Roman" pitchFamily="18" charset="0"/>
                <a:cs typeface="Times New Roman" pitchFamily="18" charset="0"/>
              </a:rPr>
              <a:t>uPA</a:t>
            </a:r>
            <a:r>
              <a:rPr lang="cs-CZ" altLang="cs-CZ" sz="3400" dirty="0" smtClean="0">
                <a:latin typeface="Times New Roman" pitchFamily="18" charset="0"/>
                <a:cs typeface="Times New Roman" pitchFamily="18" charset="0"/>
              </a:rPr>
              <a:t>, PC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3400" dirty="0" err="1" smtClean="0">
                <a:latin typeface="Times New Roman" pitchFamily="18" charset="0"/>
                <a:cs typeface="Times New Roman" pitchFamily="18" charset="0"/>
              </a:rPr>
              <a:t>transglutaminázy</a:t>
            </a: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: FXIII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400" b="1" dirty="0" err="1">
                <a:latin typeface="Times New Roman" pitchFamily="18" charset="0"/>
                <a:cs typeface="Times New Roman" pitchFamily="18" charset="0"/>
              </a:rPr>
              <a:t>Kofaktory</a:t>
            </a: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plazmatické:	FV, VIII, HMWK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				PS</a:t>
            </a:r>
          </a:p>
          <a:p>
            <a:pPr marL="341313" indent="-339725">
              <a:lnSpc>
                <a:spcPct val="90000"/>
              </a:lnSpc>
              <a:spcBef>
                <a:spcPts val="6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buněčné:	TF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 			TM, EPCR	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Substrát</a:t>
            </a: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: fibrinogen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Regulační proteiny:</a:t>
            </a: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	AT III, HC II, C1inh, </a:t>
            </a:r>
            <a:r>
              <a:rPr lang="cs-CZ" altLang="cs-CZ" sz="3400" dirty="0" smtClean="0">
                <a:latin typeface="Times New Roman" pitchFamily="18" charset="0"/>
                <a:cs typeface="Times New Roman" pitchFamily="18" charset="0"/>
              </a:rPr>
              <a:t>alfa2AP</a:t>
            </a: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, PAI-1,2,3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					PC, TFPI, </a:t>
            </a:r>
            <a:r>
              <a:rPr lang="cs-CZ" altLang="cs-CZ" sz="3400" dirty="0" smtClean="0">
                <a:latin typeface="Times New Roman" pitchFamily="18" charset="0"/>
                <a:cs typeface="Times New Roman" pitchFamily="18" charset="0"/>
              </a:rPr>
              <a:t>alfa2MG </a:t>
            </a:r>
            <a:endParaRPr lang="cs-CZ" altLang="cs-CZ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Fosfolipidy </a:t>
            </a: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(negativně nabité)</a:t>
            </a: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400" dirty="0" err="1">
                <a:latin typeface="Times New Roman" pitchFamily="18" charset="0"/>
                <a:cs typeface="Times New Roman" pitchFamily="18" charset="0"/>
              </a:rPr>
              <a:t>fosfatidylserin</a:t>
            </a:r>
            <a:r>
              <a:rPr lang="cs-CZ" altLang="cs-CZ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3400" dirty="0" err="1">
                <a:latin typeface="Times New Roman" pitchFamily="18" charset="0"/>
                <a:cs typeface="Times New Roman" pitchFamily="18" charset="0"/>
              </a:rPr>
              <a:t>fosfatidyletanolamin</a:t>
            </a:r>
            <a:endParaRPr lang="cs-CZ" altLang="cs-CZ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400" b="1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GB" altLang="cs-CZ" sz="3400" b="1" baseline="30000" dirty="0">
                <a:latin typeface="Times New Roman" pitchFamily="18" charset="0"/>
                <a:cs typeface="Times New Roman" pitchFamily="18" charset="0"/>
              </a:rPr>
              <a:t>2+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4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-292055" y="0"/>
          <a:ext cx="943464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r:id="rId4" imgW="10085714" imgH="7314286" progId="">
                  <p:embed/>
                </p:oleObj>
              </mc:Choice>
              <mc:Fallback>
                <p:oleObj r:id="rId4" imgW="10085714" imgH="73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2055" y="0"/>
                        <a:ext cx="9434644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226714" y="333375"/>
            <a:ext cx="5632286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2800" b="1" u="sng">
                <a:solidFill>
                  <a:srgbClr val="000099"/>
                </a:solidFill>
                <a:latin typeface="Arial" charset="0"/>
              </a:rPr>
              <a:t>Původní schéma koagulačních dějů</a:t>
            </a:r>
          </a:p>
        </p:txBody>
      </p:sp>
    </p:spTree>
    <p:extLst>
      <p:ext uri="{BB962C8B-B14F-4D97-AF65-F5344CB8AC3E}">
        <p14:creationId xmlns:p14="http://schemas.microsoft.com/office/powerpoint/2010/main" val="1832994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571412" y="373063"/>
            <a:ext cx="7639987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2138914" y="404814"/>
            <a:ext cx="5557783" cy="58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b="1">
                <a:solidFill>
                  <a:srgbClr val="45D145"/>
                </a:solidFill>
                <a:latin typeface="Arial" charset="0"/>
              </a:rPr>
              <a:t>Současný model koagulace</a:t>
            </a:r>
          </a:p>
        </p:txBody>
      </p:sp>
      <p:sp>
        <p:nvSpPr>
          <p:cNvPr id="30724" name="Oval 3"/>
          <p:cNvSpPr>
            <a:spLocks noChangeArrowheads="1"/>
          </p:cNvSpPr>
          <p:nvPr/>
        </p:nvSpPr>
        <p:spPr bwMode="auto">
          <a:xfrm>
            <a:off x="2399930" y="2178051"/>
            <a:ext cx="2013344" cy="779463"/>
          </a:xfrm>
          <a:prstGeom prst="ellipse">
            <a:avLst/>
          </a:prstGeom>
          <a:noFill/>
          <a:ln w="50760" cap="sq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2422504" y="1920876"/>
            <a:ext cx="354134" cy="371475"/>
          </a:xfrm>
          <a:prstGeom prst="ellipse">
            <a:avLst/>
          </a:prstGeom>
          <a:solidFill>
            <a:srgbClr val="FF5050"/>
          </a:solidFill>
          <a:ln w="12600" cap="sq">
            <a:solidFill>
              <a:srgbClr val="00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FFFFCC"/>
                </a:solidFill>
                <a:latin typeface="Tahoma" pitchFamily="32" charset="0"/>
              </a:rPr>
              <a:t>TF</a:t>
            </a:r>
          </a:p>
        </p:txBody>
      </p:sp>
      <p:sp>
        <p:nvSpPr>
          <p:cNvPr id="30726" name="Freeform 5"/>
          <p:cNvSpPr>
            <a:spLocks noChangeArrowheads="1"/>
          </p:cNvSpPr>
          <p:nvPr/>
        </p:nvSpPr>
        <p:spPr bwMode="auto">
          <a:xfrm>
            <a:off x="3085624" y="1517650"/>
            <a:ext cx="644778" cy="558800"/>
          </a:xfrm>
          <a:custGeom>
            <a:avLst/>
            <a:gdLst>
              <a:gd name="T0" fmla="*/ 2147483647 w 21600"/>
              <a:gd name="T1" fmla="*/ 2147483647 h 21058"/>
              <a:gd name="T2" fmla="*/ 0 w 21600"/>
              <a:gd name="T3" fmla="*/ 0 h 21058"/>
              <a:gd name="T4" fmla="*/ 2147483647 w 21600"/>
              <a:gd name="T5" fmla="*/ 2147483647 h 21058"/>
              <a:gd name="T6" fmla="*/ 0 60000 65536"/>
              <a:gd name="T7" fmla="*/ 0 60000 65536"/>
              <a:gd name="T8" fmla="*/ 0 60000 65536"/>
              <a:gd name="T9" fmla="*/ 0 w 21600"/>
              <a:gd name="T10" fmla="*/ 0 h 21058"/>
              <a:gd name="T11" fmla="*/ 21600 w 21600"/>
              <a:gd name="T12" fmla="*/ 21058 h 21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58" fill="none">
                <a:moveTo>
                  <a:pt x="16536" y="21058"/>
                </a:moveTo>
                <a:cubicBezTo>
                  <a:pt x="6835" y="18719"/>
                  <a:pt x="0" y="10039"/>
                  <a:pt x="0" y="60"/>
                </a:cubicBezTo>
                <a:cubicBezTo>
                  <a:pt x="-1" y="40"/>
                  <a:pt x="0" y="20"/>
                  <a:pt x="0" y="0"/>
                </a:cubicBezTo>
              </a:path>
              <a:path w="21600" h="21058" stroke="0">
                <a:moveTo>
                  <a:pt x="16536" y="21058"/>
                </a:moveTo>
                <a:cubicBezTo>
                  <a:pt x="6835" y="18719"/>
                  <a:pt x="0" y="10039"/>
                  <a:pt x="0" y="60"/>
                </a:cubicBezTo>
                <a:cubicBezTo>
                  <a:pt x="-1" y="40"/>
                  <a:pt x="0" y="20"/>
                  <a:pt x="0" y="0"/>
                </a:cubicBezTo>
                <a:lnTo>
                  <a:pt x="21600" y="60"/>
                </a:lnTo>
                <a:lnTo>
                  <a:pt x="16536" y="21058"/>
                </a:lnTo>
                <a:close/>
              </a:path>
            </a:pathLst>
          </a:custGeom>
          <a:noFill/>
          <a:ln w="12600" cap="rnd">
            <a:solidFill>
              <a:srgbClr val="00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27" name="Freeform 6"/>
          <p:cNvSpPr>
            <a:spLocks noChangeArrowheads="1"/>
          </p:cNvSpPr>
          <p:nvPr/>
        </p:nvSpPr>
        <p:spPr bwMode="auto">
          <a:xfrm>
            <a:off x="3525823" y="1997076"/>
            <a:ext cx="203169" cy="123825"/>
          </a:xfrm>
          <a:custGeom>
            <a:avLst/>
            <a:gdLst>
              <a:gd name="T0" fmla="*/ 0 w 139"/>
              <a:gd name="T1" fmla="*/ 2147483647 h 78"/>
              <a:gd name="T2" fmla="*/ 2147483647 w 139"/>
              <a:gd name="T3" fmla="*/ 2147483647 h 78"/>
              <a:gd name="T4" fmla="*/ 2147483647 w 139"/>
              <a:gd name="T5" fmla="*/ 0 h 78"/>
              <a:gd name="T6" fmla="*/ 2147483647 w 139"/>
              <a:gd name="T7" fmla="*/ 2147483647 h 78"/>
              <a:gd name="T8" fmla="*/ 0 w 139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"/>
              <a:gd name="T16" fmla="*/ 0 h 78"/>
              <a:gd name="T17" fmla="*/ 139 w 139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" h="78">
                <a:moveTo>
                  <a:pt x="0" y="77"/>
                </a:moveTo>
                <a:lnTo>
                  <a:pt x="19" y="40"/>
                </a:lnTo>
                <a:lnTo>
                  <a:pt x="8" y="0"/>
                </a:lnTo>
                <a:lnTo>
                  <a:pt x="138" y="53"/>
                </a:lnTo>
                <a:lnTo>
                  <a:pt x="0" y="77"/>
                </a:lnTo>
              </a:path>
            </a:pathLst>
          </a:custGeom>
          <a:solidFill>
            <a:srgbClr val="00FF99"/>
          </a:solidFill>
          <a:ln w="9360" cap="rnd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2919139" y="1201738"/>
            <a:ext cx="340008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>
                <a:latin typeface="Arial" charset="0"/>
              </a:rPr>
              <a:t>X</a:t>
            </a: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3686665" y="1900238"/>
            <a:ext cx="46824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CC3300"/>
                </a:solidFill>
                <a:latin typeface="Arial" charset="0"/>
              </a:rPr>
              <a:t>Xa</a:t>
            </a:r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4187531" y="1989138"/>
            <a:ext cx="45548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CC3300"/>
                </a:solidFill>
                <a:latin typeface="Arial" charset="0"/>
              </a:rPr>
              <a:t>Va</a:t>
            </a:r>
          </a:p>
        </p:txBody>
      </p:sp>
      <p:sp>
        <p:nvSpPr>
          <p:cNvPr id="30731" name="Freeform 10"/>
          <p:cNvSpPr>
            <a:spLocks noChangeArrowheads="1"/>
          </p:cNvSpPr>
          <p:nvPr/>
        </p:nvSpPr>
        <p:spPr bwMode="auto">
          <a:xfrm>
            <a:off x="4315923" y="1557338"/>
            <a:ext cx="709679" cy="811212"/>
          </a:xfrm>
          <a:custGeom>
            <a:avLst/>
            <a:gdLst>
              <a:gd name="T0" fmla="*/ 2147483647 w 21600"/>
              <a:gd name="T1" fmla="*/ 2147483647 h 21105"/>
              <a:gd name="T2" fmla="*/ 0 w 21600"/>
              <a:gd name="T3" fmla="*/ 0 h 21105"/>
              <a:gd name="T4" fmla="*/ 2147483647 w 21600"/>
              <a:gd name="T5" fmla="*/ 0 h 21105"/>
              <a:gd name="T6" fmla="*/ 0 60000 65536"/>
              <a:gd name="T7" fmla="*/ 0 60000 65536"/>
              <a:gd name="T8" fmla="*/ 0 60000 65536"/>
              <a:gd name="T9" fmla="*/ 0 w 21600"/>
              <a:gd name="T10" fmla="*/ 0 h 21105"/>
              <a:gd name="T11" fmla="*/ 21600 w 21600"/>
              <a:gd name="T12" fmla="*/ 21105 h 2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05" fill="none">
                <a:moveTo>
                  <a:pt x="17002" y="21105"/>
                </a:moveTo>
                <a:cubicBezTo>
                  <a:pt x="7077" y="18943"/>
                  <a:pt x="0" y="10157"/>
                  <a:pt x="0" y="0"/>
                </a:cubicBezTo>
              </a:path>
              <a:path w="21600" h="21105" stroke="0">
                <a:moveTo>
                  <a:pt x="17002" y="21105"/>
                </a:moveTo>
                <a:cubicBezTo>
                  <a:pt x="7077" y="18943"/>
                  <a:pt x="0" y="10157"/>
                  <a:pt x="0" y="0"/>
                </a:cubicBezTo>
                <a:lnTo>
                  <a:pt x="21600" y="0"/>
                </a:lnTo>
                <a:lnTo>
                  <a:pt x="17002" y="21105"/>
                </a:lnTo>
                <a:close/>
              </a:path>
            </a:pathLst>
          </a:custGeom>
          <a:noFill/>
          <a:ln w="12600" cap="rnd">
            <a:solidFill>
              <a:srgbClr val="00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32" name="Freeform 11"/>
          <p:cNvSpPr>
            <a:spLocks noChangeArrowheads="1"/>
          </p:cNvSpPr>
          <p:nvPr/>
        </p:nvSpPr>
        <p:spPr bwMode="auto">
          <a:xfrm>
            <a:off x="4826667" y="2276476"/>
            <a:ext cx="205990" cy="123825"/>
          </a:xfrm>
          <a:custGeom>
            <a:avLst/>
            <a:gdLst>
              <a:gd name="T0" fmla="*/ 0 w 141"/>
              <a:gd name="T1" fmla="*/ 2147483647 h 78"/>
              <a:gd name="T2" fmla="*/ 2147483647 w 141"/>
              <a:gd name="T3" fmla="*/ 2147483647 h 78"/>
              <a:gd name="T4" fmla="*/ 2147483647 w 141"/>
              <a:gd name="T5" fmla="*/ 0 h 78"/>
              <a:gd name="T6" fmla="*/ 2147483647 w 141"/>
              <a:gd name="T7" fmla="*/ 2147483647 h 78"/>
              <a:gd name="T8" fmla="*/ 0 w 141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78"/>
              <a:gd name="T17" fmla="*/ 141 w 141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78">
                <a:moveTo>
                  <a:pt x="0" y="77"/>
                </a:moveTo>
                <a:lnTo>
                  <a:pt x="23" y="41"/>
                </a:lnTo>
                <a:lnTo>
                  <a:pt x="15" y="0"/>
                </a:lnTo>
                <a:lnTo>
                  <a:pt x="140" y="59"/>
                </a:lnTo>
                <a:lnTo>
                  <a:pt x="0" y="77"/>
                </a:lnTo>
              </a:path>
            </a:pathLst>
          </a:custGeom>
          <a:solidFill>
            <a:srgbClr val="00FF99"/>
          </a:solidFill>
          <a:ln w="9360" cap="rnd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4187532" y="1196976"/>
            <a:ext cx="314360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>
                <a:latin typeface="Arial" charset="0"/>
              </a:rPr>
              <a:t>II</a:t>
            </a:r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5019959" y="2276475"/>
            <a:ext cx="415350" cy="33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>
                <a:solidFill>
                  <a:srgbClr val="CC3300"/>
                </a:solidFill>
                <a:latin typeface="Arial" charset="0"/>
              </a:rPr>
              <a:t>IIa</a:t>
            </a:r>
          </a:p>
        </p:txBody>
      </p:sp>
      <p:sp>
        <p:nvSpPr>
          <p:cNvPr id="30735" name="Rectangle 14"/>
          <p:cNvSpPr>
            <a:spLocks noChangeArrowheads="1"/>
          </p:cNvSpPr>
          <p:nvPr/>
        </p:nvSpPr>
        <p:spPr bwMode="auto">
          <a:xfrm>
            <a:off x="2665178" y="2325689"/>
            <a:ext cx="1587145" cy="46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>
                <a:solidFill>
                  <a:srgbClr val="CC3300"/>
                </a:solidFill>
                <a:latin typeface="Arial" charset="0"/>
              </a:rPr>
              <a:t>fibroblast</a:t>
            </a:r>
          </a:p>
        </p:txBody>
      </p:sp>
      <p:sp>
        <p:nvSpPr>
          <p:cNvPr id="30736" name="Line 15"/>
          <p:cNvSpPr>
            <a:spLocks noChangeShapeType="1"/>
          </p:cNvSpPr>
          <p:nvPr/>
        </p:nvSpPr>
        <p:spPr bwMode="auto">
          <a:xfrm flipV="1">
            <a:off x="5398078" y="1792288"/>
            <a:ext cx="720967" cy="554037"/>
          </a:xfrm>
          <a:prstGeom prst="line">
            <a:avLst/>
          </a:prstGeom>
          <a:noFill/>
          <a:ln w="12600" cap="sq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7" name="Freeform 16"/>
          <p:cNvSpPr>
            <a:spLocks noChangeArrowheads="1"/>
          </p:cNvSpPr>
          <p:nvPr/>
        </p:nvSpPr>
        <p:spPr bwMode="auto">
          <a:xfrm>
            <a:off x="6042857" y="1706563"/>
            <a:ext cx="194703" cy="169862"/>
          </a:xfrm>
          <a:custGeom>
            <a:avLst/>
            <a:gdLst>
              <a:gd name="T0" fmla="*/ 2147483647 w 133"/>
              <a:gd name="T1" fmla="*/ 2147483647 h 107"/>
              <a:gd name="T2" fmla="*/ 2147483647 w 133"/>
              <a:gd name="T3" fmla="*/ 2147483647 h 107"/>
              <a:gd name="T4" fmla="*/ 0 w 133"/>
              <a:gd name="T5" fmla="*/ 2147483647 h 107"/>
              <a:gd name="T6" fmla="*/ 2147483647 w 133"/>
              <a:gd name="T7" fmla="*/ 0 h 107"/>
              <a:gd name="T8" fmla="*/ 2147483647 w 133"/>
              <a:gd name="T9" fmla="*/ 2147483647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"/>
              <a:gd name="T16" fmla="*/ 0 h 107"/>
              <a:gd name="T17" fmla="*/ 133 w 133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" h="107">
                <a:moveTo>
                  <a:pt x="50" y="106"/>
                </a:moveTo>
                <a:lnTo>
                  <a:pt x="37" y="65"/>
                </a:lnTo>
                <a:lnTo>
                  <a:pt x="0" y="44"/>
                </a:lnTo>
                <a:lnTo>
                  <a:pt x="132" y="0"/>
                </a:lnTo>
                <a:lnTo>
                  <a:pt x="50" y="106"/>
                </a:lnTo>
              </a:path>
            </a:pathLst>
          </a:custGeom>
          <a:solidFill>
            <a:srgbClr val="00FF99"/>
          </a:solidFill>
          <a:ln w="9360" cap="rnd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5328944" y="1330326"/>
            <a:ext cx="1083802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>
                <a:latin typeface="Arial" charset="0"/>
              </a:rPr>
              <a:t>VIII/</a:t>
            </a:r>
            <a:r>
              <a:rPr lang="cs-CZ" altLang="cs-CZ" sz="1800" b="1" dirty="0" err="1">
                <a:latin typeface="Arial" charset="0"/>
              </a:rPr>
              <a:t>vWF</a:t>
            </a:r>
            <a:endParaRPr lang="cs-CZ" altLang="cs-CZ" sz="1800" b="1" dirty="0">
              <a:latin typeface="Arial" charset="0"/>
            </a:endParaRPr>
          </a:p>
        </p:txBody>
      </p:sp>
      <p:sp>
        <p:nvSpPr>
          <p:cNvPr id="30739" name="Line 18"/>
          <p:cNvSpPr>
            <a:spLocks noChangeShapeType="1"/>
          </p:cNvSpPr>
          <p:nvPr/>
        </p:nvSpPr>
        <p:spPr bwMode="auto">
          <a:xfrm>
            <a:off x="6361718" y="1517650"/>
            <a:ext cx="118515" cy="1588"/>
          </a:xfrm>
          <a:prstGeom prst="line">
            <a:avLst/>
          </a:prstGeom>
          <a:noFill/>
          <a:ln w="12600" cap="sq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0" name="Freeform 19"/>
          <p:cNvSpPr>
            <a:spLocks noChangeArrowheads="1"/>
          </p:cNvSpPr>
          <p:nvPr/>
        </p:nvSpPr>
        <p:spPr bwMode="auto">
          <a:xfrm>
            <a:off x="6449194" y="1473201"/>
            <a:ext cx="107228" cy="92075"/>
          </a:xfrm>
          <a:custGeom>
            <a:avLst/>
            <a:gdLst>
              <a:gd name="T0" fmla="*/ 0 w 73"/>
              <a:gd name="T1" fmla="*/ 2147483647 h 58"/>
              <a:gd name="T2" fmla="*/ 2147483647 w 73"/>
              <a:gd name="T3" fmla="*/ 2147483647 h 58"/>
              <a:gd name="T4" fmla="*/ 0 w 73"/>
              <a:gd name="T5" fmla="*/ 0 h 58"/>
              <a:gd name="T6" fmla="*/ 2147483647 w 73"/>
              <a:gd name="T7" fmla="*/ 2147483647 h 58"/>
              <a:gd name="T8" fmla="*/ 0 w 73"/>
              <a:gd name="T9" fmla="*/ 2147483647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58"/>
              <a:gd name="T17" fmla="*/ 73 w 73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58">
                <a:moveTo>
                  <a:pt x="0" y="57"/>
                </a:moveTo>
                <a:lnTo>
                  <a:pt x="10" y="28"/>
                </a:lnTo>
                <a:lnTo>
                  <a:pt x="0" y="0"/>
                </a:lnTo>
                <a:lnTo>
                  <a:pt x="72" y="28"/>
                </a:lnTo>
                <a:lnTo>
                  <a:pt x="0" y="57"/>
                </a:lnTo>
              </a:path>
            </a:pathLst>
          </a:custGeom>
          <a:solidFill>
            <a:srgbClr val="00FF99"/>
          </a:solidFill>
          <a:ln w="9360" cap="rnd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1" name="Rectangle 20"/>
          <p:cNvSpPr>
            <a:spLocks noChangeArrowheads="1"/>
          </p:cNvSpPr>
          <p:nvPr/>
        </p:nvSpPr>
        <p:spPr bwMode="auto">
          <a:xfrm>
            <a:off x="6574763" y="1330326"/>
            <a:ext cx="66060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CC3300"/>
                </a:solidFill>
                <a:latin typeface="Arial" charset="0"/>
              </a:rPr>
              <a:t>VIIIa</a:t>
            </a:r>
          </a:p>
        </p:txBody>
      </p:sp>
      <p:sp>
        <p:nvSpPr>
          <p:cNvPr id="30742" name="Line 21"/>
          <p:cNvSpPr>
            <a:spLocks noChangeShapeType="1"/>
          </p:cNvSpPr>
          <p:nvPr/>
        </p:nvSpPr>
        <p:spPr bwMode="auto">
          <a:xfrm>
            <a:off x="5398078" y="2471739"/>
            <a:ext cx="888863" cy="1587"/>
          </a:xfrm>
          <a:prstGeom prst="line">
            <a:avLst/>
          </a:prstGeom>
          <a:noFill/>
          <a:ln w="12600" cap="sq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3" name="Freeform 22"/>
          <p:cNvSpPr>
            <a:spLocks noChangeArrowheads="1"/>
          </p:cNvSpPr>
          <p:nvPr/>
        </p:nvSpPr>
        <p:spPr bwMode="auto">
          <a:xfrm>
            <a:off x="6231916" y="2411414"/>
            <a:ext cx="197525" cy="123825"/>
          </a:xfrm>
          <a:custGeom>
            <a:avLst/>
            <a:gdLst>
              <a:gd name="T0" fmla="*/ 0 w 136"/>
              <a:gd name="T1" fmla="*/ 2147483647 h 78"/>
              <a:gd name="T2" fmla="*/ 2147483647 w 136"/>
              <a:gd name="T3" fmla="*/ 2147483647 h 78"/>
              <a:gd name="T4" fmla="*/ 0 w 136"/>
              <a:gd name="T5" fmla="*/ 0 h 78"/>
              <a:gd name="T6" fmla="*/ 2147483647 w 136"/>
              <a:gd name="T7" fmla="*/ 2147483647 h 78"/>
              <a:gd name="T8" fmla="*/ 0 w 136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78"/>
              <a:gd name="T17" fmla="*/ 136 w 136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78">
                <a:moveTo>
                  <a:pt x="0" y="77"/>
                </a:moveTo>
                <a:lnTo>
                  <a:pt x="16" y="38"/>
                </a:lnTo>
                <a:lnTo>
                  <a:pt x="0" y="0"/>
                </a:lnTo>
                <a:lnTo>
                  <a:pt x="135" y="38"/>
                </a:lnTo>
                <a:lnTo>
                  <a:pt x="0" y="77"/>
                </a:lnTo>
              </a:path>
            </a:pathLst>
          </a:custGeom>
          <a:solidFill>
            <a:srgbClr val="00FF99"/>
          </a:solidFill>
          <a:ln w="9360" cap="rnd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4" name="Line 23"/>
          <p:cNvSpPr>
            <a:spLocks noChangeShapeType="1"/>
          </p:cNvSpPr>
          <p:nvPr/>
        </p:nvSpPr>
        <p:spPr bwMode="auto">
          <a:xfrm>
            <a:off x="5271098" y="2600326"/>
            <a:ext cx="307575" cy="506413"/>
          </a:xfrm>
          <a:prstGeom prst="line">
            <a:avLst/>
          </a:prstGeom>
          <a:noFill/>
          <a:ln w="12600" cap="sq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5" name="Freeform 24"/>
          <p:cNvSpPr>
            <a:spLocks noChangeArrowheads="1"/>
          </p:cNvSpPr>
          <p:nvPr/>
        </p:nvSpPr>
        <p:spPr bwMode="auto">
          <a:xfrm>
            <a:off x="5502484" y="3035301"/>
            <a:ext cx="156610" cy="201613"/>
          </a:xfrm>
          <a:custGeom>
            <a:avLst/>
            <a:gdLst>
              <a:gd name="T0" fmla="*/ 0 w 106"/>
              <a:gd name="T1" fmla="*/ 2147483647 h 127"/>
              <a:gd name="T2" fmla="*/ 2147483647 w 106"/>
              <a:gd name="T3" fmla="*/ 2147483647 h 127"/>
              <a:gd name="T4" fmla="*/ 2147483647 w 106"/>
              <a:gd name="T5" fmla="*/ 0 h 127"/>
              <a:gd name="T6" fmla="*/ 2147483647 w 106"/>
              <a:gd name="T7" fmla="*/ 2147483647 h 127"/>
              <a:gd name="T8" fmla="*/ 0 w 106"/>
              <a:gd name="T9" fmla="*/ 2147483647 h 1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127"/>
              <a:gd name="T17" fmla="*/ 106 w 106"/>
              <a:gd name="T18" fmla="*/ 127 h 1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127">
                <a:moveTo>
                  <a:pt x="0" y="40"/>
                </a:moveTo>
                <a:lnTo>
                  <a:pt x="43" y="32"/>
                </a:lnTo>
                <a:lnTo>
                  <a:pt x="70" y="0"/>
                </a:lnTo>
                <a:lnTo>
                  <a:pt x="105" y="126"/>
                </a:lnTo>
                <a:lnTo>
                  <a:pt x="0" y="40"/>
                </a:lnTo>
              </a:path>
            </a:pathLst>
          </a:custGeom>
          <a:solidFill>
            <a:srgbClr val="00FF99"/>
          </a:solidFill>
          <a:ln w="9360" cap="rnd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6" name="Rectangle 25"/>
          <p:cNvSpPr>
            <a:spLocks noChangeArrowheads="1"/>
          </p:cNvSpPr>
          <p:nvPr/>
        </p:nvSpPr>
        <p:spPr bwMode="auto">
          <a:xfrm>
            <a:off x="6491521" y="1916113"/>
            <a:ext cx="340008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>
                <a:latin typeface="Arial" charset="0"/>
              </a:rPr>
              <a:t>V</a:t>
            </a:r>
          </a:p>
        </p:txBody>
      </p:sp>
      <p:sp>
        <p:nvSpPr>
          <p:cNvPr id="30747" name="Line 26"/>
          <p:cNvSpPr>
            <a:spLocks noChangeShapeType="1"/>
          </p:cNvSpPr>
          <p:nvPr/>
        </p:nvSpPr>
        <p:spPr bwMode="auto">
          <a:xfrm>
            <a:off x="6619912" y="2276475"/>
            <a:ext cx="1411" cy="115888"/>
          </a:xfrm>
          <a:prstGeom prst="line">
            <a:avLst/>
          </a:prstGeom>
          <a:noFill/>
          <a:ln w="12600" cap="sq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8" name="Freeform 27"/>
          <p:cNvSpPr>
            <a:spLocks noChangeArrowheads="1"/>
          </p:cNvSpPr>
          <p:nvPr/>
        </p:nvSpPr>
        <p:spPr bwMode="auto">
          <a:xfrm>
            <a:off x="6576174" y="2428875"/>
            <a:ext cx="91708" cy="107950"/>
          </a:xfrm>
          <a:custGeom>
            <a:avLst/>
            <a:gdLst>
              <a:gd name="T0" fmla="*/ 0 w 63"/>
              <a:gd name="T1" fmla="*/ 0 h 68"/>
              <a:gd name="T2" fmla="*/ 2147483647 w 63"/>
              <a:gd name="T3" fmla="*/ 2147483647 h 68"/>
              <a:gd name="T4" fmla="*/ 2147483647 w 63"/>
              <a:gd name="T5" fmla="*/ 0 h 68"/>
              <a:gd name="T6" fmla="*/ 2147483647 w 63"/>
              <a:gd name="T7" fmla="*/ 2147483647 h 68"/>
              <a:gd name="T8" fmla="*/ 0 w 63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68"/>
              <a:gd name="T17" fmla="*/ 63 w 63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68">
                <a:moveTo>
                  <a:pt x="0" y="0"/>
                </a:moveTo>
                <a:lnTo>
                  <a:pt x="31" y="10"/>
                </a:lnTo>
                <a:lnTo>
                  <a:pt x="62" y="0"/>
                </a:lnTo>
                <a:lnTo>
                  <a:pt x="31" y="67"/>
                </a:lnTo>
                <a:lnTo>
                  <a:pt x="0" y="0"/>
                </a:lnTo>
              </a:path>
            </a:pathLst>
          </a:custGeom>
          <a:solidFill>
            <a:srgbClr val="00FF99"/>
          </a:solidFill>
          <a:ln w="9360" cap="rnd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9" name="Rectangle 28"/>
          <p:cNvSpPr>
            <a:spLocks noChangeArrowheads="1"/>
          </p:cNvSpPr>
          <p:nvPr/>
        </p:nvSpPr>
        <p:spPr bwMode="auto">
          <a:xfrm>
            <a:off x="6454837" y="2471738"/>
            <a:ext cx="45548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CC3300"/>
                </a:solidFill>
                <a:latin typeface="Arial" charset="0"/>
              </a:rPr>
              <a:t>Va</a:t>
            </a:r>
          </a:p>
        </p:txBody>
      </p:sp>
      <p:sp>
        <p:nvSpPr>
          <p:cNvPr id="30750" name="Oval 29"/>
          <p:cNvSpPr>
            <a:spLocks noChangeArrowheads="1"/>
          </p:cNvSpPr>
          <p:nvPr/>
        </p:nvSpPr>
        <p:spPr bwMode="auto">
          <a:xfrm>
            <a:off x="5578672" y="3213100"/>
            <a:ext cx="1151289" cy="1016000"/>
          </a:xfrm>
          <a:prstGeom prst="ellipse">
            <a:avLst/>
          </a:prstGeom>
          <a:noFill/>
          <a:ln w="50760" cap="sq">
            <a:solidFill>
              <a:srgbClr val="45D14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1" name="Rectangle 30"/>
          <p:cNvSpPr>
            <a:spLocks noChangeArrowheads="1"/>
          </p:cNvSpPr>
          <p:nvPr/>
        </p:nvSpPr>
        <p:spPr bwMode="auto">
          <a:xfrm>
            <a:off x="5578672" y="3500439"/>
            <a:ext cx="1176776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200" b="1" dirty="0" err="1">
                <a:latin typeface="Arial" charset="0"/>
              </a:rPr>
              <a:t>platelet</a:t>
            </a:r>
            <a:endParaRPr lang="cs-CZ" altLang="cs-CZ" sz="2200" b="1" dirty="0">
              <a:latin typeface="Arial" charset="0"/>
            </a:endParaRPr>
          </a:p>
        </p:txBody>
      </p:sp>
      <p:sp>
        <p:nvSpPr>
          <p:cNvPr id="30752" name="Freeform 31"/>
          <p:cNvSpPr>
            <a:spLocks noChangeArrowheads="1"/>
          </p:cNvSpPr>
          <p:nvPr/>
        </p:nvSpPr>
        <p:spPr bwMode="auto">
          <a:xfrm>
            <a:off x="4822434" y="4381501"/>
            <a:ext cx="1351636" cy="696913"/>
          </a:xfrm>
          <a:custGeom>
            <a:avLst/>
            <a:gdLst>
              <a:gd name="T0" fmla="*/ 2147483647 w 21600"/>
              <a:gd name="T1" fmla="*/ 0 h 21521"/>
              <a:gd name="T2" fmla="*/ 2147483647 w 21600"/>
              <a:gd name="T3" fmla="*/ 2147483647 h 21521"/>
              <a:gd name="T4" fmla="*/ 0 w 21600"/>
              <a:gd name="T5" fmla="*/ 2147483647 h 21521"/>
              <a:gd name="T6" fmla="*/ 0 60000 65536"/>
              <a:gd name="T7" fmla="*/ 0 60000 65536"/>
              <a:gd name="T8" fmla="*/ 0 60000 65536"/>
              <a:gd name="T9" fmla="*/ 0 w 21600"/>
              <a:gd name="T10" fmla="*/ 0 h 21521"/>
              <a:gd name="T11" fmla="*/ 21600 w 21600"/>
              <a:gd name="T12" fmla="*/ 21521 h 215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21" fill="none">
                <a:moveTo>
                  <a:pt x="21599" y="0"/>
                </a:moveTo>
                <a:cubicBezTo>
                  <a:pt x="21599" y="16"/>
                  <a:pt x="21600" y="32"/>
                  <a:pt x="21600" y="49"/>
                </a:cubicBezTo>
                <a:cubicBezTo>
                  <a:pt x="21600" y="11071"/>
                  <a:pt x="13301" y="20325"/>
                  <a:pt x="2344" y="21521"/>
                </a:cubicBezTo>
              </a:path>
              <a:path w="21600" h="21521" stroke="0">
                <a:moveTo>
                  <a:pt x="21599" y="0"/>
                </a:moveTo>
                <a:cubicBezTo>
                  <a:pt x="21599" y="16"/>
                  <a:pt x="21600" y="32"/>
                  <a:pt x="21600" y="49"/>
                </a:cubicBezTo>
                <a:cubicBezTo>
                  <a:pt x="21600" y="11071"/>
                  <a:pt x="13301" y="20325"/>
                  <a:pt x="2344" y="21521"/>
                </a:cubicBezTo>
                <a:lnTo>
                  <a:pt x="0" y="49"/>
                </a:lnTo>
                <a:lnTo>
                  <a:pt x="21599" y="0"/>
                </a:lnTo>
                <a:close/>
              </a:path>
            </a:pathLst>
          </a:custGeom>
          <a:noFill/>
          <a:ln w="12600" cap="rnd">
            <a:solidFill>
              <a:srgbClr val="00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3" name="Freeform 32"/>
          <p:cNvSpPr>
            <a:spLocks noChangeArrowheads="1"/>
          </p:cNvSpPr>
          <p:nvPr/>
        </p:nvSpPr>
        <p:spPr bwMode="auto">
          <a:xfrm>
            <a:off x="4819612" y="4999039"/>
            <a:ext cx="200347" cy="123825"/>
          </a:xfrm>
          <a:custGeom>
            <a:avLst/>
            <a:gdLst>
              <a:gd name="T0" fmla="*/ 2147483647 w 138"/>
              <a:gd name="T1" fmla="*/ 0 h 78"/>
              <a:gd name="T2" fmla="*/ 2147483647 w 138"/>
              <a:gd name="T3" fmla="*/ 2147483647 h 78"/>
              <a:gd name="T4" fmla="*/ 2147483647 w 138"/>
              <a:gd name="T5" fmla="*/ 2147483647 h 78"/>
              <a:gd name="T6" fmla="*/ 0 w 138"/>
              <a:gd name="T7" fmla="*/ 2147483647 h 78"/>
              <a:gd name="T8" fmla="*/ 2147483647 w 13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78"/>
              <a:gd name="T17" fmla="*/ 138 w 13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78">
                <a:moveTo>
                  <a:pt x="133" y="0"/>
                </a:moveTo>
                <a:lnTo>
                  <a:pt x="118" y="38"/>
                </a:lnTo>
                <a:lnTo>
                  <a:pt x="137" y="77"/>
                </a:lnTo>
                <a:lnTo>
                  <a:pt x="0" y="43"/>
                </a:lnTo>
                <a:lnTo>
                  <a:pt x="133" y="0"/>
                </a:lnTo>
              </a:path>
            </a:pathLst>
          </a:custGeom>
          <a:solidFill>
            <a:srgbClr val="00FF99"/>
          </a:solidFill>
          <a:ln w="9360" cap="rnd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4" name="Oval 33"/>
          <p:cNvSpPr>
            <a:spLocks noChangeArrowheads="1"/>
          </p:cNvSpPr>
          <p:nvPr/>
        </p:nvSpPr>
        <p:spPr bwMode="auto">
          <a:xfrm>
            <a:off x="2001987" y="4624397"/>
            <a:ext cx="2724435" cy="777875"/>
          </a:xfrm>
          <a:prstGeom prst="ellipse">
            <a:avLst/>
          </a:prstGeom>
          <a:noFill/>
          <a:ln w="50760" cap="sq">
            <a:solidFill>
              <a:srgbClr val="45D14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5" name="Rectangle 34"/>
          <p:cNvSpPr>
            <a:spLocks noChangeArrowheads="1"/>
          </p:cNvSpPr>
          <p:nvPr/>
        </p:nvSpPr>
        <p:spPr bwMode="auto">
          <a:xfrm>
            <a:off x="2123395" y="4797425"/>
            <a:ext cx="2481620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200" b="1" dirty="0" err="1">
                <a:latin typeface="Arial" charset="0"/>
              </a:rPr>
              <a:t>activated</a:t>
            </a:r>
            <a:r>
              <a:rPr lang="cs-CZ" altLang="cs-CZ" sz="2200" b="1" dirty="0">
                <a:latin typeface="Arial" charset="0"/>
              </a:rPr>
              <a:t> </a:t>
            </a:r>
            <a:r>
              <a:rPr lang="cs-CZ" altLang="cs-CZ" sz="2200" b="1" dirty="0" err="1">
                <a:latin typeface="Arial" charset="0"/>
              </a:rPr>
              <a:t>platelet</a:t>
            </a:r>
            <a:endParaRPr lang="cs-CZ" altLang="cs-CZ" sz="2200" b="1" dirty="0">
              <a:latin typeface="Arial" charset="0"/>
            </a:endParaRPr>
          </a:p>
        </p:txBody>
      </p:sp>
      <p:sp>
        <p:nvSpPr>
          <p:cNvPr id="30756" name="Rectangle 35"/>
          <p:cNvSpPr>
            <a:spLocks noChangeArrowheads="1"/>
          </p:cNvSpPr>
          <p:nvPr/>
        </p:nvSpPr>
        <p:spPr bwMode="auto">
          <a:xfrm>
            <a:off x="2717380" y="1836738"/>
            <a:ext cx="59648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CC3300"/>
                </a:solidFill>
                <a:latin typeface="Arial" charset="0"/>
              </a:rPr>
              <a:t>VIIa</a:t>
            </a:r>
          </a:p>
        </p:txBody>
      </p:sp>
      <p:sp>
        <p:nvSpPr>
          <p:cNvPr id="30757" name="Rectangle 36"/>
          <p:cNvSpPr>
            <a:spLocks noChangeArrowheads="1"/>
          </p:cNvSpPr>
          <p:nvPr/>
        </p:nvSpPr>
        <p:spPr bwMode="auto">
          <a:xfrm>
            <a:off x="2137504" y="2790826"/>
            <a:ext cx="59648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00AE00"/>
                </a:solidFill>
                <a:latin typeface="Arial" charset="0"/>
              </a:rPr>
              <a:t>VIIa</a:t>
            </a:r>
          </a:p>
        </p:txBody>
      </p:sp>
      <p:sp>
        <p:nvSpPr>
          <p:cNvPr id="30758" name="Rectangle 37"/>
          <p:cNvSpPr>
            <a:spLocks noChangeArrowheads="1"/>
          </p:cNvSpPr>
          <p:nvPr/>
        </p:nvSpPr>
        <p:spPr bwMode="auto">
          <a:xfrm>
            <a:off x="1434879" y="2636838"/>
            <a:ext cx="404128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>
                <a:latin typeface="Arial" charset="0"/>
              </a:rPr>
              <a:t>IX</a:t>
            </a:r>
          </a:p>
        </p:txBody>
      </p:sp>
      <p:sp>
        <p:nvSpPr>
          <p:cNvPr id="30759" name="Rectangle 38"/>
          <p:cNvSpPr>
            <a:spLocks noChangeArrowheads="1"/>
          </p:cNvSpPr>
          <p:nvPr/>
        </p:nvSpPr>
        <p:spPr bwMode="auto">
          <a:xfrm>
            <a:off x="2203815" y="3500438"/>
            <a:ext cx="53236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00AE00"/>
                </a:solidFill>
                <a:latin typeface="Arial" charset="0"/>
              </a:rPr>
              <a:t>IXa</a:t>
            </a:r>
          </a:p>
        </p:txBody>
      </p:sp>
      <p:sp>
        <p:nvSpPr>
          <p:cNvPr id="30760" name="Freeform 39"/>
          <p:cNvSpPr>
            <a:spLocks noChangeArrowheads="1"/>
          </p:cNvSpPr>
          <p:nvPr/>
        </p:nvSpPr>
        <p:spPr bwMode="auto">
          <a:xfrm>
            <a:off x="1755152" y="2924176"/>
            <a:ext cx="562947" cy="574675"/>
          </a:xfrm>
          <a:custGeom>
            <a:avLst/>
            <a:gdLst>
              <a:gd name="T0" fmla="*/ 0 w 20929"/>
              <a:gd name="T1" fmla="*/ 0 h 21600"/>
              <a:gd name="T2" fmla="*/ 2147483647 w 20929"/>
              <a:gd name="T3" fmla="*/ 2147483647 h 21600"/>
              <a:gd name="T4" fmla="*/ 2147483647 w 20929"/>
              <a:gd name="T5" fmla="*/ 2147483647 h 21600"/>
              <a:gd name="T6" fmla="*/ 0 60000 65536"/>
              <a:gd name="T7" fmla="*/ 0 60000 65536"/>
              <a:gd name="T8" fmla="*/ 0 60000 65536"/>
              <a:gd name="T9" fmla="*/ 0 w 20929"/>
              <a:gd name="T10" fmla="*/ 0 h 21600"/>
              <a:gd name="T11" fmla="*/ 20929 w 209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29" h="21600" fill="none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9822" y="0"/>
                  <a:pt x="18341" y="6483"/>
                  <a:pt x="20928" y="15846"/>
                </a:cubicBezTo>
              </a:path>
              <a:path w="20929" h="21600" stroke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9822" y="0"/>
                  <a:pt x="18341" y="6483"/>
                  <a:pt x="20928" y="15846"/>
                </a:cubicBezTo>
                <a:lnTo>
                  <a:pt x="109" y="21600"/>
                </a:lnTo>
                <a:lnTo>
                  <a:pt x="0" y="0"/>
                </a:lnTo>
                <a:close/>
              </a:path>
            </a:pathLst>
          </a:custGeom>
          <a:noFill/>
          <a:ln w="12600" cap="rnd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1" name="Freeform 40"/>
          <p:cNvSpPr>
            <a:spLocks noChangeArrowheads="1"/>
          </p:cNvSpPr>
          <p:nvPr/>
        </p:nvSpPr>
        <p:spPr bwMode="auto">
          <a:xfrm rot="-900000">
            <a:off x="2265894" y="3276601"/>
            <a:ext cx="124159" cy="206375"/>
          </a:xfrm>
          <a:custGeom>
            <a:avLst/>
            <a:gdLst>
              <a:gd name="T0" fmla="*/ 0 w 84"/>
              <a:gd name="T1" fmla="*/ 2147483647 h 130"/>
              <a:gd name="T2" fmla="*/ 2147483647 w 84"/>
              <a:gd name="T3" fmla="*/ 2147483647 h 130"/>
              <a:gd name="T4" fmla="*/ 2147483647 w 84"/>
              <a:gd name="T5" fmla="*/ 0 h 130"/>
              <a:gd name="T6" fmla="*/ 2147483647 w 84"/>
              <a:gd name="T7" fmla="*/ 2147483647 h 130"/>
              <a:gd name="T8" fmla="*/ 0 w 84"/>
              <a:gd name="T9" fmla="*/ 2147483647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130"/>
              <a:gd name="T17" fmla="*/ 84 w 84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130">
                <a:moveTo>
                  <a:pt x="0" y="14"/>
                </a:moveTo>
                <a:lnTo>
                  <a:pt x="43" y="22"/>
                </a:lnTo>
                <a:lnTo>
                  <a:pt x="83" y="0"/>
                </a:lnTo>
                <a:lnTo>
                  <a:pt x="63" y="129"/>
                </a:lnTo>
                <a:lnTo>
                  <a:pt x="0" y="14"/>
                </a:lnTo>
              </a:path>
            </a:pathLst>
          </a:custGeom>
          <a:solidFill>
            <a:srgbClr val="66FFCC"/>
          </a:solidFill>
          <a:ln w="9360" cap="rnd">
            <a:solidFill>
              <a:srgbClr val="66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2" name="Rectangle 41"/>
          <p:cNvSpPr>
            <a:spLocks noChangeArrowheads="1"/>
          </p:cNvSpPr>
          <p:nvPr/>
        </p:nvSpPr>
        <p:spPr bwMode="auto">
          <a:xfrm>
            <a:off x="3946269" y="4383088"/>
            <a:ext cx="45548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00AE00"/>
                </a:solidFill>
                <a:latin typeface="Arial" charset="0"/>
              </a:rPr>
              <a:t>Va</a:t>
            </a:r>
          </a:p>
        </p:txBody>
      </p:sp>
      <p:sp>
        <p:nvSpPr>
          <p:cNvPr id="30763" name="Rectangle 42"/>
          <p:cNvSpPr>
            <a:spLocks noChangeArrowheads="1"/>
          </p:cNvSpPr>
          <p:nvPr/>
        </p:nvSpPr>
        <p:spPr bwMode="auto">
          <a:xfrm>
            <a:off x="2208049" y="4383088"/>
            <a:ext cx="53236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00AE00"/>
                </a:solidFill>
                <a:latin typeface="Arial" charset="0"/>
              </a:rPr>
              <a:t>IXa</a:t>
            </a:r>
          </a:p>
        </p:txBody>
      </p:sp>
      <p:sp>
        <p:nvSpPr>
          <p:cNvPr id="30764" name="Line 43"/>
          <p:cNvSpPr>
            <a:spLocks noChangeShapeType="1"/>
          </p:cNvSpPr>
          <p:nvPr/>
        </p:nvSpPr>
        <p:spPr bwMode="auto">
          <a:xfrm>
            <a:off x="2439436" y="3933826"/>
            <a:ext cx="1410" cy="301625"/>
          </a:xfrm>
          <a:prstGeom prst="line">
            <a:avLst/>
          </a:prstGeom>
          <a:noFill/>
          <a:ln w="12600" cap="sq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5" name="Freeform 44"/>
          <p:cNvSpPr>
            <a:spLocks noChangeArrowheads="1"/>
          </p:cNvSpPr>
          <p:nvPr/>
        </p:nvSpPr>
        <p:spPr bwMode="auto">
          <a:xfrm>
            <a:off x="2378766" y="4183064"/>
            <a:ext cx="124159" cy="198437"/>
          </a:xfrm>
          <a:custGeom>
            <a:avLst/>
            <a:gdLst>
              <a:gd name="T0" fmla="*/ 0 w 84"/>
              <a:gd name="T1" fmla="*/ 0 h 125"/>
              <a:gd name="T2" fmla="*/ 2147483647 w 84"/>
              <a:gd name="T3" fmla="*/ 2147483647 h 125"/>
              <a:gd name="T4" fmla="*/ 2147483647 w 84"/>
              <a:gd name="T5" fmla="*/ 0 h 125"/>
              <a:gd name="T6" fmla="*/ 2147483647 w 84"/>
              <a:gd name="T7" fmla="*/ 2147483647 h 125"/>
              <a:gd name="T8" fmla="*/ 0 w 8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125"/>
              <a:gd name="T17" fmla="*/ 84 w 84"/>
              <a:gd name="T18" fmla="*/ 125 h 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125">
                <a:moveTo>
                  <a:pt x="0" y="0"/>
                </a:moveTo>
                <a:lnTo>
                  <a:pt x="40" y="15"/>
                </a:lnTo>
                <a:lnTo>
                  <a:pt x="83" y="0"/>
                </a:lnTo>
                <a:lnTo>
                  <a:pt x="40" y="124"/>
                </a:lnTo>
                <a:lnTo>
                  <a:pt x="0" y="0"/>
                </a:lnTo>
              </a:path>
            </a:pathLst>
          </a:custGeom>
          <a:solidFill>
            <a:srgbClr val="66FFCC"/>
          </a:solidFill>
          <a:ln w="9360" cap="rnd">
            <a:solidFill>
              <a:srgbClr val="66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6" name="Rectangle 45"/>
          <p:cNvSpPr>
            <a:spLocks noChangeArrowheads="1"/>
          </p:cNvSpPr>
          <p:nvPr/>
        </p:nvSpPr>
        <p:spPr bwMode="auto">
          <a:xfrm>
            <a:off x="2792159" y="3617913"/>
            <a:ext cx="340008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>
                <a:latin typeface="Arial" charset="0"/>
              </a:rPr>
              <a:t>X</a:t>
            </a:r>
          </a:p>
        </p:txBody>
      </p:sp>
      <p:sp>
        <p:nvSpPr>
          <p:cNvPr id="30767" name="Rectangle 46"/>
          <p:cNvSpPr>
            <a:spLocks noChangeArrowheads="1"/>
          </p:cNvSpPr>
          <p:nvPr/>
        </p:nvSpPr>
        <p:spPr bwMode="auto">
          <a:xfrm>
            <a:off x="3623174" y="4318001"/>
            <a:ext cx="46824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00AE00"/>
                </a:solidFill>
                <a:latin typeface="Arial" charset="0"/>
              </a:rPr>
              <a:t>Xa</a:t>
            </a:r>
          </a:p>
        </p:txBody>
      </p:sp>
      <p:sp>
        <p:nvSpPr>
          <p:cNvPr id="30768" name="Freeform 47"/>
          <p:cNvSpPr>
            <a:spLocks noChangeArrowheads="1"/>
          </p:cNvSpPr>
          <p:nvPr/>
        </p:nvSpPr>
        <p:spPr bwMode="auto">
          <a:xfrm>
            <a:off x="2955822" y="4000500"/>
            <a:ext cx="646189" cy="496888"/>
          </a:xfrm>
          <a:custGeom>
            <a:avLst/>
            <a:gdLst>
              <a:gd name="T0" fmla="*/ 2147483647 w 21600"/>
              <a:gd name="T1" fmla="*/ 2147483647 h 21011"/>
              <a:gd name="T2" fmla="*/ 0 w 21600"/>
              <a:gd name="T3" fmla="*/ 0 h 21011"/>
              <a:gd name="T4" fmla="*/ 2147483647 w 21600"/>
              <a:gd name="T5" fmla="*/ 0 h 21011"/>
              <a:gd name="T6" fmla="*/ 0 60000 65536"/>
              <a:gd name="T7" fmla="*/ 0 60000 65536"/>
              <a:gd name="T8" fmla="*/ 0 60000 65536"/>
              <a:gd name="T9" fmla="*/ 0 w 21600"/>
              <a:gd name="T10" fmla="*/ 0 h 21011"/>
              <a:gd name="T11" fmla="*/ 21600 w 21600"/>
              <a:gd name="T12" fmla="*/ 21011 h 210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11" fill="none">
                <a:moveTo>
                  <a:pt x="16591" y="21011"/>
                </a:moveTo>
                <a:cubicBezTo>
                  <a:pt x="6864" y="18692"/>
                  <a:pt x="0" y="10000"/>
                  <a:pt x="0" y="0"/>
                </a:cubicBezTo>
              </a:path>
              <a:path w="21600" h="21011" stroke="0">
                <a:moveTo>
                  <a:pt x="16591" y="21011"/>
                </a:moveTo>
                <a:cubicBezTo>
                  <a:pt x="6864" y="18692"/>
                  <a:pt x="0" y="10000"/>
                  <a:pt x="0" y="0"/>
                </a:cubicBezTo>
                <a:lnTo>
                  <a:pt x="21600" y="0"/>
                </a:lnTo>
                <a:lnTo>
                  <a:pt x="16591" y="21011"/>
                </a:lnTo>
                <a:close/>
              </a:path>
            </a:pathLst>
          </a:custGeom>
          <a:noFill/>
          <a:ln w="12600" cap="rnd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9" name="Freeform 48"/>
          <p:cNvSpPr>
            <a:spLocks noChangeArrowheads="1"/>
          </p:cNvSpPr>
          <p:nvPr/>
        </p:nvSpPr>
        <p:spPr bwMode="auto">
          <a:xfrm>
            <a:off x="3397431" y="4416426"/>
            <a:ext cx="204580" cy="123825"/>
          </a:xfrm>
          <a:custGeom>
            <a:avLst/>
            <a:gdLst>
              <a:gd name="T0" fmla="*/ 0 w 140"/>
              <a:gd name="T1" fmla="*/ 2147483647 h 78"/>
              <a:gd name="T2" fmla="*/ 2147483647 w 140"/>
              <a:gd name="T3" fmla="*/ 2147483647 h 78"/>
              <a:gd name="T4" fmla="*/ 2147483647 w 140"/>
              <a:gd name="T5" fmla="*/ 0 h 78"/>
              <a:gd name="T6" fmla="*/ 2147483647 w 140"/>
              <a:gd name="T7" fmla="*/ 2147483647 h 78"/>
              <a:gd name="T8" fmla="*/ 0 w 140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78"/>
              <a:gd name="T17" fmla="*/ 140 w 140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78">
                <a:moveTo>
                  <a:pt x="0" y="77"/>
                </a:moveTo>
                <a:lnTo>
                  <a:pt x="20" y="40"/>
                </a:lnTo>
                <a:lnTo>
                  <a:pt x="9" y="0"/>
                </a:lnTo>
                <a:lnTo>
                  <a:pt x="139" y="52"/>
                </a:lnTo>
                <a:lnTo>
                  <a:pt x="0" y="77"/>
                </a:lnTo>
              </a:path>
            </a:pathLst>
          </a:custGeom>
          <a:solidFill>
            <a:srgbClr val="66FFCC"/>
          </a:solidFill>
          <a:ln w="9360" cap="rnd">
            <a:solidFill>
              <a:srgbClr val="66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70" name="Rectangle 49"/>
          <p:cNvSpPr>
            <a:spLocks noChangeArrowheads="1"/>
          </p:cNvSpPr>
          <p:nvPr/>
        </p:nvSpPr>
        <p:spPr bwMode="auto">
          <a:xfrm>
            <a:off x="3844685" y="3617913"/>
            <a:ext cx="314360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>
                <a:latin typeface="Arial" charset="0"/>
              </a:rPr>
              <a:t>II</a:t>
            </a:r>
          </a:p>
        </p:txBody>
      </p:sp>
      <p:sp>
        <p:nvSpPr>
          <p:cNvPr id="30771" name="Rectangle 50"/>
          <p:cNvSpPr>
            <a:spLocks noChangeArrowheads="1"/>
          </p:cNvSpPr>
          <p:nvPr/>
        </p:nvSpPr>
        <p:spPr bwMode="auto">
          <a:xfrm>
            <a:off x="4852062" y="4197351"/>
            <a:ext cx="614122" cy="5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000" b="1">
                <a:solidFill>
                  <a:srgbClr val="000000"/>
                </a:solidFill>
                <a:latin typeface="Arial" charset="0"/>
              </a:rPr>
              <a:t>IIa</a:t>
            </a:r>
          </a:p>
        </p:txBody>
      </p:sp>
      <p:sp>
        <p:nvSpPr>
          <p:cNvPr id="30772" name="Rectangle 51"/>
          <p:cNvSpPr>
            <a:spLocks noChangeArrowheads="1"/>
          </p:cNvSpPr>
          <p:nvPr/>
        </p:nvSpPr>
        <p:spPr bwMode="auto">
          <a:xfrm>
            <a:off x="4863350" y="4181476"/>
            <a:ext cx="614122" cy="5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000" b="1">
                <a:solidFill>
                  <a:srgbClr val="00AE00"/>
                </a:solidFill>
                <a:latin typeface="Arial" charset="0"/>
              </a:rPr>
              <a:t>IIa</a:t>
            </a:r>
          </a:p>
        </p:txBody>
      </p:sp>
      <p:sp>
        <p:nvSpPr>
          <p:cNvPr id="30773" name="Freeform 52"/>
          <p:cNvSpPr>
            <a:spLocks noChangeArrowheads="1"/>
          </p:cNvSpPr>
          <p:nvPr/>
        </p:nvSpPr>
        <p:spPr bwMode="auto">
          <a:xfrm>
            <a:off x="3985774" y="3935413"/>
            <a:ext cx="838071" cy="565150"/>
          </a:xfrm>
          <a:custGeom>
            <a:avLst/>
            <a:gdLst>
              <a:gd name="T0" fmla="*/ 2147483647 w 21600"/>
              <a:gd name="T1" fmla="*/ 2147483647 h 21299"/>
              <a:gd name="T2" fmla="*/ 0 w 21600"/>
              <a:gd name="T3" fmla="*/ 0 h 21299"/>
              <a:gd name="T4" fmla="*/ 2147483647 w 21600"/>
              <a:gd name="T5" fmla="*/ 2147483647 h 21299"/>
              <a:gd name="T6" fmla="*/ 0 60000 65536"/>
              <a:gd name="T7" fmla="*/ 0 60000 65536"/>
              <a:gd name="T8" fmla="*/ 0 60000 65536"/>
              <a:gd name="T9" fmla="*/ 0 w 21600"/>
              <a:gd name="T10" fmla="*/ 0 h 21299"/>
              <a:gd name="T11" fmla="*/ 21600 w 21600"/>
              <a:gd name="T12" fmla="*/ 21299 h 21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99" fill="none">
                <a:moveTo>
                  <a:pt x="17667" y="21299"/>
                </a:moveTo>
                <a:cubicBezTo>
                  <a:pt x="7429" y="19403"/>
                  <a:pt x="0" y="10472"/>
                  <a:pt x="0" y="60"/>
                </a:cubicBezTo>
                <a:cubicBezTo>
                  <a:pt x="-1" y="40"/>
                  <a:pt x="0" y="20"/>
                  <a:pt x="0" y="0"/>
                </a:cubicBezTo>
              </a:path>
              <a:path w="21600" h="21299" stroke="0">
                <a:moveTo>
                  <a:pt x="17667" y="21299"/>
                </a:moveTo>
                <a:cubicBezTo>
                  <a:pt x="7429" y="19403"/>
                  <a:pt x="0" y="10472"/>
                  <a:pt x="0" y="60"/>
                </a:cubicBezTo>
                <a:cubicBezTo>
                  <a:pt x="-1" y="40"/>
                  <a:pt x="0" y="20"/>
                  <a:pt x="0" y="0"/>
                </a:cubicBezTo>
                <a:lnTo>
                  <a:pt x="21600" y="60"/>
                </a:lnTo>
                <a:lnTo>
                  <a:pt x="17667" y="21299"/>
                </a:lnTo>
                <a:close/>
              </a:path>
            </a:pathLst>
          </a:custGeom>
          <a:noFill/>
          <a:ln w="12600" cap="rnd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74" name="Freeform 53"/>
          <p:cNvSpPr>
            <a:spLocks noChangeArrowheads="1"/>
          </p:cNvSpPr>
          <p:nvPr/>
        </p:nvSpPr>
        <p:spPr bwMode="auto">
          <a:xfrm>
            <a:off x="4620676" y="4422776"/>
            <a:ext cx="203169" cy="123825"/>
          </a:xfrm>
          <a:custGeom>
            <a:avLst/>
            <a:gdLst>
              <a:gd name="T0" fmla="*/ 0 w 138"/>
              <a:gd name="T1" fmla="*/ 2147483647 h 78"/>
              <a:gd name="T2" fmla="*/ 2147483647 w 138"/>
              <a:gd name="T3" fmla="*/ 2147483647 h 78"/>
              <a:gd name="T4" fmla="*/ 2147483647 w 138"/>
              <a:gd name="T5" fmla="*/ 0 h 78"/>
              <a:gd name="T6" fmla="*/ 2147483647 w 138"/>
              <a:gd name="T7" fmla="*/ 2147483647 h 78"/>
              <a:gd name="T8" fmla="*/ 0 w 138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78"/>
              <a:gd name="T17" fmla="*/ 138 w 13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78">
                <a:moveTo>
                  <a:pt x="0" y="77"/>
                </a:moveTo>
                <a:lnTo>
                  <a:pt x="19" y="40"/>
                </a:lnTo>
                <a:lnTo>
                  <a:pt x="6" y="0"/>
                </a:lnTo>
                <a:lnTo>
                  <a:pt x="137" y="48"/>
                </a:lnTo>
                <a:lnTo>
                  <a:pt x="0" y="77"/>
                </a:lnTo>
              </a:path>
            </a:pathLst>
          </a:custGeom>
          <a:solidFill>
            <a:srgbClr val="66FFCC"/>
          </a:solidFill>
          <a:ln w="9360" cap="rnd">
            <a:solidFill>
              <a:srgbClr val="66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75" name="Oval 54"/>
          <p:cNvSpPr>
            <a:spLocks noChangeArrowheads="1"/>
          </p:cNvSpPr>
          <p:nvPr/>
        </p:nvSpPr>
        <p:spPr bwMode="auto">
          <a:xfrm>
            <a:off x="2660945" y="2954339"/>
            <a:ext cx="351313" cy="371475"/>
          </a:xfrm>
          <a:prstGeom prst="ellipse">
            <a:avLst/>
          </a:prstGeom>
          <a:solidFill>
            <a:srgbClr val="FF5050"/>
          </a:solidFill>
          <a:ln w="12600" cap="sq">
            <a:solidFill>
              <a:srgbClr val="00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76" name="Rectangle 55"/>
          <p:cNvSpPr>
            <a:spLocks noChangeArrowheads="1"/>
          </p:cNvSpPr>
          <p:nvPr/>
        </p:nvSpPr>
        <p:spPr bwMode="auto">
          <a:xfrm>
            <a:off x="2617207" y="2962276"/>
            <a:ext cx="452218" cy="35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700" b="1">
                <a:solidFill>
                  <a:srgbClr val="FFFFFF"/>
                </a:solidFill>
                <a:latin typeface="Arial" charset="0"/>
              </a:rPr>
              <a:t>TF</a:t>
            </a:r>
          </a:p>
        </p:txBody>
      </p:sp>
      <p:sp>
        <p:nvSpPr>
          <p:cNvPr id="30777" name="Rectangle 56"/>
          <p:cNvSpPr>
            <a:spLocks noChangeArrowheads="1"/>
          </p:cNvSpPr>
          <p:nvPr/>
        </p:nvSpPr>
        <p:spPr bwMode="auto">
          <a:xfrm>
            <a:off x="756239" y="6381750"/>
            <a:ext cx="791793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400" dirty="0" err="1">
                <a:latin typeface="Arial" charset="0"/>
              </a:rPr>
              <a:t>Monroe</a:t>
            </a:r>
            <a:r>
              <a:rPr lang="cs-CZ" altLang="cs-CZ" sz="1400" dirty="0">
                <a:latin typeface="Arial" charset="0"/>
              </a:rPr>
              <a:t> et al. (1994) Br J </a:t>
            </a:r>
            <a:r>
              <a:rPr lang="cs-CZ" altLang="cs-CZ" sz="1400" dirty="0" err="1">
                <a:latin typeface="Arial" charset="0"/>
              </a:rPr>
              <a:t>Haematol</a:t>
            </a:r>
            <a:r>
              <a:rPr lang="cs-CZ" altLang="cs-CZ" sz="1400" dirty="0">
                <a:latin typeface="Arial" charset="0"/>
              </a:rPr>
              <a:t> 88, 364-371,  Hoffman et al. (1995) </a:t>
            </a:r>
            <a:r>
              <a:rPr lang="cs-CZ" altLang="cs-CZ" sz="1400" dirty="0" err="1">
                <a:latin typeface="Arial" charset="0"/>
              </a:rPr>
              <a:t>Blood</a:t>
            </a:r>
            <a:r>
              <a:rPr lang="cs-CZ" altLang="cs-CZ" sz="1400" dirty="0">
                <a:latin typeface="Arial" charset="0"/>
              </a:rPr>
              <a:t> 86, 1794-1801</a:t>
            </a:r>
          </a:p>
        </p:txBody>
      </p:sp>
      <p:sp>
        <p:nvSpPr>
          <p:cNvPr id="30778" name="Rectangle 57"/>
          <p:cNvSpPr>
            <a:spLocks noChangeArrowheads="1"/>
          </p:cNvSpPr>
          <p:nvPr/>
        </p:nvSpPr>
        <p:spPr bwMode="auto">
          <a:xfrm>
            <a:off x="2587579" y="4365626"/>
            <a:ext cx="660609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00AE00"/>
                </a:solidFill>
                <a:latin typeface="Arial" charset="0"/>
              </a:rPr>
              <a:t>VIIIa</a:t>
            </a:r>
          </a:p>
        </p:txBody>
      </p:sp>
      <p:sp>
        <p:nvSpPr>
          <p:cNvPr id="30779" name="Freeform 58"/>
          <p:cNvSpPr>
            <a:spLocks noChangeArrowheads="1"/>
          </p:cNvSpPr>
          <p:nvPr/>
        </p:nvSpPr>
        <p:spPr bwMode="auto">
          <a:xfrm rot="900000">
            <a:off x="3675378" y="1411288"/>
            <a:ext cx="644778" cy="558800"/>
          </a:xfrm>
          <a:custGeom>
            <a:avLst/>
            <a:gdLst>
              <a:gd name="T0" fmla="*/ 2147483647 w 21600"/>
              <a:gd name="T1" fmla="*/ 2147483647 h 21058"/>
              <a:gd name="T2" fmla="*/ 0 w 21600"/>
              <a:gd name="T3" fmla="*/ 0 h 21058"/>
              <a:gd name="T4" fmla="*/ 2147483647 w 21600"/>
              <a:gd name="T5" fmla="*/ 2147483647 h 21058"/>
              <a:gd name="T6" fmla="*/ 0 60000 65536"/>
              <a:gd name="T7" fmla="*/ 0 60000 65536"/>
              <a:gd name="T8" fmla="*/ 0 60000 65536"/>
              <a:gd name="T9" fmla="*/ 0 w 21600"/>
              <a:gd name="T10" fmla="*/ 0 h 21058"/>
              <a:gd name="T11" fmla="*/ 21600 w 21600"/>
              <a:gd name="T12" fmla="*/ 21058 h 21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58" fill="none">
                <a:moveTo>
                  <a:pt x="16536" y="21058"/>
                </a:moveTo>
                <a:cubicBezTo>
                  <a:pt x="6835" y="18719"/>
                  <a:pt x="0" y="10039"/>
                  <a:pt x="0" y="60"/>
                </a:cubicBezTo>
                <a:cubicBezTo>
                  <a:pt x="-1" y="40"/>
                  <a:pt x="0" y="20"/>
                  <a:pt x="0" y="0"/>
                </a:cubicBezTo>
              </a:path>
              <a:path w="21600" h="21058" stroke="0">
                <a:moveTo>
                  <a:pt x="16536" y="21058"/>
                </a:moveTo>
                <a:cubicBezTo>
                  <a:pt x="6835" y="18719"/>
                  <a:pt x="0" y="10039"/>
                  <a:pt x="0" y="60"/>
                </a:cubicBezTo>
                <a:cubicBezTo>
                  <a:pt x="-1" y="40"/>
                  <a:pt x="0" y="20"/>
                  <a:pt x="0" y="0"/>
                </a:cubicBezTo>
                <a:lnTo>
                  <a:pt x="21600" y="60"/>
                </a:lnTo>
                <a:lnTo>
                  <a:pt x="16536" y="21058"/>
                </a:lnTo>
                <a:close/>
              </a:path>
            </a:pathLst>
          </a:custGeom>
          <a:noFill/>
          <a:ln w="12600" cap="rnd">
            <a:solidFill>
              <a:srgbClr val="00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80" name="Freeform 59"/>
          <p:cNvSpPr>
            <a:spLocks noChangeArrowheads="1"/>
          </p:cNvSpPr>
          <p:nvPr/>
        </p:nvSpPr>
        <p:spPr bwMode="auto">
          <a:xfrm rot="1020000">
            <a:off x="4060551" y="1987551"/>
            <a:ext cx="203169" cy="123825"/>
          </a:xfrm>
          <a:custGeom>
            <a:avLst/>
            <a:gdLst>
              <a:gd name="T0" fmla="*/ 0 w 139"/>
              <a:gd name="T1" fmla="*/ 2147483647 h 78"/>
              <a:gd name="T2" fmla="*/ 2147483647 w 139"/>
              <a:gd name="T3" fmla="*/ 2147483647 h 78"/>
              <a:gd name="T4" fmla="*/ 2147483647 w 139"/>
              <a:gd name="T5" fmla="*/ 0 h 78"/>
              <a:gd name="T6" fmla="*/ 2147483647 w 139"/>
              <a:gd name="T7" fmla="*/ 2147483647 h 78"/>
              <a:gd name="T8" fmla="*/ 0 w 139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"/>
              <a:gd name="T16" fmla="*/ 0 h 78"/>
              <a:gd name="T17" fmla="*/ 139 w 139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" h="78">
                <a:moveTo>
                  <a:pt x="0" y="77"/>
                </a:moveTo>
                <a:lnTo>
                  <a:pt x="19" y="40"/>
                </a:lnTo>
                <a:lnTo>
                  <a:pt x="8" y="0"/>
                </a:lnTo>
                <a:lnTo>
                  <a:pt x="138" y="53"/>
                </a:lnTo>
                <a:lnTo>
                  <a:pt x="0" y="77"/>
                </a:lnTo>
              </a:path>
            </a:pathLst>
          </a:custGeom>
          <a:solidFill>
            <a:srgbClr val="00FF99"/>
          </a:solidFill>
          <a:ln w="9360" cap="rnd">
            <a:solidFill>
              <a:srgbClr val="00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81" name="Text Box 60"/>
          <p:cNvSpPr txBox="1">
            <a:spLocks noChangeArrowheads="1"/>
          </p:cNvSpPr>
          <p:nvPr/>
        </p:nvSpPr>
        <p:spPr bwMode="auto">
          <a:xfrm>
            <a:off x="3611887" y="981075"/>
            <a:ext cx="33564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  <a:latin typeface="Arial" charset="0"/>
              </a:rPr>
              <a:t>V</a:t>
            </a:r>
          </a:p>
        </p:txBody>
      </p:sp>
      <p:sp>
        <p:nvSpPr>
          <p:cNvPr id="30782" name="Freeform 61"/>
          <p:cNvSpPr>
            <a:spLocks noChangeArrowheads="1"/>
          </p:cNvSpPr>
          <p:nvPr/>
        </p:nvSpPr>
        <p:spPr bwMode="auto">
          <a:xfrm rot="10800000" flipV="1">
            <a:off x="1372800" y="3360739"/>
            <a:ext cx="204579" cy="71437"/>
          </a:xfrm>
          <a:custGeom>
            <a:avLst/>
            <a:gdLst>
              <a:gd name="T0" fmla="*/ 0 w 140"/>
              <a:gd name="T1" fmla="*/ 2147483647 h 78"/>
              <a:gd name="T2" fmla="*/ 2147483647 w 140"/>
              <a:gd name="T3" fmla="*/ 2147483647 h 78"/>
              <a:gd name="T4" fmla="*/ 2147483647 w 140"/>
              <a:gd name="T5" fmla="*/ 0 h 78"/>
              <a:gd name="T6" fmla="*/ 2147483647 w 140"/>
              <a:gd name="T7" fmla="*/ 2147483647 h 78"/>
              <a:gd name="T8" fmla="*/ 0 w 140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78"/>
              <a:gd name="T17" fmla="*/ 140 w 140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78">
                <a:moveTo>
                  <a:pt x="0" y="77"/>
                </a:moveTo>
                <a:lnTo>
                  <a:pt x="20" y="40"/>
                </a:lnTo>
                <a:lnTo>
                  <a:pt x="9" y="0"/>
                </a:lnTo>
                <a:lnTo>
                  <a:pt x="139" y="52"/>
                </a:lnTo>
                <a:lnTo>
                  <a:pt x="0" y="77"/>
                </a:lnTo>
              </a:path>
            </a:pathLst>
          </a:custGeom>
          <a:solidFill>
            <a:srgbClr val="66CCFF"/>
          </a:solidFill>
          <a:ln w="9360" cap="rnd">
            <a:solidFill>
              <a:srgbClr val="66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83" name="Freeform 62"/>
          <p:cNvSpPr>
            <a:spLocks noChangeArrowheads="1"/>
          </p:cNvSpPr>
          <p:nvPr/>
        </p:nvSpPr>
        <p:spPr bwMode="auto">
          <a:xfrm rot="11040000" flipH="1">
            <a:off x="1563270" y="2566988"/>
            <a:ext cx="3594956" cy="944562"/>
          </a:xfrm>
          <a:custGeom>
            <a:avLst/>
            <a:gdLst>
              <a:gd name="T0" fmla="*/ 0 w 21600"/>
              <a:gd name="T1" fmla="*/ 0 h 23905"/>
              <a:gd name="T2" fmla="*/ 2147483647 w 21600"/>
              <a:gd name="T3" fmla="*/ 2147483647 h 23905"/>
              <a:gd name="T4" fmla="*/ 0 w 21600"/>
              <a:gd name="T5" fmla="*/ 2147483647 h 23905"/>
              <a:gd name="T6" fmla="*/ 0 60000 65536"/>
              <a:gd name="T7" fmla="*/ 0 60000 65536"/>
              <a:gd name="T8" fmla="*/ 0 60000 65536"/>
              <a:gd name="T9" fmla="*/ 0 w 21600"/>
              <a:gd name="T10" fmla="*/ 0 h 23905"/>
              <a:gd name="T11" fmla="*/ 21600 w 21600"/>
              <a:gd name="T12" fmla="*/ 23905 h 23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905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69"/>
                  <a:pt x="21558" y="23139"/>
                  <a:pt x="21476" y="23904"/>
                </a:cubicBezTo>
              </a:path>
              <a:path w="21600" h="23905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69"/>
                  <a:pt x="21558" y="23139"/>
                  <a:pt x="21476" y="2390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600" cap="sq">
            <a:solidFill>
              <a:srgbClr val="00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84" name="Text Box 63"/>
          <p:cNvSpPr txBox="1">
            <a:spLocks noChangeArrowheads="1"/>
          </p:cNvSpPr>
          <p:nvPr/>
        </p:nvSpPr>
        <p:spPr bwMode="auto">
          <a:xfrm>
            <a:off x="924136" y="2900363"/>
            <a:ext cx="39976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1800" b="1" dirty="0">
                <a:solidFill>
                  <a:schemeClr val="tx1"/>
                </a:solidFill>
                <a:latin typeface="Arial" charset="0"/>
              </a:rPr>
              <a:t>XI</a:t>
            </a:r>
          </a:p>
        </p:txBody>
      </p:sp>
      <p:sp>
        <p:nvSpPr>
          <p:cNvPr id="30785" name="Rectangle 64"/>
          <p:cNvSpPr>
            <a:spLocks noChangeArrowheads="1"/>
          </p:cNvSpPr>
          <p:nvPr/>
        </p:nvSpPr>
        <p:spPr bwMode="auto">
          <a:xfrm>
            <a:off x="1691662" y="4581525"/>
            <a:ext cx="52800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>
                <a:solidFill>
                  <a:srgbClr val="00AE00"/>
                </a:solidFill>
                <a:latin typeface="Arial" charset="0"/>
              </a:rPr>
              <a:t>XIa</a:t>
            </a:r>
          </a:p>
        </p:txBody>
      </p:sp>
      <p:sp>
        <p:nvSpPr>
          <p:cNvPr id="30786" name="Line 65"/>
          <p:cNvSpPr>
            <a:spLocks noChangeShapeType="1"/>
          </p:cNvSpPr>
          <p:nvPr/>
        </p:nvSpPr>
        <p:spPr bwMode="auto">
          <a:xfrm>
            <a:off x="1116017" y="3213101"/>
            <a:ext cx="704035" cy="1368425"/>
          </a:xfrm>
          <a:prstGeom prst="line">
            <a:avLst/>
          </a:prstGeom>
          <a:noFill/>
          <a:ln w="12600" cap="sq">
            <a:solidFill>
              <a:srgbClr val="66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7" name="Freeform 66"/>
          <p:cNvSpPr>
            <a:spLocks/>
          </p:cNvSpPr>
          <p:nvPr/>
        </p:nvSpPr>
        <p:spPr bwMode="auto">
          <a:xfrm rot="-4800000">
            <a:off x="1751496" y="4269769"/>
            <a:ext cx="522288" cy="142501"/>
          </a:xfrm>
          <a:custGeom>
            <a:avLst/>
            <a:gdLst>
              <a:gd name="T0" fmla="*/ 0 w 20929"/>
              <a:gd name="T1" fmla="*/ 0 h 21600"/>
              <a:gd name="T2" fmla="*/ 2147483647 w 20929"/>
              <a:gd name="T3" fmla="*/ 2147483647 h 21600"/>
              <a:gd name="T4" fmla="*/ 2147483647 w 20929"/>
              <a:gd name="T5" fmla="*/ 2147483647 h 21600"/>
              <a:gd name="T6" fmla="*/ 0 60000 65536"/>
              <a:gd name="T7" fmla="*/ 0 60000 65536"/>
              <a:gd name="T8" fmla="*/ 0 60000 65536"/>
              <a:gd name="T9" fmla="*/ 0 w 20929"/>
              <a:gd name="T10" fmla="*/ 0 h 21600"/>
              <a:gd name="T11" fmla="*/ 20929 w 209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29" h="21600" fill="none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9822" y="0"/>
                  <a:pt x="18341" y="6483"/>
                  <a:pt x="20928" y="15846"/>
                </a:cubicBezTo>
              </a:path>
              <a:path w="20929" h="21600" stroke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9822" y="0"/>
                  <a:pt x="18341" y="6483"/>
                  <a:pt x="20928" y="15846"/>
                </a:cubicBezTo>
                <a:lnTo>
                  <a:pt x="109" y="21600"/>
                </a:lnTo>
                <a:lnTo>
                  <a:pt x="0" y="0"/>
                </a:lnTo>
                <a:close/>
              </a:path>
            </a:pathLst>
          </a:custGeom>
          <a:noFill/>
          <a:ln w="12600" cap="rnd">
            <a:solidFill>
              <a:srgbClr val="66CCFF"/>
            </a:solidFill>
            <a:round/>
            <a:headEnd type="stealth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88" name="Line 67"/>
          <p:cNvSpPr>
            <a:spLocks noChangeShapeType="1"/>
          </p:cNvSpPr>
          <p:nvPr/>
        </p:nvSpPr>
        <p:spPr bwMode="auto">
          <a:xfrm>
            <a:off x="1626761" y="2997201"/>
            <a:ext cx="640546" cy="1368425"/>
          </a:xfrm>
          <a:prstGeom prst="line">
            <a:avLst/>
          </a:prstGeom>
          <a:noFill/>
          <a:ln w="12600" cap="sq">
            <a:solidFill>
              <a:srgbClr val="66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049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Hemostáza a tkáňový faktor (TF)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7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dirty="0" err="1">
                <a:latin typeface="Times New Roman" pitchFamily="18" charset="0"/>
                <a:cs typeface="Times New Roman" pitchFamily="18" charset="0"/>
              </a:rPr>
              <a:t>transmembránový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 glykoprotein </a:t>
            </a:r>
          </a:p>
          <a:p>
            <a:pPr lvl="1">
              <a:spcBef>
                <a:spcPts val="5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600" dirty="0" err="1">
                <a:latin typeface="Times New Roman" pitchFamily="18" charset="0"/>
                <a:cs typeface="Times New Roman" pitchFamily="18" charset="0"/>
              </a:rPr>
              <a:t>subendotelu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 na fibroblastech a svalových buňkách</a:t>
            </a:r>
          </a:p>
          <a:p>
            <a:pPr lvl="1">
              <a:spcBef>
                <a:spcPts val="5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fyziologicky na všech buňkách mimo cévní řečiště</a:t>
            </a:r>
          </a:p>
          <a:p>
            <a:pPr lvl="1">
              <a:spcBef>
                <a:spcPts val="5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za patologických stavů i na monocytech a endotelu</a:t>
            </a:r>
          </a:p>
          <a:p>
            <a:pPr lvl="4">
              <a:spcBef>
                <a:spcPts val="450"/>
              </a:spcBef>
              <a:buClrTx/>
              <a:buFont typeface="Arial" pitchFamily="34" charset="0"/>
              <a:buChar char="•"/>
              <a:defRPr/>
            </a:pP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tkáňový faktor není za normálních okolností </a:t>
            </a:r>
            <a:br>
              <a:rPr lang="cs-CZ" altLang="cs-CZ" sz="2600" dirty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vystaven působení cirkulující krve </a:t>
            </a:r>
          </a:p>
          <a:p>
            <a:pPr lvl="4">
              <a:spcBef>
                <a:spcPts val="450"/>
              </a:spcBef>
              <a:buClrTx/>
              <a:buFontTx/>
              <a:buNone/>
              <a:defRPr/>
            </a:pP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hemostázu zahajuje tvorba komplexu mezi TF a </a:t>
            </a:r>
            <a:r>
              <a:rPr lang="cs-CZ" altLang="cs-CZ" sz="2600" dirty="0" err="1">
                <a:latin typeface="Times New Roman" pitchFamily="18" charset="0"/>
                <a:cs typeface="Times New Roman" pitchFamily="18" charset="0"/>
              </a:rPr>
              <a:t>FVIIa</a:t>
            </a: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  <a:p>
            <a:pPr lvl="4">
              <a:spcBef>
                <a:spcPts val="450"/>
              </a:spcBef>
              <a:buClrTx/>
              <a:buFontTx/>
              <a:buNone/>
              <a:defRPr/>
            </a:pP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tvorba komplexů TF-</a:t>
            </a:r>
            <a:r>
              <a:rPr lang="cs-CZ" altLang="cs-CZ" sz="2600" dirty="0" err="1">
                <a:latin typeface="Times New Roman" pitchFamily="18" charset="0"/>
                <a:cs typeface="Times New Roman" pitchFamily="18" charset="0"/>
              </a:rPr>
              <a:t>FVIIa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 na povrchu buněk nesoucích TF vede k aktivaci FIX a FX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96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1"/>
          <p:cNvSpPr>
            <a:spLocks noChangeArrowheads="1"/>
          </p:cNvSpPr>
          <p:nvPr/>
        </p:nvSpPr>
        <p:spPr bwMode="auto">
          <a:xfrm>
            <a:off x="1179507" y="2700339"/>
            <a:ext cx="334382" cy="403225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Oval 2"/>
          <p:cNvSpPr>
            <a:spLocks noChangeArrowheads="1"/>
          </p:cNvSpPr>
          <p:nvPr/>
        </p:nvSpPr>
        <p:spPr bwMode="auto">
          <a:xfrm>
            <a:off x="457130" y="2667000"/>
            <a:ext cx="2153023" cy="871538"/>
          </a:xfrm>
          <a:prstGeom prst="ellipse">
            <a:avLst/>
          </a:prstGeom>
          <a:solidFill>
            <a:srgbClr val="FF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6" name="Freeform 3"/>
          <p:cNvSpPr>
            <a:spLocks/>
          </p:cNvSpPr>
          <p:nvPr/>
        </p:nvSpPr>
        <p:spPr bwMode="auto">
          <a:xfrm>
            <a:off x="1904706" y="2133600"/>
            <a:ext cx="671585" cy="6032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3816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750321" y="1752600"/>
            <a:ext cx="373672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>
                <a:latin typeface="Arial" charset="0"/>
              </a:rPr>
              <a:t>X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2456231" y="2636839"/>
            <a:ext cx="530766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Xa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2884467" y="2924175"/>
            <a:ext cx="515185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Va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443896" y="2205039"/>
            <a:ext cx="1707370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Protrombin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1064142" y="2438400"/>
            <a:ext cx="687860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VIIa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1140331" y="3276600"/>
            <a:ext cx="687860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VIIa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4770231" y="6461126"/>
            <a:ext cx="1834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4" name="Freeform 11"/>
          <p:cNvSpPr>
            <a:spLocks/>
          </p:cNvSpPr>
          <p:nvPr/>
        </p:nvSpPr>
        <p:spPr bwMode="auto">
          <a:xfrm rot="1140000">
            <a:off x="3868670" y="2708275"/>
            <a:ext cx="536139" cy="87153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497" y="21599"/>
                </a:moveTo>
                <a:cubicBezTo>
                  <a:pt x="9607" y="21543"/>
                  <a:pt x="0" y="11889"/>
                  <a:pt x="0" y="0"/>
                </a:cubicBezTo>
              </a:path>
              <a:path w="21600" h="21600" stroke="0">
                <a:moveTo>
                  <a:pt x="21497" y="21599"/>
                </a:moveTo>
                <a:cubicBezTo>
                  <a:pt x="9607" y="21543"/>
                  <a:pt x="0" y="11889"/>
                  <a:pt x="0" y="0"/>
                </a:cubicBezTo>
                <a:lnTo>
                  <a:pt x="21600" y="0"/>
                </a:lnTo>
                <a:lnTo>
                  <a:pt x="21497" y="21599"/>
                </a:lnTo>
                <a:close/>
              </a:path>
            </a:pathLst>
          </a:custGeom>
          <a:noFill/>
          <a:ln w="3816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824719" y="3716338"/>
            <a:ext cx="1096690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b="1" dirty="0" err="1">
                <a:latin typeface="Arial" charset="0"/>
              </a:rPr>
              <a:t>Trombin</a:t>
            </a:r>
            <a:endParaRPr lang="en-US" altLang="cs-CZ" b="1" dirty="0">
              <a:latin typeface="Arial" charset="0"/>
            </a:endParaRPr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 flipV="1">
            <a:off x="5211840" y="2995613"/>
            <a:ext cx="558714" cy="519112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5213252" y="2362200"/>
            <a:ext cx="183416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 flipV="1">
            <a:off x="5211840" y="3643313"/>
            <a:ext cx="625026" cy="161925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16"/>
          <p:cNvSpPr>
            <a:spLocks noChangeShapeType="1"/>
          </p:cNvSpPr>
          <p:nvPr/>
        </p:nvSpPr>
        <p:spPr bwMode="auto">
          <a:xfrm>
            <a:off x="5211841" y="4076701"/>
            <a:ext cx="636313" cy="220663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761883" y="2514600"/>
            <a:ext cx="337204" cy="401638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1" name="Rectangle 18"/>
          <p:cNvSpPr>
            <a:spLocks noChangeArrowheads="1"/>
          </p:cNvSpPr>
          <p:nvPr/>
        </p:nvSpPr>
        <p:spPr bwMode="auto">
          <a:xfrm>
            <a:off x="685695" y="2514601"/>
            <a:ext cx="48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1800" b="1">
                <a:solidFill>
                  <a:srgbClr val="800000"/>
                </a:solidFill>
                <a:latin typeface="Arial" charset="0"/>
              </a:rPr>
              <a:t>TF</a:t>
            </a:r>
          </a:p>
        </p:txBody>
      </p:sp>
      <p:grpSp>
        <p:nvGrpSpPr>
          <p:cNvPr id="33812" name="Group 19"/>
          <p:cNvGrpSpPr>
            <a:grpSpLocks/>
          </p:cNvGrpSpPr>
          <p:nvPr/>
        </p:nvGrpSpPr>
        <p:grpSpPr bwMode="auto">
          <a:xfrm>
            <a:off x="685695" y="3276600"/>
            <a:ext cx="483937" cy="400050"/>
            <a:chOff x="486" y="2064"/>
            <a:chExt cx="343" cy="252"/>
          </a:xfrm>
        </p:grpSpPr>
        <p:sp>
          <p:nvSpPr>
            <p:cNvPr id="33826" name="Oval 20"/>
            <p:cNvSpPr>
              <a:spLocks noChangeArrowheads="1"/>
            </p:cNvSpPr>
            <p:nvPr/>
          </p:nvSpPr>
          <p:spPr bwMode="auto">
            <a:xfrm>
              <a:off x="540" y="2064"/>
              <a:ext cx="237" cy="252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27" name="Rectangle 21"/>
            <p:cNvSpPr>
              <a:spLocks noChangeArrowheads="1"/>
            </p:cNvSpPr>
            <p:nvPr/>
          </p:nvSpPr>
          <p:spPr bwMode="auto">
            <a:xfrm>
              <a:off x="486" y="2064"/>
              <a:ext cx="3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800" b="1">
                  <a:solidFill>
                    <a:srgbClr val="800000"/>
                  </a:solidFill>
                  <a:latin typeface="Arial" charset="0"/>
                </a:rPr>
                <a:t>TF</a:t>
              </a:r>
            </a:p>
          </p:txBody>
        </p:sp>
      </p:grpSp>
      <p:sp>
        <p:nvSpPr>
          <p:cNvPr id="33813" name="Rectangle 22"/>
          <p:cNvSpPr>
            <a:spLocks noChangeArrowheads="1"/>
          </p:cNvSpPr>
          <p:nvPr/>
        </p:nvSpPr>
        <p:spPr bwMode="auto">
          <a:xfrm>
            <a:off x="5605479" y="2636838"/>
            <a:ext cx="16366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4" name="Rectangle 23"/>
          <p:cNvSpPr>
            <a:spLocks noChangeArrowheads="1"/>
          </p:cNvSpPr>
          <p:nvPr/>
        </p:nvSpPr>
        <p:spPr bwMode="auto">
          <a:xfrm>
            <a:off x="5622411" y="2884488"/>
            <a:ext cx="1834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5" name="Rectangle 24"/>
          <p:cNvSpPr>
            <a:spLocks noChangeArrowheads="1"/>
          </p:cNvSpPr>
          <p:nvPr/>
        </p:nvSpPr>
        <p:spPr bwMode="auto">
          <a:xfrm>
            <a:off x="5540578" y="3573463"/>
            <a:ext cx="16366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6" name="Rectangle 25"/>
          <p:cNvSpPr>
            <a:spLocks noChangeArrowheads="1"/>
          </p:cNvSpPr>
          <p:nvPr/>
        </p:nvSpPr>
        <p:spPr bwMode="auto">
          <a:xfrm>
            <a:off x="5403721" y="4076700"/>
            <a:ext cx="16366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7" name="Rectangle 26"/>
          <p:cNvSpPr>
            <a:spLocks noChangeArrowheads="1"/>
          </p:cNvSpPr>
          <p:nvPr/>
        </p:nvSpPr>
        <p:spPr bwMode="auto">
          <a:xfrm>
            <a:off x="6018872" y="3429000"/>
            <a:ext cx="18482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960677" y="2946400"/>
            <a:ext cx="1178379" cy="33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>
                <a:solidFill>
                  <a:srgbClr val="800000"/>
                </a:solidFill>
                <a:latin typeface="Arial" charset="0"/>
              </a:rPr>
              <a:t>Fibroblast</a:t>
            </a:r>
          </a:p>
        </p:txBody>
      </p:sp>
      <p:grpSp>
        <p:nvGrpSpPr>
          <p:cNvPr id="33819" name="Group 28"/>
          <p:cNvGrpSpPr>
            <a:grpSpLocks/>
          </p:cNvGrpSpPr>
          <p:nvPr/>
        </p:nvGrpSpPr>
        <p:grpSpPr bwMode="auto">
          <a:xfrm>
            <a:off x="4955057" y="5013326"/>
            <a:ext cx="1568913" cy="1222375"/>
            <a:chOff x="3512" y="3158"/>
            <a:chExt cx="1112" cy="770"/>
          </a:xfrm>
        </p:grpSpPr>
        <p:sp>
          <p:nvSpPr>
            <p:cNvPr id="33824" name="Oval 29"/>
            <p:cNvSpPr>
              <a:spLocks noChangeArrowheads="1"/>
            </p:cNvSpPr>
            <p:nvPr/>
          </p:nvSpPr>
          <p:spPr bwMode="auto">
            <a:xfrm>
              <a:off x="3568" y="3158"/>
              <a:ext cx="998" cy="770"/>
            </a:xfrm>
            <a:prstGeom prst="ellipse">
              <a:avLst/>
            </a:prstGeom>
            <a:solidFill>
              <a:srgbClr val="3366FF"/>
            </a:solidFill>
            <a:ln w="12600" cap="sq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25" name="Rectangle 30"/>
            <p:cNvSpPr>
              <a:spLocks noChangeArrowheads="1"/>
            </p:cNvSpPr>
            <p:nvPr/>
          </p:nvSpPr>
          <p:spPr bwMode="auto">
            <a:xfrm>
              <a:off x="3512" y="3419"/>
              <a:ext cx="11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800" b="1">
                  <a:solidFill>
                    <a:srgbClr val="800000"/>
                  </a:solidFill>
                  <a:latin typeface="Arial" charset="0"/>
                </a:rPr>
                <a:t>Trombocyt</a:t>
              </a:r>
            </a:p>
          </p:txBody>
        </p:sp>
      </p:grp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538961" y="333375"/>
            <a:ext cx="77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3600" b="1" smtClean="0">
                <a:solidFill>
                  <a:srgbClr val="45D1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Zahájení (iniciace) koagulace</a:t>
            </a:r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 rot="2940000">
            <a:off x="2671116" y="2243356"/>
            <a:ext cx="755650" cy="536139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3816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22" name="Text Box 33"/>
          <p:cNvSpPr txBox="1">
            <a:spLocks noChangeArrowheads="1"/>
          </p:cNvSpPr>
          <p:nvPr/>
        </p:nvSpPr>
        <p:spPr bwMode="auto">
          <a:xfrm>
            <a:off x="2971341" y="1628776"/>
            <a:ext cx="35328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cs-CZ" b="1" dirty="0">
                <a:solidFill>
                  <a:schemeClr val="tx1"/>
                </a:solidFill>
                <a:latin typeface="Arial" charset="0"/>
              </a:rPr>
              <a:t>V</a:t>
            </a:r>
          </a:p>
        </p:txBody>
      </p:sp>
      <p:sp>
        <p:nvSpPr>
          <p:cNvPr id="33823" name="Line 34"/>
          <p:cNvSpPr>
            <a:spLocks noChangeShapeType="1"/>
          </p:cNvSpPr>
          <p:nvPr/>
        </p:nvSpPr>
        <p:spPr bwMode="auto">
          <a:xfrm>
            <a:off x="3034832" y="2636838"/>
            <a:ext cx="704035" cy="215900"/>
          </a:xfrm>
          <a:prstGeom prst="line">
            <a:avLst/>
          </a:prstGeom>
          <a:noFill/>
          <a:ln w="38160" cap="sq">
            <a:solidFill>
              <a:srgbClr val="FFFFCC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537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1"/>
          <p:cNvSpPr>
            <a:spLocks noChangeArrowheads="1"/>
          </p:cNvSpPr>
          <p:nvPr/>
        </p:nvSpPr>
        <p:spPr bwMode="auto">
          <a:xfrm>
            <a:off x="1179507" y="2700339"/>
            <a:ext cx="334382" cy="403225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19" name="Oval 2"/>
          <p:cNvSpPr>
            <a:spLocks noChangeArrowheads="1"/>
          </p:cNvSpPr>
          <p:nvPr/>
        </p:nvSpPr>
        <p:spPr bwMode="auto">
          <a:xfrm>
            <a:off x="457130" y="2667000"/>
            <a:ext cx="2153023" cy="871538"/>
          </a:xfrm>
          <a:prstGeom prst="ellipse">
            <a:avLst/>
          </a:prstGeom>
          <a:solidFill>
            <a:srgbClr val="FF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20" name="Freeform 3"/>
          <p:cNvSpPr>
            <a:spLocks/>
          </p:cNvSpPr>
          <p:nvPr/>
        </p:nvSpPr>
        <p:spPr bwMode="auto">
          <a:xfrm>
            <a:off x="1904706" y="2133600"/>
            <a:ext cx="671585" cy="6032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3816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750321" y="1752600"/>
            <a:ext cx="373672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>
                <a:latin typeface="Arial" charset="0"/>
              </a:rPr>
              <a:t>X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2511256" y="2590800"/>
            <a:ext cx="530766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Xa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011448" y="3068639"/>
            <a:ext cx="515185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Va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3508797" y="1700214"/>
            <a:ext cx="1707370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Protrombin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4825" name="Freeform 8"/>
          <p:cNvSpPr>
            <a:spLocks/>
          </p:cNvSpPr>
          <p:nvPr/>
        </p:nvSpPr>
        <p:spPr bwMode="auto">
          <a:xfrm>
            <a:off x="3420005" y="4797425"/>
            <a:ext cx="1828518" cy="1308100"/>
          </a:xfrm>
          <a:custGeom>
            <a:avLst/>
            <a:gdLst>
              <a:gd name="T0" fmla="*/ 2147483647 w 21316"/>
              <a:gd name="T1" fmla="*/ 2147483647 h 21600"/>
              <a:gd name="T2" fmla="*/ 0 w 21316"/>
              <a:gd name="T3" fmla="*/ 2147483647 h 21600"/>
              <a:gd name="T4" fmla="*/ 0 w 21316"/>
              <a:gd name="T5" fmla="*/ 0 h 21600"/>
              <a:gd name="T6" fmla="*/ 0 60000 65536"/>
              <a:gd name="T7" fmla="*/ 0 60000 65536"/>
              <a:gd name="T8" fmla="*/ 0 60000 65536"/>
              <a:gd name="T9" fmla="*/ 0 w 21316"/>
              <a:gd name="T10" fmla="*/ 0 h 21600"/>
              <a:gd name="T11" fmla="*/ 21316 w 213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16" h="21600" fill="none">
                <a:moveTo>
                  <a:pt x="21316" y="3490"/>
                </a:moveTo>
                <a:cubicBezTo>
                  <a:pt x="19606" y="13933"/>
                  <a:pt x="10582" y="21599"/>
                  <a:pt x="0" y="21600"/>
                </a:cubicBezTo>
              </a:path>
              <a:path w="21316" h="21600" stroke="0">
                <a:moveTo>
                  <a:pt x="21316" y="3490"/>
                </a:moveTo>
                <a:cubicBezTo>
                  <a:pt x="19606" y="13933"/>
                  <a:pt x="10582" y="21599"/>
                  <a:pt x="0" y="21600"/>
                </a:cubicBezTo>
                <a:lnTo>
                  <a:pt x="0" y="0"/>
                </a:lnTo>
                <a:lnTo>
                  <a:pt x="21316" y="3490"/>
                </a:lnTo>
                <a:close/>
              </a:path>
            </a:pathLst>
          </a:custGeom>
          <a:noFill/>
          <a:ln w="57240" cap="rnd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4826" name="Group 9"/>
          <p:cNvGrpSpPr>
            <a:grpSpLocks/>
          </p:cNvGrpSpPr>
          <p:nvPr/>
        </p:nvGrpSpPr>
        <p:grpSpPr bwMode="auto">
          <a:xfrm>
            <a:off x="1434879" y="5445126"/>
            <a:ext cx="1903295" cy="1141413"/>
            <a:chOff x="1017" y="3430"/>
            <a:chExt cx="1349" cy="719"/>
          </a:xfrm>
        </p:grpSpPr>
        <p:sp>
          <p:nvSpPr>
            <p:cNvPr id="34871" name="AutoShape 10"/>
            <p:cNvSpPr>
              <a:spLocks noChangeArrowheads="1"/>
            </p:cNvSpPr>
            <p:nvPr/>
          </p:nvSpPr>
          <p:spPr bwMode="auto">
            <a:xfrm>
              <a:off x="1017" y="3430"/>
              <a:ext cx="1349" cy="719"/>
            </a:xfrm>
            <a:prstGeom prst="star16">
              <a:avLst>
                <a:gd name="adj" fmla="val 42616"/>
              </a:avLst>
            </a:prstGeom>
            <a:solidFill>
              <a:srgbClr val="3366FF"/>
            </a:solidFill>
            <a:ln w="12600" cap="sq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72" name="Rectangle 11"/>
            <p:cNvSpPr>
              <a:spLocks noChangeArrowheads="1"/>
            </p:cNvSpPr>
            <p:nvPr/>
          </p:nvSpPr>
          <p:spPr bwMode="auto">
            <a:xfrm>
              <a:off x="1057" y="3562"/>
              <a:ext cx="1283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800" b="1">
                  <a:solidFill>
                    <a:srgbClr val="800000"/>
                  </a:solidFill>
                  <a:latin typeface="Arial" charset="0"/>
                </a:rPr>
                <a:t>Aktivovaný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800" b="1">
                  <a:solidFill>
                    <a:srgbClr val="800000"/>
                  </a:solidFill>
                  <a:latin typeface="Arial" charset="0"/>
                </a:rPr>
                <a:t>trombocyt</a:t>
              </a:r>
            </a:p>
          </p:txBody>
        </p:sp>
      </p:grp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1064142" y="2438400"/>
            <a:ext cx="687860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VIIa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4828" name="Rectangle 13"/>
          <p:cNvSpPr>
            <a:spLocks noChangeArrowheads="1"/>
          </p:cNvSpPr>
          <p:nvPr/>
        </p:nvSpPr>
        <p:spPr bwMode="auto">
          <a:xfrm>
            <a:off x="1140331" y="3276600"/>
            <a:ext cx="687860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VIIa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4770231" y="6461126"/>
            <a:ext cx="1834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30" name="Freeform 15"/>
          <p:cNvSpPr>
            <a:spLocks/>
          </p:cNvSpPr>
          <p:nvPr/>
        </p:nvSpPr>
        <p:spPr bwMode="auto">
          <a:xfrm rot="1740000">
            <a:off x="3613298" y="2203450"/>
            <a:ext cx="536139" cy="87153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497" y="21599"/>
                </a:moveTo>
                <a:cubicBezTo>
                  <a:pt x="9607" y="21543"/>
                  <a:pt x="0" y="11889"/>
                  <a:pt x="0" y="0"/>
                </a:cubicBezTo>
              </a:path>
              <a:path w="21600" h="21600" stroke="0">
                <a:moveTo>
                  <a:pt x="21497" y="21599"/>
                </a:moveTo>
                <a:cubicBezTo>
                  <a:pt x="9607" y="21543"/>
                  <a:pt x="0" y="11889"/>
                  <a:pt x="0" y="0"/>
                </a:cubicBezTo>
                <a:lnTo>
                  <a:pt x="21600" y="0"/>
                </a:lnTo>
                <a:lnTo>
                  <a:pt x="21497" y="21599"/>
                </a:lnTo>
                <a:close/>
              </a:path>
            </a:pathLst>
          </a:custGeom>
          <a:noFill/>
          <a:ln w="3816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>
            <a:off x="4342730" y="3505200"/>
            <a:ext cx="380941" cy="304800"/>
          </a:xfrm>
          <a:prstGeom prst="line">
            <a:avLst/>
          </a:prstGeom>
          <a:noFill/>
          <a:ln w="3816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2" name="Rectangle 17"/>
          <p:cNvSpPr>
            <a:spLocks noChangeArrowheads="1"/>
          </p:cNvSpPr>
          <p:nvPr/>
        </p:nvSpPr>
        <p:spPr bwMode="auto">
          <a:xfrm>
            <a:off x="3793680" y="3124201"/>
            <a:ext cx="1096690" cy="3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b="1" dirty="0" err="1">
                <a:latin typeface="Arial" charset="0"/>
              </a:rPr>
              <a:t>Trombin</a:t>
            </a:r>
            <a:endParaRPr lang="en-US" altLang="cs-CZ" b="1" dirty="0">
              <a:latin typeface="Arial" charset="0"/>
            </a:endParaRPr>
          </a:p>
        </p:txBody>
      </p:sp>
      <p:sp>
        <p:nvSpPr>
          <p:cNvPr id="34833" name="Line 18"/>
          <p:cNvSpPr>
            <a:spLocks noChangeShapeType="1"/>
          </p:cNvSpPr>
          <p:nvPr/>
        </p:nvSpPr>
        <p:spPr bwMode="auto">
          <a:xfrm flipV="1">
            <a:off x="4863350" y="2700338"/>
            <a:ext cx="558714" cy="519112"/>
          </a:xfrm>
          <a:prstGeom prst="line">
            <a:avLst/>
          </a:prstGeom>
          <a:noFill/>
          <a:ln w="572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4" name="Rectangle 19"/>
          <p:cNvSpPr>
            <a:spLocks noChangeArrowheads="1"/>
          </p:cNvSpPr>
          <p:nvPr/>
        </p:nvSpPr>
        <p:spPr bwMode="auto">
          <a:xfrm>
            <a:off x="5137064" y="2362200"/>
            <a:ext cx="183416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35" name="Line 20"/>
          <p:cNvSpPr>
            <a:spLocks noChangeShapeType="1"/>
          </p:cNvSpPr>
          <p:nvPr/>
        </p:nvSpPr>
        <p:spPr bwMode="auto">
          <a:xfrm flipV="1">
            <a:off x="4898622" y="3140076"/>
            <a:ext cx="625026" cy="161925"/>
          </a:xfrm>
          <a:prstGeom prst="line">
            <a:avLst/>
          </a:prstGeom>
          <a:noFill/>
          <a:ln w="572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6" name="Rectangle 21"/>
          <p:cNvSpPr>
            <a:spLocks noChangeArrowheads="1"/>
          </p:cNvSpPr>
          <p:nvPr/>
        </p:nvSpPr>
        <p:spPr bwMode="auto">
          <a:xfrm>
            <a:off x="5565974" y="2884489"/>
            <a:ext cx="18482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37" name="Rectangle 22"/>
          <p:cNvSpPr>
            <a:spLocks noChangeArrowheads="1"/>
          </p:cNvSpPr>
          <p:nvPr/>
        </p:nvSpPr>
        <p:spPr bwMode="auto">
          <a:xfrm>
            <a:off x="6127511" y="2884489"/>
            <a:ext cx="183416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38" name="Line 23"/>
          <p:cNvSpPr>
            <a:spLocks noChangeShapeType="1"/>
          </p:cNvSpPr>
          <p:nvPr/>
        </p:nvSpPr>
        <p:spPr bwMode="auto">
          <a:xfrm>
            <a:off x="4877459" y="3379788"/>
            <a:ext cx="636312" cy="220662"/>
          </a:xfrm>
          <a:prstGeom prst="line">
            <a:avLst/>
          </a:prstGeom>
          <a:noFill/>
          <a:ln w="572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9" name="Rectangle 24"/>
          <p:cNvSpPr>
            <a:spLocks noChangeArrowheads="1"/>
          </p:cNvSpPr>
          <p:nvPr/>
        </p:nvSpPr>
        <p:spPr bwMode="auto">
          <a:xfrm>
            <a:off x="5509539" y="3419475"/>
            <a:ext cx="183416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40" name="Rectangle 25"/>
          <p:cNvSpPr>
            <a:spLocks noChangeArrowheads="1"/>
          </p:cNvSpPr>
          <p:nvPr/>
        </p:nvSpPr>
        <p:spPr bwMode="auto">
          <a:xfrm>
            <a:off x="6007584" y="3419475"/>
            <a:ext cx="18482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41" name="Oval 26"/>
          <p:cNvSpPr>
            <a:spLocks noChangeArrowheads="1"/>
          </p:cNvSpPr>
          <p:nvPr/>
        </p:nvSpPr>
        <p:spPr bwMode="auto">
          <a:xfrm>
            <a:off x="761883" y="2514600"/>
            <a:ext cx="337204" cy="401638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42" name="Rectangle 27"/>
          <p:cNvSpPr>
            <a:spLocks noChangeArrowheads="1"/>
          </p:cNvSpPr>
          <p:nvPr/>
        </p:nvSpPr>
        <p:spPr bwMode="auto">
          <a:xfrm>
            <a:off x="685695" y="2514601"/>
            <a:ext cx="48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1800" b="1">
                <a:solidFill>
                  <a:srgbClr val="800000"/>
                </a:solidFill>
                <a:latin typeface="Arial" charset="0"/>
              </a:rPr>
              <a:t>TF</a:t>
            </a:r>
          </a:p>
        </p:txBody>
      </p:sp>
      <p:grpSp>
        <p:nvGrpSpPr>
          <p:cNvPr id="34843" name="Group 28"/>
          <p:cNvGrpSpPr>
            <a:grpSpLocks/>
          </p:cNvGrpSpPr>
          <p:nvPr/>
        </p:nvGrpSpPr>
        <p:grpSpPr bwMode="auto">
          <a:xfrm>
            <a:off x="685695" y="3276600"/>
            <a:ext cx="483937" cy="400050"/>
            <a:chOff x="486" y="2064"/>
            <a:chExt cx="343" cy="252"/>
          </a:xfrm>
        </p:grpSpPr>
        <p:sp>
          <p:nvSpPr>
            <p:cNvPr id="34869" name="Oval 29"/>
            <p:cNvSpPr>
              <a:spLocks noChangeArrowheads="1"/>
            </p:cNvSpPr>
            <p:nvPr/>
          </p:nvSpPr>
          <p:spPr bwMode="auto">
            <a:xfrm>
              <a:off x="540" y="2064"/>
              <a:ext cx="237" cy="252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70" name="Rectangle 30"/>
            <p:cNvSpPr>
              <a:spLocks noChangeArrowheads="1"/>
            </p:cNvSpPr>
            <p:nvPr/>
          </p:nvSpPr>
          <p:spPr bwMode="auto">
            <a:xfrm>
              <a:off x="486" y="2064"/>
              <a:ext cx="3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800" b="1">
                  <a:solidFill>
                    <a:srgbClr val="800000"/>
                  </a:solidFill>
                  <a:latin typeface="Arial" charset="0"/>
                </a:rPr>
                <a:t>TF</a:t>
              </a:r>
            </a:p>
          </p:txBody>
        </p:sp>
      </p:grpSp>
      <p:sp>
        <p:nvSpPr>
          <p:cNvPr id="34844" name="Line 31"/>
          <p:cNvSpPr>
            <a:spLocks noChangeShapeType="1"/>
          </p:cNvSpPr>
          <p:nvPr/>
        </p:nvSpPr>
        <p:spPr bwMode="auto">
          <a:xfrm>
            <a:off x="6907734" y="2743200"/>
            <a:ext cx="200347" cy="1588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45" name="Rectangle 32"/>
          <p:cNvSpPr>
            <a:spLocks noChangeArrowheads="1"/>
          </p:cNvSpPr>
          <p:nvPr/>
        </p:nvSpPr>
        <p:spPr bwMode="auto">
          <a:xfrm>
            <a:off x="5546223" y="2552700"/>
            <a:ext cx="1834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46" name="Rectangle 33"/>
          <p:cNvSpPr>
            <a:spLocks noChangeArrowheads="1"/>
          </p:cNvSpPr>
          <p:nvPr/>
        </p:nvSpPr>
        <p:spPr bwMode="auto">
          <a:xfrm>
            <a:off x="5546223" y="3005138"/>
            <a:ext cx="1834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47" name="Line 34"/>
          <p:cNvSpPr>
            <a:spLocks noChangeShapeType="1"/>
          </p:cNvSpPr>
          <p:nvPr/>
        </p:nvSpPr>
        <p:spPr bwMode="auto">
          <a:xfrm flipV="1">
            <a:off x="6365951" y="3122613"/>
            <a:ext cx="184827" cy="4762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48" name="Rectangle 35"/>
          <p:cNvSpPr>
            <a:spLocks noChangeArrowheads="1"/>
          </p:cNvSpPr>
          <p:nvPr/>
        </p:nvSpPr>
        <p:spPr bwMode="auto">
          <a:xfrm>
            <a:off x="5546223" y="3005138"/>
            <a:ext cx="1834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49" name="Rectangle 36"/>
          <p:cNvSpPr>
            <a:spLocks noChangeArrowheads="1"/>
          </p:cNvSpPr>
          <p:nvPr/>
        </p:nvSpPr>
        <p:spPr bwMode="auto">
          <a:xfrm>
            <a:off x="5509539" y="3481388"/>
            <a:ext cx="1834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50" name="Line 37"/>
          <p:cNvSpPr>
            <a:spLocks noChangeShapeType="1"/>
          </p:cNvSpPr>
          <p:nvPr/>
        </p:nvSpPr>
        <p:spPr bwMode="auto">
          <a:xfrm flipV="1">
            <a:off x="6298228" y="3579813"/>
            <a:ext cx="184827" cy="4762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51" name="Text Box 38"/>
          <p:cNvSpPr txBox="1">
            <a:spLocks noChangeArrowheads="1"/>
          </p:cNvSpPr>
          <p:nvPr/>
        </p:nvSpPr>
        <p:spPr bwMode="auto">
          <a:xfrm>
            <a:off x="5485553" y="2514601"/>
            <a:ext cx="143370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da-DK" altLang="cs-CZ" b="1" dirty="0">
                <a:solidFill>
                  <a:schemeClr val="tx1"/>
                </a:solidFill>
                <a:latin typeface="Tahoma" pitchFamily="32" charset="0"/>
              </a:rPr>
              <a:t>VIII/vWF</a:t>
            </a:r>
          </a:p>
        </p:txBody>
      </p:sp>
      <p:sp>
        <p:nvSpPr>
          <p:cNvPr id="34852" name="Text Box 39"/>
          <p:cNvSpPr txBox="1">
            <a:spLocks noChangeArrowheads="1"/>
          </p:cNvSpPr>
          <p:nvPr/>
        </p:nvSpPr>
        <p:spPr bwMode="auto">
          <a:xfrm>
            <a:off x="7246348" y="2514601"/>
            <a:ext cx="87906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da-DK" altLang="cs-CZ" b="1" dirty="0">
                <a:solidFill>
                  <a:schemeClr val="tx1"/>
                </a:solidFill>
                <a:latin typeface="Tahoma" pitchFamily="32" charset="0"/>
              </a:rPr>
              <a:t>VIIIa</a:t>
            </a:r>
          </a:p>
        </p:txBody>
      </p:sp>
      <p:sp>
        <p:nvSpPr>
          <p:cNvPr id="34853" name="Text Box 40"/>
          <p:cNvSpPr txBox="1">
            <a:spLocks noChangeArrowheads="1"/>
          </p:cNvSpPr>
          <p:nvPr/>
        </p:nvSpPr>
        <p:spPr bwMode="auto">
          <a:xfrm>
            <a:off x="5546223" y="2925763"/>
            <a:ext cx="35488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da-DK" altLang="cs-CZ" b="1" dirty="0">
                <a:solidFill>
                  <a:schemeClr val="tx1"/>
                </a:solidFill>
                <a:latin typeface="Tahoma" pitchFamily="32" charset="0"/>
              </a:rPr>
              <a:t>V</a:t>
            </a:r>
          </a:p>
        </p:txBody>
      </p:sp>
      <p:sp>
        <p:nvSpPr>
          <p:cNvPr id="34854" name="Text Box 41"/>
          <p:cNvSpPr txBox="1">
            <a:spLocks noChangeArrowheads="1"/>
          </p:cNvSpPr>
          <p:nvPr/>
        </p:nvSpPr>
        <p:spPr bwMode="auto">
          <a:xfrm>
            <a:off x="6907734" y="2890838"/>
            <a:ext cx="50877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da-DK" altLang="cs-CZ" b="1" dirty="0">
                <a:solidFill>
                  <a:schemeClr val="tx1"/>
                </a:solidFill>
                <a:latin typeface="Tahoma" pitchFamily="32" charset="0"/>
              </a:rPr>
              <a:t>Va</a:t>
            </a:r>
          </a:p>
        </p:txBody>
      </p:sp>
      <p:sp>
        <p:nvSpPr>
          <p:cNvPr id="34855" name="Text Box 42"/>
          <p:cNvSpPr txBox="1">
            <a:spLocks noChangeArrowheads="1"/>
          </p:cNvSpPr>
          <p:nvPr/>
        </p:nvSpPr>
        <p:spPr bwMode="auto">
          <a:xfrm>
            <a:off x="5546223" y="3400426"/>
            <a:ext cx="48152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da-DK" altLang="cs-CZ" b="1" dirty="0">
                <a:solidFill>
                  <a:schemeClr val="tx1"/>
                </a:solidFill>
                <a:latin typeface="Tahoma" pitchFamily="32" charset="0"/>
              </a:rPr>
              <a:t>XI</a:t>
            </a:r>
          </a:p>
        </p:txBody>
      </p:sp>
      <p:sp>
        <p:nvSpPr>
          <p:cNvPr id="34856" name="Text Box 43"/>
          <p:cNvSpPr txBox="1">
            <a:spLocks noChangeArrowheads="1"/>
          </p:cNvSpPr>
          <p:nvPr/>
        </p:nvSpPr>
        <p:spPr bwMode="auto">
          <a:xfrm>
            <a:off x="6704565" y="3429000"/>
            <a:ext cx="63540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da-DK" altLang="cs-CZ" b="1" dirty="0">
                <a:solidFill>
                  <a:schemeClr val="tx1"/>
                </a:solidFill>
                <a:latin typeface="Tahoma" pitchFamily="32" charset="0"/>
              </a:rPr>
              <a:t>XIa</a:t>
            </a:r>
          </a:p>
        </p:txBody>
      </p:sp>
      <p:grpSp>
        <p:nvGrpSpPr>
          <p:cNvPr id="34857" name="Group 44"/>
          <p:cNvGrpSpPr>
            <a:grpSpLocks/>
          </p:cNvGrpSpPr>
          <p:nvPr/>
        </p:nvGrpSpPr>
        <p:grpSpPr bwMode="auto">
          <a:xfrm>
            <a:off x="4497928" y="3810001"/>
            <a:ext cx="1440523" cy="1133475"/>
            <a:chOff x="3188" y="2400"/>
            <a:chExt cx="1021" cy="714"/>
          </a:xfrm>
        </p:grpSpPr>
        <p:sp>
          <p:nvSpPr>
            <p:cNvPr id="34867" name="Oval 45"/>
            <p:cNvSpPr>
              <a:spLocks noChangeArrowheads="1"/>
            </p:cNvSpPr>
            <p:nvPr/>
          </p:nvSpPr>
          <p:spPr bwMode="auto">
            <a:xfrm>
              <a:off x="3240" y="2400"/>
              <a:ext cx="916" cy="714"/>
            </a:xfrm>
            <a:prstGeom prst="ellipse">
              <a:avLst/>
            </a:prstGeom>
            <a:solidFill>
              <a:srgbClr val="3366FF"/>
            </a:solidFill>
            <a:ln w="12600" cap="sq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68" name="Rectangle 46"/>
            <p:cNvSpPr>
              <a:spLocks noChangeArrowheads="1"/>
            </p:cNvSpPr>
            <p:nvPr/>
          </p:nvSpPr>
          <p:spPr bwMode="auto">
            <a:xfrm>
              <a:off x="3188" y="2642"/>
              <a:ext cx="10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800" b="1">
                  <a:solidFill>
                    <a:srgbClr val="800000"/>
                  </a:solidFill>
                  <a:latin typeface="Arial" charset="0"/>
                </a:rPr>
                <a:t>Trombocyt</a:t>
              </a:r>
            </a:p>
          </p:txBody>
        </p:sp>
      </p:grpSp>
      <p:sp>
        <p:nvSpPr>
          <p:cNvPr id="34858" name="Rectangle 47"/>
          <p:cNvSpPr>
            <a:spLocks noChangeArrowheads="1"/>
          </p:cNvSpPr>
          <p:nvPr/>
        </p:nvSpPr>
        <p:spPr bwMode="auto">
          <a:xfrm>
            <a:off x="960677" y="2946400"/>
            <a:ext cx="1178379" cy="33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>
                <a:solidFill>
                  <a:srgbClr val="800000"/>
                </a:solidFill>
                <a:latin typeface="Arial" charset="0"/>
              </a:rPr>
              <a:t>Fibroblast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538961" y="333375"/>
            <a:ext cx="77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3600" b="1" smtClean="0">
                <a:solidFill>
                  <a:srgbClr val="45D1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Fáze aplifikace koagulace</a:t>
            </a:r>
            <a:r>
              <a:rPr lang="cs-CZ" altLang="cs-CZ" sz="3600" smtClean="0">
                <a:solidFill>
                  <a:srgbClr val="45D1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cs-CZ" altLang="cs-CZ" sz="3600" smtClean="0">
                <a:solidFill>
                  <a:srgbClr val="45D1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altLang="cs-CZ" sz="3600" smtClean="0">
                <a:solidFill>
                  <a:srgbClr val="45D1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altLang="cs-CZ" sz="3200" smtClean="0">
                <a:solidFill>
                  <a:srgbClr val="45D1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(priming= narůstání)</a:t>
            </a:r>
          </a:p>
        </p:txBody>
      </p:sp>
      <p:sp>
        <p:nvSpPr>
          <p:cNvPr id="34860" name="Text Box 49"/>
          <p:cNvSpPr txBox="1">
            <a:spLocks noChangeArrowheads="1"/>
          </p:cNvSpPr>
          <p:nvPr/>
        </p:nvSpPr>
        <p:spPr bwMode="auto">
          <a:xfrm>
            <a:off x="1179507" y="5516563"/>
            <a:ext cx="63540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da-DK" altLang="cs-CZ" b="1" dirty="0">
                <a:solidFill>
                  <a:schemeClr val="tx1"/>
                </a:solidFill>
                <a:latin typeface="Tahoma" pitchFamily="32" charset="0"/>
              </a:rPr>
              <a:t>XIa</a:t>
            </a:r>
          </a:p>
        </p:txBody>
      </p:sp>
      <p:sp>
        <p:nvSpPr>
          <p:cNvPr id="34861" name="Text Box 50"/>
          <p:cNvSpPr txBox="1">
            <a:spLocks noChangeArrowheads="1"/>
          </p:cNvSpPr>
          <p:nvPr/>
        </p:nvSpPr>
        <p:spPr bwMode="auto">
          <a:xfrm>
            <a:off x="2011934" y="5157788"/>
            <a:ext cx="87906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b="1" dirty="0">
                <a:solidFill>
                  <a:schemeClr val="tx1"/>
                </a:solidFill>
                <a:latin typeface="Tahoma" pitchFamily="32" charset="0"/>
              </a:rPr>
              <a:t>VIII</a:t>
            </a:r>
            <a:r>
              <a:rPr lang="da-DK" altLang="cs-CZ" b="1" dirty="0">
                <a:solidFill>
                  <a:schemeClr val="tx1"/>
                </a:solidFill>
                <a:latin typeface="Tahoma" pitchFamily="32" charset="0"/>
              </a:rPr>
              <a:t>a</a:t>
            </a:r>
          </a:p>
        </p:txBody>
      </p:sp>
      <p:sp>
        <p:nvSpPr>
          <p:cNvPr id="34862" name="Text Box 51"/>
          <p:cNvSpPr txBox="1">
            <a:spLocks noChangeArrowheads="1"/>
          </p:cNvSpPr>
          <p:nvPr/>
        </p:nvSpPr>
        <p:spPr bwMode="auto">
          <a:xfrm>
            <a:off x="2907852" y="5373688"/>
            <a:ext cx="50877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b="1" dirty="0">
                <a:solidFill>
                  <a:schemeClr val="tx1"/>
                </a:solidFill>
                <a:latin typeface="Tahoma" pitchFamily="32" charset="0"/>
              </a:rPr>
              <a:t>V</a:t>
            </a:r>
            <a:r>
              <a:rPr lang="da-DK" altLang="cs-CZ" b="1" dirty="0">
                <a:solidFill>
                  <a:schemeClr val="tx1"/>
                </a:solidFill>
                <a:latin typeface="Tahoma" pitchFamily="32" charset="0"/>
              </a:rPr>
              <a:t>a</a:t>
            </a:r>
          </a:p>
        </p:txBody>
      </p:sp>
      <p:sp>
        <p:nvSpPr>
          <p:cNvPr id="34863" name="Freeform 52"/>
          <p:cNvSpPr>
            <a:spLocks/>
          </p:cNvSpPr>
          <p:nvPr/>
        </p:nvSpPr>
        <p:spPr bwMode="auto">
          <a:xfrm rot="5820000">
            <a:off x="4001566" y="3202235"/>
            <a:ext cx="3317875" cy="3199906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240" cap="sq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64" name="Text Box 53"/>
          <p:cNvSpPr txBox="1">
            <a:spLocks noChangeArrowheads="1"/>
          </p:cNvSpPr>
          <p:nvPr/>
        </p:nvSpPr>
        <p:spPr bwMode="auto">
          <a:xfrm>
            <a:off x="3011448" y="1758074"/>
            <a:ext cx="35328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cs-CZ" b="1" dirty="0">
                <a:solidFill>
                  <a:schemeClr val="tx1"/>
                </a:solidFill>
                <a:latin typeface="Arial" charset="0"/>
              </a:rPr>
              <a:t>V</a:t>
            </a:r>
          </a:p>
        </p:txBody>
      </p:sp>
      <p:sp>
        <p:nvSpPr>
          <p:cNvPr id="34865" name="Freeform 54"/>
          <p:cNvSpPr>
            <a:spLocks/>
          </p:cNvSpPr>
          <p:nvPr/>
        </p:nvSpPr>
        <p:spPr bwMode="auto">
          <a:xfrm rot="2940000">
            <a:off x="2733195" y="2386231"/>
            <a:ext cx="755650" cy="536139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3816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66" name="Line 55"/>
          <p:cNvSpPr>
            <a:spLocks noChangeShapeType="1"/>
          </p:cNvSpPr>
          <p:nvPr/>
        </p:nvSpPr>
        <p:spPr bwMode="auto">
          <a:xfrm flipV="1">
            <a:off x="2971342" y="2490789"/>
            <a:ext cx="704036" cy="147637"/>
          </a:xfrm>
          <a:prstGeom prst="line">
            <a:avLst/>
          </a:prstGeom>
          <a:noFill/>
          <a:ln w="38160" cap="sq">
            <a:solidFill>
              <a:srgbClr val="FFFFCC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495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Hemostáza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schopnost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organismu zastavit krvácení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udržení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tekutosti krve při neporušeném cévním řečišti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účastní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se: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cévní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stěna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endotel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látky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přítomné v krvi a na vnitřní straně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cévy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trombocyty, červené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krvinky,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leukocyty, lipidy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bílkoviny, minerály atd.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porušená tkáň - tkáňový faktor, ADP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1"/>
          <p:cNvSpPr>
            <a:spLocks noChangeArrowheads="1"/>
          </p:cNvSpPr>
          <p:nvPr/>
        </p:nvSpPr>
        <p:spPr bwMode="auto">
          <a:xfrm>
            <a:off x="1179507" y="2700339"/>
            <a:ext cx="334382" cy="403225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43" name="Oval 2"/>
          <p:cNvSpPr>
            <a:spLocks noChangeArrowheads="1"/>
          </p:cNvSpPr>
          <p:nvPr/>
        </p:nvSpPr>
        <p:spPr bwMode="auto">
          <a:xfrm>
            <a:off x="457130" y="2667000"/>
            <a:ext cx="2153023" cy="871538"/>
          </a:xfrm>
          <a:prstGeom prst="ellipse">
            <a:avLst/>
          </a:prstGeom>
          <a:solidFill>
            <a:srgbClr val="FF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44" name="Freeform 3"/>
          <p:cNvSpPr>
            <a:spLocks/>
          </p:cNvSpPr>
          <p:nvPr/>
        </p:nvSpPr>
        <p:spPr bwMode="auto">
          <a:xfrm>
            <a:off x="1904706" y="2133600"/>
            <a:ext cx="671585" cy="6032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3816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750321" y="1752600"/>
            <a:ext cx="373672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>
                <a:latin typeface="Arial" charset="0"/>
              </a:rPr>
              <a:t>X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2511256" y="2590800"/>
            <a:ext cx="530766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Xa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2823798" y="2895600"/>
            <a:ext cx="515185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Va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3123624" y="1700214"/>
            <a:ext cx="1707370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Protrombin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1064142" y="2438400"/>
            <a:ext cx="687860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VIIa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1140331" y="3276600"/>
            <a:ext cx="687860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VIIa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127290" y="3500439"/>
            <a:ext cx="476264" cy="46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400" b="1" dirty="0">
                <a:latin typeface="Arial" charset="0"/>
              </a:rPr>
              <a:t>IX</a:t>
            </a:r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878378" y="4368800"/>
            <a:ext cx="609314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Arial" charset="0"/>
              </a:rPr>
              <a:t>IXa</a:t>
            </a:r>
            <a:endParaRPr lang="en-US" altLang="cs-CZ" sz="2200" b="1" dirty="0">
              <a:latin typeface="Arial" charset="0"/>
            </a:endParaRPr>
          </a:p>
        </p:txBody>
      </p:sp>
      <p:sp>
        <p:nvSpPr>
          <p:cNvPr id="35853" name="Freeform 12"/>
          <p:cNvSpPr>
            <a:spLocks/>
          </p:cNvSpPr>
          <p:nvPr/>
        </p:nvSpPr>
        <p:spPr bwMode="auto">
          <a:xfrm>
            <a:off x="565769" y="3746500"/>
            <a:ext cx="605273" cy="603250"/>
          </a:xfrm>
          <a:custGeom>
            <a:avLst/>
            <a:gdLst>
              <a:gd name="T0" fmla="*/ 0 w 21646"/>
              <a:gd name="T1" fmla="*/ 0 h 21600"/>
              <a:gd name="T2" fmla="*/ 2147483647 w 21646"/>
              <a:gd name="T3" fmla="*/ 2147483647 h 21600"/>
              <a:gd name="T4" fmla="*/ 2147483647 w 21646"/>
              <a:gd name="T5" fmla="*/ 2147483647 h 21600"/>
              <a:gd name="T6" fmla="*/ 0 60000 65536"/>
              <a:gd name="T7" fmla="*/ 0 60000 65536"/>
              <a:gd name="T8" fmla="*/ 0 60000 65536"/>
              <a:gd name="T9" fmla="*/ 0 w 21646"/>
              <a:gd name="T10" fmla="*/ 0 h 21600"/>
              <a:gd name="T11" fmla="*/ 21646 w 216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6" h="21600" fill="none">
                <a:moveTo>
                  <a:pt x="0" y="0"/>
                </a:moveTo>
                <a:cubicBezTo>
                  <a:pt x="15" y="0"/>
                  <a:pt x="30" y="-1"/>
                  <a:pt x="46" y="0"/>
                </a:cubicBezTo>
                <a:cubicBezTo>
                  <a:pt x="11975" y="0"/>
                  <a:pt x="21646" y="9670"/>
                  <a:pt x="21646" y="21600"/>
                </a:cubicBezTo>
              </a:path>
              <a:path w="21646" h="21600" stroke="0">
                <a:moveTo>
                  <a:pt x="0" y="0"/>
                </a:moveTo>
                <a:cubicBezTo>
                  <a:pt x="15" y="0"/>
                  <a:pt x="30" y="-1"/>
                  <a:pt x="46" y="0"/>
                </a:cubicBezTo>
                <a:cubicBezTo>
                  <a:pt x="11975" y="0"/>
                  <a:pt x="21646" y="9670"/>
                  <a:pt x="21646" y="21600"/>
                </a:cubicBezTo>
                <a:lnTo>
                  <a:pt x="46" y="21600"/>
                </a:lnTo>
                <a:lnTo>
                  <a:pt x="0" y="0"/>
                </a:lnTo>
                <a:close/>
              </a:path>
            </a:pathLst>
          </a:custGeom>
          <a:noFill/>
          <a:ln w="38160" cap="rnd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54" name="Rectangle 13"/>
          <p:cNvSpPr>
            <a:spLocks noChangeArrowheads="1"/>
          </p:cNvSpPr>
          <p:nvPr/>
        </p:nvSpPr>
        <p:spPr bwMode="auto">
          <a:xfrm>
            <a:off x="1378346" y="5229225"/>
            <a:ext cx="953959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Tahoma" pitchFamily="32" charset="0"/>
              </a:rPr>
              <a:t>VIII</a:t>
            </a:r>
            <a:r>
              <a:rPr lang="en-US" altLang="cs-CZ" sz="2200" b="1" dirty="0" err="1">
                <a:solidFill>
                  <a:srgbClr val="FFFFCC"/>
                </a:solidFill>
                <a:latin typeface="Tahoma" pitchFamily="32" charset="0"/>
              </a:rPr>
              <a:t>a</a:t>
            </a:r>
            <a:endParaRPr lang="en-US" altLang="cs-CZ" sz="2200" b="1" dirty="0">
              <a:solidFill>
                <a:srgbClr val="FFFFCC"/>
              </a:solidFill>
              <a:latin typeface="Tahoma" pitchFamily="32" charset="0"/>
            </a:endParaRPr>
          </a:p>
        </p:txBody>
      </p:sp>
      <p:sp>
        <p:nvSpPr>
          <p:cNvPr id="35855" name="Rectangle 14"/>
          <p:cNvSpPr>
            <a:spLocks noChangeArrowheads="1"/>
          </p:cNvSpPr>
          <p:nvPr/>
        </p:nvSpPr>
        <p:spPr bwMode="auto">
          <a:xfrm>
            <a:off x="3002087" y="5516564"/>
            <a:ext cx="545194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Tahoma" pitchFamily="32" charset="0"/>
              </a:rPr>
              <a:t>Va</a:t>
            </a:r>
            <a:endParaRPr lang="en-US" altLang="cs-CZ" sz="2200" b="1" dirty="0">
              <a:latin typeface="Tahoma" pitchFamily="32" charset="0"/>
            </a:endParaRPr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883836" y="5300664"/>
            <a:ext cx="683052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Tahoma" pitchFamily="32" charset="0"/>
              </a:rPr>
              <a:t>IXa</a:t>
            </a:r>
            <a:endParaRPr lang="en-US" altLang="cs-CZ" sz="2200" b="1" dirty="0">
              <a:latin typeface="Tahoma" pitchFamily="32" charset="0"/>
            </a:endParaRPr>
          </a:p>
        </p:txBody>
      </p: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1242998" y="4797426"/>
            <a:ext cx="1410" cy="468313"/>
          </a:xfrm>
          <a:prstGeom prst="line">
            <a:avLst/>
          </a:prstGeom>
          <a:noFill/>
          <a:ln w="3816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1755152" y="4365625"/>
            <a:ext cx="472650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>
                <a:latin typeface="Tahoma" pitchFamily="32" charset="0"/>
              </a:rPr>
              <a:t>X</a:t>
            </a:r>
            <a:r>
              <a:rPr lang="en-US" altLang="cs-CZ" sz="2200" b="1" dirty="0">
                <a:solidFill>
                  <a:srgbClr val="0033CC"/>
                </a:solidFill>
                <a:latin typeface="Tahoma" pitchFamily="32" charset="0"/>
              </a:rPr>
              <a:t> </a:t>
            </a:r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2682424" y="5229225"/>
            <a:ext cx="546796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Tahoma" pitchFamily="32" charset="0"/>
              </a:rPr>
              <a:t>Xa</a:t>
            </a:r>
            <a:endParaRPr lang="en-US" altLang="cs-CZ" sz="2200" b="1" dirty="0">
              <a:latin typeface="Tahoma" pitchFamily="32" charset="0"/>
            </a:endParaRPr>
          </a:p>
        </p:txBody>
      </p:sp>
      <p:sp>
        <p:nvSpPr>
          <p:cNvPr id="35860" name="Freeform 19"/>
          <p:cNvSpPr>
            <a:spLocks/>
          </p:cNvSpPr>
          <p:nvPr/>
        </p:nvSpPr>
        <p:spPr bwMode="auto">
          <a:xfrm>
            <a:off x="2011934" y="4868864"/>
            <a:ext cx="671585" cy="534987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5724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2159639" y="4343400"/>
            <a:ext cx="1795536" cy="4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200" b="1" dirty="0" err="1">
                <a:latin typeface="Tahoma" pitchFamily="32" charset="0"/>
              </a:rPr>
              <a:t>Protrombin</a:t>
            </a:r>
            <a:endParaRPr lang="en-US" altLang="cs-CZ" sz="2200" b="1" dirty="0">
              <a:latin typeface="Tahoma" pitchFamily="32" charset="0"/>
            </a:endParaRPr>
          </a:p>
        </p:txBody>
      </p:sp>
      <p:sp>
        <p:nvSpPr>
          <p:cNvPr id="35862" name="Rectangle 21"/>
          <p:cNvSpPr>
            <a:spLocks noChangeArrowheads="1"/>
          </p:cNvSpPr>
          <p:nvPr/>
        </p:nvSpPr>
        <p:spPr bwMode="auto">
          <a:xfrm>
            <a:off x="3858421" y="5181600"/>
            <a:ext cx="1476538" cy="46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400" b="1" dirty="0" err="1">
                <a:latin typeface="Tahoma" pitchFamily="32" charset="0"/>
              </a:rPr>
              <a:t>Trombin</a:t>
            </a:r>
            <a:endParaRPr lang="en-US" altLang="cs-CZ" sz="2400" b="1" dirty="0">
              <a:latin typeface="Tahoma" pitchFamily="32" charset="0"/>
            </a:endParaRPr>
          </a:p>
        </p:txBody>
      </p:sp>
      <p:sp>
        <p:nvSpPr>
          <p:cNvPr id="35863" name="Freeform 22"/>
          <p:cNvSpPr>
            <a:spLocks/>
          </p:cNvSpPr>
          <p:nvPr/>
        </p:nvSpPr>
        <p:spPr bwMode="auto">
          <a:xfrm>
            <a:off x="2907852" y="4797426"/>
            <a:ext cx="1066635" cy="650875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5724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4770231" y="6461126"/>
            <a:ext cx="1834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65" name="Freeform 24"/>
          <p:cNvSpPr>
            <a:spLocks/>
          </p:cNvSpPr>
          <p:nvPr/>
        </p:nvSpPr>
        <p:spPr bwMode="auto">
          <a:xfrm>
            <a:off x="3733224" y="2133600"/>
            <a:ext cx="536139" cy="87153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497" y="21599"/>
                </a:moveTo>
                <a:cubicBezTo>
                  <a:pt x="9607" y="21543"/>
                  <a:pt x="0" y="11889"/>
                  <a:pt x="0" y="0"/>
                </a:cubicBezTo>
              </a:path>
              <a:path w="21600" h="21600" stroke="0">
                <a:moveTo>
                  <a:pt x="21497" y="21599"/>
                </a:moveTo>
                <a:cubicBezTo>
                  <a:pt x="9607" y="21543"/>
                  <a:pt x="0" y="11889"/>
                  <a:pt x="0" y="0"/>
                </a:cubicBezTo>
                <a:lnTo>
                  <a:pt x="21600" y="0"/>
                </a:lnTo>
                <a:lnTo>
                  <a:pt x="21497" y="21599"/>
                </a:lnTo>
                <a:close/>
              </a:path>
            </a:pathLst>
          </a:custGeom>
          <a:noFill/>
          <a:ln w="3816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66" name="Rectangle 25"/>
          <p:cNvSpPr>
            <a:spLocks noChangeArrowheads="1"/>
          </p:cNvSpPr>
          <p:nvPr/>
        </p:nvSpPr>
        <p:spPr bwMode="auto">
          <a:xfrm>
            <a:off x="4224506" y="2819400"/>
            <a:ext cx="995509" cy="33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1600" b="1" dirty="0" err="1">
                <a:latin typeface="Arial" charset="0"/>
              </a:rPr>
              <a:t>Trombin</a:t>
            </a:r>
            <a:endParaRPr lang="en-US" altLang="cs-CZ" sz="1600" b="1" dirty="0">
              <a:latin typeface="Arial" charset="0"/>
            </a:endParaRPr>
          </a:p>
        </p:txBody>
      </p:sp>
      <p:sp>
        <p:nvSpPr>
          <p:cNvPr id="35867" name="Line 26"/>
          <p:cNvSpPr>
            <a:spLocks noChangeShapeType="1"/>
          </p:cNvSpPr>
          <p:nvPr/>
        </p:nvSpPr>
        <p:spPr bwMode="auto">
          <a:xfrm flipV="1">
            <a:off x="5244291" y="2395538"/>
            <a:ext cx="558714" cy="519112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8" name="Rectangle 27"/>
          <p:cNvSpPr>
            <a:spLocks noChangeArrowheads="1"/>
          </p:cNvSpPr>
          <p:nvPr/>
        </p:nvSpPr>
        <p:spPr bwMode="auto">
          <a:xfrm>
            <a:off x="5518005" y="2057400"/>
            <a:ext cx="183416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69" name="Line 28"/>
          <p:cNvSpPr>
            <a:spLocks noChangeShapeType="1"/>
          </p:cNvSpPr>
          <p:nvPr/>
        </p:nvSpPr>
        <p:spPr bwMode="auto">
          <a:xfrm>
            <a:off x="6121867" y="2251075"/>
            <a:ext cx="200347" cy="1588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0" name="Rectangle 29"/>
          <p:cNvSpPr>
            <a:spLocks noChangeArrowheads="1"/>
          </p:cNvSpPr>
          <p:nvPr/>
        </p:nvSpPr>
        <p:spPr bwMode="auto">
          <a:xfrm>
            <a:off x="6261545" y="2144714"/>
            <a:ext cx="18482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71" name="Line 30"/>
          <p:cNvSpPr>
            <a:spLocks noChangeShapeType="1"/>
          </p:cNvSpPr>
          <p:nvPr/>
        </p:nvSpPr>
        <p:spPr bwMode="auto">
          <a:xfrm flipV="1">
            <a:off x="5279563" y="2835276"/>
            <a:ext cx="625026" cy="161925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2" name="Line 31"/>
          <p:cNvSpPr>
            <a:spLocks noChangeShapeType="1"/>
          </p:cNvSpPr>
          <p:nvPr/>
        </p:nvSpPr>
        <p:spPr bwMode="auto">
          <a:xfrm>
            <a:off x="4723671" y="3124201"/>
            <a:ext cx="403515" cy="669925"/>
          </a:xfrm>
          <a:prstGeom prst="line">
            <a:avLst/>
          </a:prstGeom>
          <a:noFill/>
          <a:ln w="3816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3" name="Rectangle 32"/>
          <p:cNvSpPr>
            <a:spLocks noChangeArrowheads="1"/>
          </p:cNvSpPr>
          <p:nvPr/>
        </p:nvSpPr>
        <p:spPr bwMode="auto">
          <a:xfrm>
            <a:off x="5925752" y="2565400"/>
            <a:ext cx="163664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74" name="Line 33"/>
          <p:cNvSpPr>
            <a:spLocks noChangeShapeType="1"/>
          </p:cNvSpPr>
          <p:nvPr/>
        </p:nvSpPr>
        <p:spPr bwMode="auto">
          <a:xfrm flipV="1">
            <a:off x="6426619" y="2779713"/>
            <a:ext cx="184827" cy="4762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5" name="Rectangle 34"/>
          <p:cNvSpPr>
            <a:spLocks noChangeArrowheads="1"/>
          </p:cNvSpPr>
          <p:nvPr/>
        </p:nvSpPr>
        <p:spPr bwMode="auto">
          <a:xfrm>
            <a:off x="6508452" y="2579689"/>
            <a:ext cx="183416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76" name="Line 35"/>
          <p:cNvSpPr>
            <a:spLocks noChangeShapeType="1"/>
          </p:cNvSpPr>
          <p:nvPr/>
        </p:nvSpPr>
        <p:spPr bwMode="auto">
          <a:xfrm>
            <a:off x="5258400" y="3074988"/>
            <a:ext cx="636312" cy="220662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7" name="Rectangle 36"/>
          <p:cNvSpPr>
            <a:spLocks noChangeArrowheads="1"/>
          </p:cNvSpPr>
          <p:nvPr/>
        </p:nvSpPr>
        <p:spPr bwMode="auto">
          <a:xfrm>
            <a:off x="5890481" y="3114675"/>
            <a:ext cx="183416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78" name="Line 37"/>
          <p:cNvSpPr>
            <a:spLocks noChangeShapeType="1"/>
          </p:cNvSpPr>
          <p:nvPr/>
        </p:nvSpPr>
        <p:spPr bwMode="auto">
          <a:xfrm flipV="1">
            <a:off x="6426619" y="3355976"/>
            <a:ext cx="184827" cy="4763"/>
          </a:xfrm>
          <a:prstGeom prst="lin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79" name="Rectangle 38"/>
          <p:cNvSpPr>
            <a:spLocks noChangeArrowheads="1"/>
          </p:cNvSpPr>
          <p:nvPr/>
        </p:nvSpPr>
        <p:spPr bwMode="auto">
          <a:xfrm>
            <a:off x="6388526" y="3114675"/>
            <a:ext cx="18482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80" name="Line 39"/>
          <p:cNvSpPr>
            <a:spLocks noChangeShapeType="1"/>
          </p:cNvSpPr>
          <p:nvPr/>
        </p:nvSpPr>
        <p:spPr bwMode="auto">
          <a:xfrm>
            <a:off x="5403722" y="5445125"/>
            <a:ext cx="1447577" cy="1588"/>
          </a:xfrm>
          <a:prstGeom prst="line">
            <a:avLst/>
          </a:prstGeom>
          <a:noFill/>
          <a:ln w="572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81" name="Text Box 40"/>
          <p:cNvSpPr txBox="1">
            <a:spLocks noChangeArrowheads="1"/>
          </p:cNvSpPr>
          <p:nvPr/>
        </p:nvSpPr>
        <p:spPr bwMode="auto">
          <a:xfrm>
            <a:off x="6704565" y="4038601"/>
            <a:ext cx="198089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da-DK" altLang="cs-CZ" sz="2400" b="1" dirty="0">
                <a:solidFill>
                  <a:schemeClr val="tx1"/>
                </a:solidFill>
                <a:latin typeface="Tahoma" pitchFamily="32" charset="0"/>
              </a:rPr>
              <a:t>Fibrinogen</a:t>
            </a:r>
          </a:p>
        </p:txBody>
      </p:sp>
      <p:sp>
        <p:nvSpPr>
          <p:cNvPr id="35882" name="Freeform 41"/>
          <p:cNvSpPr>
            <a:spLocks/>
          </p:cNvSpPr>
          <p:nvPr/>
        </p:nvSpPr>
        <p:spPr bwMode="auto">
          <a:xfrm>
            <a:off x="7009318" y="4572000"/>
            <a:ext cx="304753" cy="990600"/>
          </a:xfrm>
          <a:custGeom>
            <a:avLst/>
            <a:gdLst>
              <a:gd name="T0" fmla="*/ 2147483647 w 192"/>
              <a:gd name="T1" fmla="*/ 0 h 624"/>
              <a:gd name="T2" fmla="*/ 0 w 192"/>
              <a:gd name="T3" fmla="*/ 2147483647 h 624"/>
              <a:gd name="T4" fmla="*/ 2147483647 w 192"/>
              <a:gd name="T5" fmla="*/ 2147483647 h 624"/>
              <a:gd name="T6" fmla="*/ 2147483647 w 192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624"/>
              <a:gd name="T14" fmla="*/ 192 w 19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624">
                <a:moveTo>
                  <a:pt x="144" y="0"/>
                </a:moveTo>
                <a:cubicBezTo>
                  <a:pt x="72" y="216"/>
                  <a:pt x="0" y="432"/>
                  <a:pt x="0" y="528"/>
                </a:cubicBezTo>
                <a:cubicBezTo>
                  <a:pt x="0" y="624"/>
                  <a:pt x="112" y="576"/>
                  <a:pt x="144" y="576"/>
                </a:cubicBezTo>
                <a:cubicBezTo>
                  <a:pt x="176" y="576"/>
                  <a:pt x="184" y="552"/>
                  <a:pt x="192" y="528"/>
                </a:cubicBezTo>
              </a:path>
            </a:pathLst>
          </a:custGeom>
          <a:noFill/>
          <a:ln w="57240" cap="flat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83" name="Text Box 42"/>
          <p:cNvSpPr txBox="1">
            <a:spLocks noChangeArrowheads="1"/>
          </p:cNvSpPr>
          <p:nvPr/>
        </p:nvSpPr>
        <p:spPr bwMode="auto">
          <a:xfrm>
            <a:off x="7390259" y="5181601"/>
            <a:ext cx="106663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da-DK" altLang="cs-CZ" sz="2400" b="1" dirty="0">
                <a:solidFill>
                  <a:schemeClr val="tx1"/>
                </a:solidFill>
                <a:latin typeface="Tahoma" pitchFamily="32" charset="0"/>
              </a:rPr>
              <a:t>Fibrin</a:t>
            </a:r>
          </a:p>
        </p:txBody>
      </p:sp>
      <p:sp>
        <p:nvSpPr>
          <p:cNvPr id="35884" name="Oval 43"/>
          <p:cNvSpPr>
            <a:spLocks noChangeArrowheads="1"/>
          </p:cNvSpPr>
          <p:nvPr/>
        </p:nvSpPr>
        <p:spPr bwMode="auto">
          <a:xfrm>
            <a:off x="761883" y="2514600"/>
            <a:ext cx="337204" cy="401638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885" name="Rectangle 44"/>
          <p:cNvSpPr>
            <a:spLocks noChangeArrowheads="1"/>
          </p:cNvSpPr>
          <p:nvPr/>
        </p:nvSpPr>
        <p:spPr bwMode="auto">
          <a:xfrm>
            <a:off x="685695" y="2514601"/>
            <a:ext cx="483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1800" b="1">
                <a:solidFill>
                  <a:srgbClr val="800000"/>
                </a:solidFill>
                <a:latin typeface="Arial" charset="0"/>
              </a:rPr>
              <a:t>TF</a:t>
            </a:r>
          </a:p>
        </p:txBody>
      </p:sp>
      <p:grpSp>
        <p:nvGrpSpPr>
          <p:cNvPr id="35886" name="Group 45"/>
          <p:cNvGrpSpPr>
            <a:grpSpLocks/>
          </p:cNvGrpSpPr>
          <p:nvPr/>
        </p:nvGrpSpPr>
        <p:grpSpPr bwMode="auto">
          <a:xfrm>
            <a:off x="685695" y="3276600"/>
            <a:ext cx="483937" cy="400050"/>
            <a:chOff x="486" y="2064"/>
            <a:chExt cx="343" cy="252"/>
          </a:xfrm>
        </p:grpSpPr>
        <p:sp>
          <p:nvSpPr>
            <p:cNvPr id="35907" name="Oval 46"/>
            <p:cNvSpPr>
              <a:spLocks noChangeArrowheads="1"/>
            </p:cNvSpPr>
            <p:nvPr/>
          </p:nvSpPr>
          <p:spPr bwMode="auto">
            <a:xfrm>
              <a:off x="540" y="2064"/>
              <a:ext cx="237" cy="252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908" name="Rectangle 47"/>
            <p:cNvSpPr>
              <a:spLocks noChangeArrowheads="1"/>
            </p:cNvSpPr>
            <p:nvPr/>
          </p:nvSpPr>
          <p:spPr bwMode="auto">
            <a:xfrm>
              <a:off x="486" y="2064"/>
              <a:ext cx="3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800" b="1">
                  <a:solidFill>
                    <a:srgbClr val="800000"/>
                  </a:solidFill>
                  <a:latin typeface="Arial" charset="0"/>
                </a:rPr>
                <a:t>TF</a:t>
              </a:r>
            </a:p>
          </p:txBody>
        </p:sp>
      </p:grpSp>
      <p:sp>
        <p:nvSpPr>
          <p:cNvPr id="35887" name="Rectangle 48"/>
          <p:cNvSpPr>
            <a:spLocks noChangeArrowheads="1"/>
          </p:cNvSpPr>
          <p:nvPr/>
        </p:nvSpPr>
        <p:spPr bwMode="auto">
          <a:xfrm>
            <a:off x="1006620" y="6165850"/>
            <a:ext cx="729538" cy="46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400" b="1" dirty="0" err="1">
                <a:latin typeface="Tahoma" pitchFamily="32" charset="0"/>
              </a:rPr>
              <a:t>XIa</a:t>
            </a:r>
            <a:endParaRPr lang="en-US" altLang="cs-CZ" sz="2400" b="1" dirty="0">
              <a:latin typeface="Tahoma" pitchFamily="32" charset="0"/>
            </a:endParaRPr>
          </a:p>
        </p:txBody>
      </p:sp>
      <p:sp>
        <p:nvSpPr>
          <p:cNvPr id="35888" name="Rectangle 49"/>
          <p:cNvSpPr>
            <a:spLocks noChangeArrowheads="1"/>
          </p:cNvSpPr>
          <p:nvPr/>
        </p:nvSpPr>
        <p:spPr bwMode="auto">
          <a:xfrm>
            <a:off x="960677" y="2946400"/>
            <a:ext cx="1178379" cy="33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>
                <a:solidFill>
                  <a:srgbClr val="800000"/>
                </a:solidFill>
                <a:latin typeface="Arial" charset="0"/>
              </a:rPr>
              <a:t>Fibroblast</a:t>
            </a:r>
          </a:p>
        </p:txBody>
      </p:sp>
      <p:grpSp>
        <p:nvGrpSpPr>
          <p:cNvPr id="35889" name="Group 50"/>
          <p:cNvGrpSpPr>
            <a:grpSpLocks/>
          </p:cNvGrpSpPr>
          <p:nvPr/>
        </p:nvGrpSpPr>
        <p:grpSpPr bwMode="auto">
          <a:xfrm>
            <a:off x="4497928" y="3810001"/>
            <a:ext cx="1440523" cy="1133475"/>
            <a:chOff x="3188" y="2400"/>
            <a:chExt cx="1021" cy="714"/>
          </a:xfrm>
        </p:grpSpPr>
        <p:sp>
          <p:nvSpPr>
            <p:cNvPr id="35905" name="Oval 51"/>
            <p:cNvSpPr>
              <a:spLocks noChangeArrowheads="1"/>
            </p:cNvSpPr>
            <p:nvPr/>
          </p:nvSpPr>
          <p:spPr bwMode="auto">
            <a:xfrm>
              <a:off x="3240" y="2400"/>
              <a:ext cx="916" cy="714"/>
            </a:xfrm>
            <a:prstGeom prst="ellipse">
              <a:avLst/>
            </a:prstGeom>
            <a:solidFill>
              <a:srgbClr val="3366FF"/>
            </a:solidFill>
            <a:ln w="12600" cap="sq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906" name="Rectangle 52"/>
            <p:cNvSpPr>
              <a:spLocks noChangeArrowheads="1"/>
            </p:cNvSpPr>
            <p:nvPr/>
          </p:nvSpPr>
          <p:spPr bwMode="auto">
            <a:xfrm>
              <a:off x="3188" y="2642"/>
              <a:ext cx="10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800" b="1">
                  <a:solidFill>
                    <a:srgbClr val="800000"/>
                  </a:solidFill>
                  <a:latin typeface="Arial" charset="0"/>
                </a:rPr>
                <a:t>Trombocyt</a:t>
              </a:r>
            </a:p>
          </p:txBody>
        </p:sp>
      </p:grpSp>
      <p:grpSp>
        <p:nvGrpSpPr>
          <p:cNvPr id="35890" name="Group 53"/>
          <p:cNvGrpSpPr>
            <a:grpSpLocks/>
          </p:cNvGrpSpPr>
          <p:nvPr/>
        </p:nvGrpSpPr>
        <p:grpSpPr bwMode="auto">
          <a:xfrm>
            <a:off x="1434879" y="5516563"/>
            <a:ext cx="1903295" cy="1141412"/>
            <a:chOff x="1017" y="3475"/>
            <a:chExt cx="1349" cy="719"/>
          </a:xfrm>
        </p:grpSpPr>
        <p:sp>
          <p:nvSpPr>
            <p:cNvPr id="35903" name="AutoShape 54"/>
            <p:cNvSpPr>
              <a:spLocks noChangeArrowheads="1"/>
            </p:cNvSpPr>
            <p:nvPr/>
          </p:nvSpPr>
          <p:spPr bwMode="auto">
            <a:xfrm>
              <a:off x="1017" y="3475"/>
              <a:ext cx="1349" cy="719"/>
            </a:xfrm>
            <a:prstGeom prst="star16">
              <a:avLst>
                <a:gd name="adj" fmla="val 42616"/>
              </a:avLst>
            </a:prstGeom>
            <a:solidFill>
              <a:srgbClr val="3366FF"/>
            </a:solidFill>
            <a:ln w="12600" cap="sq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904" name="Rectangle 55"/>
            <p:cNvSpPr>
              <a:spLocks noChangeArrowheads="1"/>
            </p:cNvSpPr>
            <p:nvPr/>
          </p:nvSpPr>
          <p:spPr bwMode="auto">
            <a:xfrm>
              <a:off x="1057" y="3607"/>
              <a:ext cx="1283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800" b="1">
                  <a:solidFill>
                    <a:srgbClr val="800000"/>
                  </a:solidFill>
                  <a:latin typeface="Arial" charset="0"/>
                </a:rPr>
                <a:t>Aktivovaný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altLang="cs-CZ" sz="1800" b="1">
                  <a:solidFill>
                    <a:srgbClr val="800000"/>
                  </a:solidFill>
                  <a:latin typeface="Arial" charset="0"/>
                </a:rPr>
                <a:t>trombocyt</a:t>
              </a:r>
            </a:p>
          </p:txBody>
        </p:sp>
      </p:grp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228565" y="304800"/>
            <a:ext cx="86431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3600" b="1" smtClean="0">
                <a:solidFill>
                  <a:srgbClr val="45D1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Propagace (šíření, rozmnožení) koagulace</a:t>
            </a:r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6555011" y="2060576"/>
            <a:ext cx="48177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cs-CZ" altLang="cs-CZ" b="1" dirty="0" err="1" smtClean="0">
                <a:solidFill>
                  <a:schemeClr val="tx1"/>
                </a:solidFill>
                <a:latin typeface="Arial" charset="0"/>
              </a:rPr>
              <a:t>Va</a:t>
            </a:r>
            <a:endParaRPr lang="cs-CZ" altLang="cs-CZ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6746892" y="2636838"/>
            <a:ext cx="70754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cs-CZ" altLang="cs-CZ" b="1" dirty="0" err="1" smtClean="0">
                <a:solidFill>
                  <a:schemeClr val="tx1"/>
                </a:solidFill>
                <a:latin typeface="Arial" charset="0"/>
              </a:rPr>
              <a:t>VIIIa</a:t>
            </a:r>
            <a:endParaRPr lang="cs-CZ" altLang="cs-CZ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6746892" y="3141663"/>
            <a:ext cx="56647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cs-CZ" altLang="cs-CZ" b="1" dirty="0" err="1" smtClean="0">
                <a:solidFill>
                  <a:schemeClr val="tx1"/>
                </a:solidFill>
                <a:latin typeface="Arial" charset="0"/>
              </a:rPr>
              <a:t>XIa</a:t>
            </a:r>
            <a:endParaRPr lang="cs-CZ" altLang="cs-CZ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95" name="Text Box 60"/>
          <p:cNvSpPr txBox="1">
            <a:spLocks noChangeArrowheads="1"/>
          </p:cNvSpPr>
          <p:nvPr/>
        </p:nvSpPr>
        <p:spPr bwMode="auto">
          <a:xfrm>
            <a:off x="347080" y="6400801"/>
            <a:ext cx="54083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cs-CZ" sz="2400" b="1" dirty="0">
                <a:solidFill>
                  <a:schemeClr val="tx1"/>
                </a:solidFill>
                <a:latin typeface="Tahoma" pitchFamily="32" charset="0"/>
              </a:rPr>
              <a:t>IX</a:t>
            </a:r>
          </a:p>
        </p:txBody>
      </p:sp>
      <p:sp>
        <p:nvSpPr>
          <p:cNvPr id="35896" name="Freeform 61"/>
          <p:cNvSpPr>
            <a:spLocks/>
          </p:cNvSpPr>
          <p:nvPr/>
        </p:nvSpPr>
        <p:spPr bwMode="auto">
          <a:xfrm rot="-4860000">
            <a:off x="527264" y="5874140"/>
            <a:ext cx="755650" cy="475471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5724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926" name="Text Box 62"/>
          <p:cNvSpPr txBox="1">
            <a:spLocks noChangeArrowheads="1"/>
          </p:cNvSpPr>
          <p:nvPr/>
        </p:nvSpPr>
        <p:spPr bwMode="auto">
          <a:xfrm>
            <a:off x="5787484" y="2060576"/>
            <a:ext cx="35328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  <a:latin typeface="Arial" charset="0"/>
              </a:rPr>
              <a:t>V</a:t>
            </a:r>
          </a:p>
        </p:txBody>
      </p:sp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5915876" y="2636838"/>
            <a:ext cx="564876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  <a:latin typeface="Arial" charset="0"/>
              </a:rPr>
              <a:t>VIII</a:t>
            </a: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5979366" y="3141663"/>
            <a:ext cx="42381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  <a:latin typeface="Arial" charset="0"/>
              </a:rPr>
              <a:t>XI</a:t>
            </a:r>
          </a:p>
        </p:txBody>
      </p:sp>
      <p:sp>
        <p:nvSpPr>
          <p:cNvPr id="35900" name="Freeform 65"/>
          <p:cNvSpPr>
            <a:spLocks/>
          </p:cNvSpPr>
          <p:nvPr/>
        </p:nvSpPr>
        <p:spPr bwMode="auto">
          <a:xfrm rot="2940000">
            <a:off x="2671116" y="2170331"/>
            <a:ext cx="755650" cy="536139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38160" cap="rnd">
            <a:solidFill>
              <a:srgbClr val="FFFF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5901" name="Text Box 66"/>
          <p:cNvSpPr txBox="1">
            <a:spLocks noChangeArrowheads="1"/>
          </p:cNvSpPr>
          <p:nvPr/>
        </p:nvSpPr>
        <p:spPr bwMode="auto">
          <a:xfrm>
            <a:off x="2971342" y="1513730"/>
            <a:ext cx="46332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cs-CZ" b="1" dirty="0">
                <a:solidFill>
                  <a:schemeClr val="tx1"/>
                </a:solidFill>
                <a:latin typeface="Arial" charset="0"/>
              </a:rPr>
              <a:t>V</a:t>
            </a:r>
          </a:p>
        </p:txBody>
      </p:sp>
      <p:sp>
        <p:nvSpPr>
          <p:cNvPr id="35902" name="Line 67"/>
          <p:cNvSpPr>
            <a:spLocks noChangeShapeType="1"/>
          </p:cNvSpPr>
          <p:nvPr/>
        </p:nvSpPr>
        <p:spPr bwMode="auto">
          <a:xfrm flipV="1">
            <a:off x="2971342" y="2490789"/>
            <a:ext cx="704036" cy="147637"/>
          </a:xfrm>
          <a:prstGeom prst="line">
            <a:avLst/>
          </a:prstGeom>
          <a:noFill/>
          <a:ln w="38160" cap="sq">
            <a:solidFill>
              <a:srgbClr val="FFFFCC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790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45D1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Propagace koagulace  </a:t>
            </a:r>
            <a:br>
              <a:rPr lang="cs-CZ" altLang="cs-CZ" sz="3200" b="1" dirty="0">
                <a:solidFill>
                  <a:srgbClr val="45D1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3200" b="1" dirty="0">
                <a:solidFill>
                  <a:srgbClr val="45D1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klíčové enzymatické komplexy</a:t>
            </a:r>
            <a:br>
              <a:rPr lang="cs-CZ" altLang="cs-CZ" sz="3200" b="1" dirty="0">
                <a:solidFill>
                  <a:srgbClr val="45D1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b="1" dirty="0" err="1">
                <a:latin typeface="Times New Roman" pitchFamily="18" charset="0"/>
                <a:cs typeface="Times New Roman" pitchFamily="18" charset="0"/>
              </a:rPr>
              <a:t>Tenáza</a:t>
            </a: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(vnitřní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FIXa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FVIIIa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fosfolipidy </a:t>
            </a: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20000"/>
              </a:lnSpc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b="1" dirty="0" err="1" smtClean="0">
                <a:latin typeface="Times New Roman" pitchFamily="18" charset="0"/>
                <a:cs typeface="Times New Roman" pitchFamily="18" charset="0"/>
              </a:rPr>
              <a:t>Protrombináza</a:t>
            </a:r>
            <a:endParaRPr lang="cs-CZ" alt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85850" lvl="1" indent="-342900">
              <a:lnSpc>
                <a:spcPct val="120000"/>
              </a:lnSpc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FXa</a:t>
            </a: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1085850" lvl="1" indent="-342900">
              <a:lnSpc>
                <a:spcPct val="120000"/>
              </a:lnSpc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FVa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marL="1085850" lvl="1" indent="-342900">
              <a:lnSpc>
                <a:spcPct val="120000"/>
              </a:lnSpc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fosfolipidy</a:t>
            </a:r>
          </a:p>
          <a:p>
            <a:pPr marL="1085850" lvl="1" indent="-342900">
              <a:lnSpc>
                <a:spcPct val="120000"/>
              </a:lnSpc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681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Times New Roman" pitchFamily="18" charset="0"/>
                <a:cs typeface="Times New Roman" pitchFamily="18" charset="0"/>
              </a:rPr>
              <a:t>Fibrinolýza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patří k základním fyziologickým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mechanizmům</a:t>
            </a:r>
          </a:p>
          <a:p>
            <a:pPr>
              <a:lnSpc>
                <a:spcPct val="105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dvě funkce v procesu hemostázy</a:t>
            </a:r>
          </a:p>
          <a:p>
            <a:pPr lvl="1">
              <a:lnSpc>
                <a:spcPct val="105000"/>
              </a:lnSpc>
              <a:spcBef>
                <a:spcPts val="5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odstraňuje fibrinová koagula po té, co naplnily svou funkci</a:t>
            </a:r>
          </a:p>
          <a:p>
            <a:pPr lvl="1">
              <a:lnSpc>
                <a:spcPct val="105000"/>
              </a:lnSpc>
              <a:spcBef>
                <a:spcPts val="5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limituje tvorbu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koagula</a:t>
            </a:r>
          </a:p>
          <a:p>
            <a:pPr>
              <a:lnSpc>
                <a:spcPct val="105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hraje dále roli v procesech zánětu, metastazování nádorů, ateroskleróze, odlučování placenty a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embryogenezi</a:t>
            </a:r>
          </a:p>
          <a:p>
            <a:pPr>
              <a:lnSpc>
                <a:spcPct val="105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aktivace </a:t>
            </a:r>
            <a:r>
              <a:rPr lang="cs-CZ" altLang="cs-CZ" sz="2400" b="1" dirty="0" err="1" smtClean="0">
                <a:latin typeface="Times New Roman" pitchFamily="18" charset="0"/>
                <a:cs typeface="Times New Roman" pitchFamily="18" charset="0"/>
              </a:rPr>
              <a:t>fibrinolýzy</a:t>
            </a:r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– přeměnou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plazminogenu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plazmin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pomocí aktivátorů: </a:t>
            </a:r>
            <a:r>
              <a:rPr lang="cs-CZ" altLang="cs-CZ" sz="2400" u="sng" dirty="0" smtClean="0">
                <a:latin typeface="Times New Roman" pitchFamily="18" charset="0"/>
                <a:cs typeface="Times New Roman" pitchFamily="18" charset="0"/>
              </a:rPr>
              <a:t>silné aktivátory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(tkáňový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aktivátor </a:t>
            </a:r>
            <a:r>
              <a:rPr lang="cs-CZ" altLang="cs-CZ" sz="2400" dirty="0" err="1">
                <a:latin typeface="Times New Roman" pitchFamily="18" charset="0"/>
                <a:cs typeface="Times New Roman" pitchFamily="18" charset="0"/>
              </a:rPr>
              <a:t>plazminogenu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tPA,urokinázový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aktivátor </a:t>
            </a:r>
            <a:r>
              <a:rPr lang="cs-CZ" altLang="cs-CZ" sz="2400" dirty="0" err="1">
                <a:latin typeface="Times New Roman" pitchFamily="18" charset="0"/>
                <a:cs typeface="Times New Roman" pitchFamily="18" charset="0"/>
              </a:rPr>
              <a:t>plazminogenu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uPA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u="sng" dirty="0" smtClean="0">
                <a:latin typeface="Times New Roman" pitchFamily="18" charset="0"/>
                <a:cs typeface="Times New Roman" pitchFamily="18" charset="0"/>
              </a:rPr>
              <a:t>slabé aktivátory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kalikrein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FXIIa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FXIa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buClrTx/>
              <a:buFontTx/>
              <a:buNone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06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Inhibitory </a:t>
            </a:r>
            <a:r>
              <a:rPr lang="cs-CZ" sz="3200" b="1" dirty="0" err="1" smtClean="0">
                <a:latin typeface="Times New Roman" pitchFamily="18" charset="0"/>
                <a:cs typeface="Times New Roman" pitchFamily="18" charset="0"/>
              </a:rPr>
              <a:t>fibrinolýzy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u="sng" dirty="0">
                <a:latin typeface="Times New Roman" pitchFamily="18" charset="0"/>
                <a:cs typeface="Times New Roman" pitchFamily="18" charset="0"/>
              </a:rPr>
              <a:t>inhibitory plazminu:</a:t>
            </a: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alfa</a:t>
            </a:r>
            <a:r>
              <a:rPr lang="cs-CZ" altLang="cs-CZ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-antiplazmin</a:t>
            </a: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TAFI - </a:t>
            </a: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rombin </a:t>
            </a:r>
            <a:r>
              <a:rPr lang="cs-CZ" altLang="cs-CZ" sz="24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altLang="cs-CZ" sz="2400" dirty="0" err="1">
                <a:latin typeface="Times New Roman" pitchFamily="18" charset="0"/>
                <a:cs typeface="Times New Roman" pitchFamily="18" charset="0"/>
              </a:rPr>
              <a:t>ctivated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b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altLang="cs-CZ" sz="2400" dirty="0" err="1">
                <a:latin typeface="Times New Roman" pitchFamily="18" charset="0"/>
                <a:cs typeface="Times New Roman" pitchFamily="18" charset="0"/>
              </a:rPr>
              <a:t>ibrinolysis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nhibitor</a:t>
            </a:r>
          </a:p>
          <a:p>
            <a:pPr marL="457200" lvl="1" indent="0">
              <a:spcBef>
                <a:spcPts val="700"/>
              </a:spcBef>
              <a:buClr>
                <a:srgbClr val="FF7F00"/>
              </a:buClr>
              <a:buNone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u="sng" dirty="0">
                <a:latin typeface="Times New Roman" pitchFamily="18" charset="0"/>
                <a:cs typeface="Times New Roman" pitchFamily="18" charset="0"/>
              </a:rPr>
              <a:t>inhibitory aktivátorů plazminu:</a:t>
            </a: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PAI-1 (endotel)</a:t>
            </a: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PAI-2 (placenta)</a:t>
            </a:r>
          </a:p>
          <a:p>
            <a:pPr lvl="1">
              <a:spcBef>
                <a:spcPts val="700"/>
              </a:spcBef>
              <a:buClr>
                <a:srgbClr val="FF7F00"/>
              </a:buClr>
              <a:buFont typeface="Arial" pitchFamily="34" charset="0"/>
              <a:buChar char="•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PAI-3 (úloha v patofyziologii </a:t>
            </a:r>
            <a:r>
              <a:rPr lang="cs-CZ" altLang="cs-CZ" sz="2400" dirty="0" err="1">
                <a:latin typeface="Times New Roman" pitchFamily="18" charset="0"/>
                <a:cs typeface="Times New Roman" pitchFamily="18" charset="0"/>
              </a:rPr>
              <a:t>fibrinolýzy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je nejasná)</a:t>
            </a:r>
          </a:p>
          <a:p>
            <a:pPr marL="0" indent="0">
              <a:spcBef>
                <a:spcPts val="800"/>
              </a:spcBef>
              <a:buNone/>
              <a:defRPr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70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Přirozené inhibitory koagulace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Clr>
                <a:srgbClr val="00AE00"/>
              </a:buClr>
              <a:buNone/>
              <a:defRPr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Antitrombin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přirozeně se vyskytující inhibitor proteáz</a:t>
            </a:r>
          </a:p>
          <a:p>
            <a:pPr>
              <a:spcBef>
                <a:spcPts val="800"/>
              </a:spcBef>
              <a:buClr>
                <a:srgbClr val="00AE00"/>
              </a:buClr>
              <a:defRPr/>
            </a:pP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hlavní 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fyziologický inhibitor </a:t>
            </a:r>
            <a:r>
              <a:rPr lang="cs-CZ" altLang="cs-CZ" sz="2600" b="1" dirty="0">
                <a:latin typeface="Times New Roman" pitchFamily="18" charset="0"/>
                <a:cs typeface="Times New Roman" pitchFamily="18" charset="0"/>
              </a:rPr>
              <a:t>trombinu </a:t>
            </a:r>
            <a:r>
              <a:rPr lang="cs-CZ" altLang="cs-CZ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600" b="1" dirty="0" err="1" smtClean="0">
                <a:latin typeface="Times New Roman" pitchFamily="18" charset="0"/>
                <a:cs typeface="Times New Roman" pitchFamily="18" charset="0"/>
              </a:rPr>
              <a:t>FIIa</a:t>
            </a:r>
            <a:r>
              <a:rPr lang="cs-CZ" altLang="cs-CZ" sz="2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altLang="cs-CZ" sz="2600" b="1" dirty="0" err="1" smtClean="0">
                <a:latin typeface="Times New Roman" pitchFamily="18" charset="0"/>
                <a:cs typeface="Times New Roman" pitchFamily="18" charset="0"/>
              </a:rPr>
              <a:t>Fxa</a:t>
            </a:r>
            <a:r>
              <a:rPr lang="cs-CZ" altLang="cs-CZ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altLang="cs-CZ" sz="2000" dirty="0" err="1" smtClean="0">
                <a:latin typeface="Times New Roman" pitchFamily="18" charset="0"/>
                <a:cs typeface="Times New Roman" pitchFamily="18" charset="0"/>
              </a:rPr>
              <a:t>inhibuje</a:t>
            </a:r>
            <a:r>
              <a:rPr lang="en-GB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000" dirty="0" err="1">
                <a:latin typeface="Times New Roman" pitchFamily="18" charset="0"/>
                <a:cs typeface="Times New Roman" pitchFamily="18" charset="0"/>
              </a:rPr>
              <a:t>IXa</a:t>
            </a:r>
            <a:r>
              <a:rPr lang="en-GB" altLang="cs-CZ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cs-CZ" sz="2000" dirty="0" err="1">
                <a:latin typeface="Times New Roman" pitchFamily="18" charset="0"/>
                <a:cs typeface="Times New Roman" pitchFamily="18" charset="0"/>
              </a:rPr>
              <a:t>XIa</a:t>
            </a:r>
            <a:r>
              <a:rPr lang="en-GB" altLang="cs-CZ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000" dirty="0" err="1">
                <a:latin typeface="Times New Roman" pitchFamily="18" charset="0"/>
                <a:cs typeface="Times New Roman" pitchFamily="18" charset="0"/>
              </a:rPr>
              <a:t>XIIa</a:t>
            </a:r>
            <a:r>
              <a:rPr lang="en-GB" altLang="cs-CZ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altLang="cs-CZ" sz="2000" dirty="0" err="1">
                <a:latin typeface="Times New Roman" pitchFamily="18" charset="0"/>
                <a:cs typeface="Times New Roman" pitchFamily="18" charset="0"/>
              </a:rPr>
              <a:t>fragmenty</a:t>
            </a:r>
            <a:r>
              <a:rPr lang="en-GB" altLang="cs-CZ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cs-CZ" sz="2000" dirty="0" err="1">
                <a:latin typeface="Times New Roman" pitchFamily="18" charset="0"/>
                <a:cs typeface="Times New Roman" pitchFamily="18" charset="0"/>
              </a:rPr>
              <a:t>kalikrein</a:t>
            </a:r>
            <a:r>
              <a:rPr lang="en-GB" altLang="cs-CZ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cs-CZ" sz="2000" dirty="0" err="1">
                <a:latin typeface="Times New Roman" pitchFamily="18" charset="0"/>
                <a:cs typeface="Times New Roman" pitchFamily="18" charset="0"/>
              </a:rPr>
              <a:t>pla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GB" altLang="cs-CZ" sz="2000" dirty="0">
                <a:latin typeface="Times New Roman" pitchFamily="18" charset="0"/>
                <a:cs typeface="Times New Roman" pitchFamily="18" charset="0"/>
              </a:rPr>
              <a:t>min,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cs-CZ" sz="2000" dirty="0" smtClean="0">
                <a:latin typeface="Times New Roman" pitchFamily="18" charset="0"/>
                <a:cs typeface="Times New Roman" pitchFamily="18" charset="0"/>
              </a:rPr>
              <a:t>TF-</a:t>
            </a:r>
            <a:r>
              <a:rPr lang="en-GB" altLang="cs-CZ" sz="2000" dirty="0" err="1" smtClean="0">
                <a:latin typeface="Times New Roman" pitchFamily="18" charset="0"/>
                <a:cs typeface="Times New Roman" pitchFamily="18" charset="0"/>
              </a:rPr>
              <a:t>FVIIa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alt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00AE00"/>
              </a:buClr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přítomnost  heparinu a heparinu podobných látek (</a:t>
            </a:r>
            <a:r>
              <a:rPr lang="cs-CZ" altLang="cs-CZ" sz="2600" dirty="0" err="1">
                <a:latin typeface="Times New Roman" pitchFamily="18" charset="0"/>
                <a:cs typeface="Times New Roman" pitchFamily="18" charset="0"/>
              </a:rPr>
              <a:t>glykosaminoglykanů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 - GAG) urychluje tuto reakci 1000 – 2 000x - vazba na AT je 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reverzibilní</a:t>
            </a: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35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Protein C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K-dependentní glykoprotein, serin. proteáza</a:t>
            </a:r>
          </a:p>
          <a:p>
            <a:pPr lvl="4"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syntetizován v játrech</a:t>
            </a:r>
          </a:p>
          <a:p>
            <a:pPr lvl="4">
              <a:lnSpc>
                <a:spcPct val="9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aktivován na endotelu komplexem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IIa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/TM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cs-CZ" alt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EPCR - receptor endotel. buněk pro PC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Clr>
                <a:srgbClr val="FF7F00"/>
              </a:buClr>
              <a:buFont typeface="Wingdings" charset="2"/>
              <a:buChar char=""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podporuje aktivaci PC na endotelu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cs-CZ" alt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 přítomnosti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kofaktoru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proteinu S: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Clr>
                <a:srgbClr val="FF7F00"/>
              </a:buClr>
              <a:buFont typeface="Wingdings" charset="2"/>
              <a:buChar char=""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štěpí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FVa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FVIIIa</a:t>
            </a:r>
            <a:endParaRPr lang="cs-CZ" alt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58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Protein S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K-dependentní protein</a:t>
            </a:r>
          </a:p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syntetizován v játrech, cévním endotelu, megakaryocytech a d.</a:t>
            </a:r>
          </a:p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uložen v alfa-granulích trombocytů</a:t>
            </a:r>
          </a:p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b="1" dirty="0" err="1">
                <a:latin typeface="Times New Roman" pitchFamily="18" charset="0"/>
                <a:cs typeface="Times New Roman" pitchFamily="18" charset="0"/>
              </a:rPr>
              <a:t>kofaktor</a:t>
            </a:r>
            <a:r>
              <a:rPr lang="cs-CZ" altLang="cs-CZ" sz="2600" b="1" dirty="0">
                <a:latin typeface="Times New Roman" pitchFamily="18" charset="0"/>
                <a:cs typeface="Times New Roman" pitchFamily="18" charset="0"/>
              </a:rPr>
              <a:t> APC při enzymatickém štěpení </a:t>
            </a:r>
            <a:r>
              <a:rPr lang="cs-CZ" altLang="cs-CZ" sz="2600" b="1" dirty="0" err="1">
                <a:latin typeface="Times New Roman" pitchFamily="18" charset="0"/>
                <a:cs typeface="Times New Roman" pitchFamily="18" charset="0"/>
              </a:rPr>
              <a:t>kofaktorů</a:t>
            </a:r>
            <a:r>
              <a:rPr lang="cs-CZ" altLang="cs-CZ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6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cs-CZ" altLang="cs-CZ" sz="26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altLang="cs-CZ" sz="2600" b="1" dirty="0" err="1">
                <a:latin typeface="Times New Roman" pitchFamily="18" charset="0"/>
                <a:cs typeface="Times New Roman" pitchFamily="18" charset="0"/>
              </a:rPr>
              <a:t>VIIIa</a:t>
            </a:r>
            <a:endParaRPr lang="cs-CZ" altLang="cs-CZ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přímo 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inhibuje faktory </a:t>
            </a:r>
            <a:r>
              <a:rPr lang="cs-CZ" altLang="cs-CZ" sz="26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altLang="cs-CZ" sz="26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cs-CZ" altLang="cs-CZ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v plazmě je asi 60% nekovalentně vázáno (komplex 1:1) na 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C4BP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(regulační protein cesty komplementu)</a:t>
            </a:r>
            <a:endParaRPr lang="cs-CZ" altLang="cs-CZ" sz="26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vazba je 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reverzibilní</a:t>
            </a:r>
            <a:endParaRPr lang="cs-CZ" altLang="cs-CZ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vázaný 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PS již nemá funkci </a:t>
            </a:r>
            <a:r>
              <a:rPr lang="cs-CZ" altLang="cs-CZ" sz="2600" dirty="0" err="1">
                <a:latin typeface="Times New Roman" pitchFamily="18" charset="0"/>
                <a:cs typeface="Times New Roman" pitchFamily="18" charset="0"/>
              </a:rPr>
              <a:t>kofaktoru</a:t>
            </a: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611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Times New Roman" pitchFamily="18" charset="0"/>
                <a:cs typeface="Times New Roman" pitchFamily="18" charset="0"/>
              </a:rPr>
              <a:t>Trombomodulin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 err="1">
                <a:latin typeface="Times New Roman" pitchFamily="18" charset="0"/>
                <a:cs typeface="Times New Roman" pitchFamily="18" charset="0"/>
              </a:rPr>
              <a:t>transmembránový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protein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trombin vázaný na TM ztrácí koagulační aktivitu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v komplexu s trombinem aktivuje PC</a:t>
            </a:r>
          </a:p>
          <a:p>
            <a:pPr lvl="4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cs-CZ" altLang="cs-CZ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v komplexu s trombinem aktivuje TAFI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altLang="cs-CZ" sz="2400" dirty="0" err="1">
                <a:latin typeface="Times New Roman" pitchFamily="18" charset="0"/>
                <a:cs typeface="Times New Roman" pitchFamily="18" charset="0"/>
              </a:rPr>
              <a:t>thrombin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 err="1">
                <a:latin typeface="Times New Roman" pitchFamily="18" charset="0"/>
                <a:cs typeface="Times New Roman" pitchFamily="18" charset="0"/>
              </a:rPr>
              <a:t>activatable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 err="1">
                <a:latin typeface="Times New Roman" pitchFamily="18" charset="0"/>
                <a:cs typeface="Times New Roman" pitchFamily="18" charset="0"/>
              </a:rPr>
              <a:t>fibrinolysis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inhibitor)</a:t>
            </a:r>
          </a:p>
          <a:p>
            <a:pPr lvl="4"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/>
            </a:pP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urychluje inhibici trombinu antitrombinem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058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TFPI – inhibitor zevní koagulační cesty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Tx/>
              <a:buNone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V iniciační fázi koagulace </a:t>
            </a: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inhibuje:	- uvolněný </a:t>
            </a:r>
            <a:r>
              <a:rPr lang="cs-CZ" altLang="cs-CZ" sz="2400" b="1" dirty="0" err="1">
                <a:latin typeface="Times New Roman" pitchFamily="18" charset="0"/>
                <a:cs typeface="Times New Roman" pitchFamily="18" charset="0"/>
              </a:rPr>
              <a:t>FXa</a:t>
            </a:r>
            <a:endParaRPr lang="cs-CZ" altLang="cs-CZ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						- </a:t>
            </a:r>
            <a:r>
              <a:rPr lang="cs-CZ" altLang="cs-CZ" sz="2400" b="1" dirty="0">
                <a:latin typeface="Times New Roman" pitchFamily="18" charset="0"/>
                <a:cs typeface="Times New Roman" pitchFamily="18" charset="0"/>
              </a:rPr>
              <a:t>komplex TF/</a:t>
            </a:r>
            <a:r>
              <a:rPr lang="cs-CZ" altLang="cs-CZ" sz="2400" b="1" dirty="0" err="1">
                <a:latin typeface="Times New Roman" pitchFamily="18" charset="0"/>
                <a:cs typeface="Times New Roman" pitchFamily="18" charset="0"/>
              </a:rPr>
              <a:t>FVIIa</a:t>
            </a:r>
            <a:endParaRPr lang="cs-CZ" altLang="cs-CZ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						  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(až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po vazbě na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FXa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alt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83130"/>
              </p:ext>
            </p:extLst>
          </p:nvPr>
        </p:nvGraphicFramePr>
        <p:xfrm>
          <a:off x="179512" y="2924944"/>
          <a:ext cx="5766263" cy="3851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9961905" imgH="5447619" progId="">
                  <p:embed/>
                </p:oleObj>
              </mc:Choice>
              <mc:Fallback>
                <p:oleObj r:id="rId3" imgW="9961905" imgH="544761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924944"/>
                        <a:ext cx="5766263" cy="3851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87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Rozdělení poruch krevního srážení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700808"/>
            <a:ext cx="8458200" cy="480794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i="1" u="sng" dirty="0" smtClean="0">
                <a:latin typeface="Times New Roman" pitchFamily="18" charset="0"/>
                <a:cs typeface="Times New Roman" pitchFamily="18" charset="0"/>
              </a:rPr>
              <a:t>Dle dědičnosti</a:t>
            </a:r>
            <a:r>
              <a:rPr lang="cs-CZ" altLang="cs-CZ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Vrozené - porucha tvorby 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dysproteinémie</a:t>
            </a: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Získané - porucha tvorby</a:t>
            </a:r>
          </a:p>
          <a:p>
            <a:pPr eaLnBrk="1" hangingPunct="1">
              <a:buFontTx/>
              <a:buNone/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alt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 - zvýšený obrat (spotřeba, ztráty) </a:t>
            </a:r>
          </a:p>
          <a:p>
            <a:pPr eaLnBrk="1" hangingPunct="1">
              <a:buFontTx/>
              <a:buNone/>
            </a:pPr>
            <a:r>
              <a:rPr lang="cs-CZ" altLang="cs-CZ" sz="2400" b="1" i="1" u="sng" dirty="0" smtClean="0">
                <a:latin typeface="Times New Roman" pitchFamily="18" charset="0"/>
                <a:cs typeface="Times New Roman" pitchFamily="18" charset="0"/>
              </a:rPr>
              <a:t>Dle projevů</a:t>
            </a:r>
            <a:r>
              <a:rPr lang="cs-CZ" altLang="cs-CZ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Hypokoagulační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poruchy – projevy krvácivé</a:t>
            </a:r>
          </a:p>
          <a:p>
            <a:pPr marL="0" indent="0" eaLnBrk="1" hangingPunct="1">
              <a:buNone/>
            </a:pP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Hyperkoagulační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poruchy - projevy tromboembolické</a:t>
            </a:r>
            <a:endParaRPr lang="cs-CZ" altLang="cs-CZ" sz="2400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1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506" y="115888"/>
            <a:ext cx="7847389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Poranění</a:t>
            </a:r>
            <a:r>
              <a:rPr lang="cs-CZ" altLang="cs-C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poškození</a:t>
            </a:r>
            <a:r>
              <a:rPr lang="cs-CZ" altLang="cs-C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endotelu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26714" y="981076"/>
            <a:ext cx="2687751" cy="576263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2400" dirty="0" err="1" smtClean="0">
                <a:solidFill>
                  <a:schemeClr val="tx1"/>
                </a:solidFill>
              </a:rPr>
              <a:t>subendotel</a:t>
            </a:r>
            <a:endParaRPr lang="cs-CZ" altLang="cs-CZ" sz="2400" dirty="0" smtClean="0">
              <a:solidFill>
                <a:schemeClr val="tx1"/>
              </a:solidFill>
            </a:endParaRP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4571295" y="692151"/>
            <a:ext cx="1411" cy="288925"/>
          </a:xfrm>
          <a:prstGeom prst="line">
            <a:avLst/>
          </a:prstGeom>
          <a:noFill/>
          <a:ln w="38160" cap="sq">
            <a:solidFill>
              <a:srgbClr val="FFFFCC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30843" y="1700213"/>
            <a:ext cx="1216190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CÉVA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34832" y="1771651"/>
            <a:ext cx="1791835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TROMBOCYTY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426620" y="1700213"/>
            <a:ext cx="2303988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PLAZMAT.FF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10571" y="2708276"/>
            <a:ext cx="1920225" cy="720725"/>
          </a:xfrm>
          <a:prstGeom prst="ellips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vasokonstrikce</a:t>
            </a:r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 flipH="1">
            <a:off x="1945623" y="1341439"/>
            <a:ext cx="1282502" cy="358775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4057729" y="1557338"/>
            <a:ext cx="1411" cy="215900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5915877" y="1341439"/>
            <a:ext cx="510743" cy="358775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1371388" y="2205039"/>
            <a:ext cx="1411" cy="503237"/>
          </a:xfrm>
          <a:prstGeom prst="line">
            <a:avLst/>
          </a:prstGeom>
          <a:noFill/>
          <a:ln w="38160" cap="sq">
            <a:solidFill>
              <a:srgbClr val="E5405D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877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80975" y="260350"/>
            <a:ext cx="9324975" cy="1143000"/>
          </a:xfrm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Vrozené krvácivé stavy - dělení dle etiologie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5075237"/>
          </a:xfrm>
        </p:spPr>
        <p:txBody>
          <a:bodyPr/>
          <a:lstStyle/>
          <a:p>
            <a:pPr eaLnBrk="1" hangingPunct="1"/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cévní stěna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Ehler-Danlos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Rendu-Osler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lvl="1" indent="0">
              <a:buNone/>
            </a:pP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trombocyty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: trombocytopenie (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Wiskot-Aldrich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Grey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sy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trombocytopatie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Glanzmann-Naegeli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Bernard-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Soulier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4" eaLnBrk="1" hangingPunct="1">
              <a:buFontTx/>
              <a:buNone/>
            </a:pPr>
            <a:endParaRPr lang="cs-CZ" alt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400" b="1" dirty="0" smtClean="0">
                <a:latin typeface="Times New Roman" pitchFamily="18" charset="0"/>
                <a:cs typeface="Times New Roman" pitchFamily="18" charset="0"/>
              </a:rPr>
              <a:t>plazmatické koagulace</a:t>
            </a:r>
          </a:p>
          <a:p>
            <a:pPr lvl="1"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hemofilie</a:t>
            </a:r>
          </a:p>
          <a:p>
            <a:pPr lvl="1"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Willebrandova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choroba</a:t>
            </a:r>
          </a:p>
          <a:p>
            <a:pPr lvl="1"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defekty ostatních koagulačních faktorů a inhibitorů krevního srážení</a:t>
            </a:r>
          </a:p>
          <a:p>
            <a:pPr marL="457200" lvl="1" indent="0" eaLnBrk="1" hangingPunct="1">
              <a:buNone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altLang="cs-CZ" sz="2400" dirty="0" smtClean="0">
              <a:solidFill>
                <a:srgbClr val="FFFF66"/>
              </a:solidFill>
              <a:latin typeface="Tahoma" pitchFamily="34" charset="0"/>
            </a:endParaRPr>
          </a:p>
          <a:p>
            <a:pPr eaLnBrk="1" hangingPunct="1">
              <a:buFontTx/>
              <a:buNone/>
            </a:pPr>
            <a:endParaRPr lang="cs-CZ" altLang="cs-CZ" sz="2400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Krvácivé projevy - laboratoř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14550"/>
            <a:ext cx="8686800" cy="44100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počet trombocytů,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aPTT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, PT, fibrinogen, (TT,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ReT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doba krvácení, PFA-100,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vWF:Ac</a:t>
            </a:r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ověření počtu a morfologie trombocytů</a:t>
            </a:r>
          </a:p>
          <a:p>
            <a:pPr eaLnBrk="1" hangingPunct="1"/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Rumpel-Leede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test </a:t>
            </a:r>
          </a:p>
          <a:p>
            <a:pPr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specifické vyšetření:</a:t>
            </a:r>
          </a:p>
          <a:p>
            <a:pPr lvl="1"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jednotlivých faktorů </a:t>
            </a:r>
          </a:p>
          <a:p>
            <a:pPr lvl="1" eaLnBrk="1" hangingPunct="1"/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trombocytárních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funkcí</a:t>
            </a:r>
          </a:p>
        </p:txBody>
      </p:sp>
    </p:spTree>
    <p:extLst>
      <p:ext uri="{BB962C8B-B14F-4D97-AF65-F5344CB8AC3E}">
        <p14:creationId xmlns:p14="http://schemas.microsoft.com/office/powerpoint/2010/main" val="1707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7413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Frekvence hereditárních (AR) defektů koagulačních faktorů - homozygoti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48688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	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faktor		odhadovaná prevalence v populaci	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Fibrinogen		1 : 1 000 000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FII			1 : 2 000 000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FV			1 : 1 000 000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FVII		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: 300 000 – 500 000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FV+VIII		1 : 2 000 000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FVIII (XR)		50 – 80 : 1 000 000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FIX	(XR)		10 – 15 : 1 000 000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FX			1 : 1 000 000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FXI			1 : 1 000 000 (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Ashkenazi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8% heterozygoti)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FXIII		1 : 1 000 000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MvW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 (AD)		100 – 1 000 : 1 000 000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893175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Hemofilie </a:t>
            </a:r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pohlavně vázaná dědičnost</a:t>
            </a:r>
            <a:b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(X-recesívní</a:t>
            </a:r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altLang="cs-CZ" sz="3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347864" y="2590800"/>
            <a:ext cx="8577436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  <p:pic>
        <p:nvPicPr>
          <p:cNvPr id="23556" name="Picture 4" descr="Hemoph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3432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Hemophilia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4861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9388" y="2997200"/>
            <a:ext cx="93662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cs-CZ" altLang="cs-CZ" sz="2000"/>
              <a:t>zdravý</a:t>
            </a:r>
          </a:p>
          <a:p>
            <a:pPr eaLnBrk="1" hangingPunct="1"/>
            <a:r>
              <a:rPr lang="cs-CZ" altLang="cs-CZ" sz="2000"/>
              <a:t>muž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59113" y="2997200"/>
            <a:ext cx="1512887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cs-CZ" altLang="cs-CZ" sz="2000"/>
              <a:t>žena</a:t>
            </a:r>
          </a:p>
          <a:p>
            <a:pPr eaLnBrk="1" hangingPunct="1"/>
            <a:r>
              <a:rPr lang="cs-CZ" altLang="cs-CZ" sz="2000"/>
              <a:t>přenašečka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524750" y="2781300"/>
            <a:ext cx="1150938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cs-CZ" altLang="cs-CZ" sz="2000"/>
              <a:t>zdravá</a:t>
            </a:r>
          </a:p>
          <a:p>
            <a:pPr eaLnBrk="1" hangingPunct="1"/>
            <a:r>
              <a:rPr lang="cs-CZ" altLang="cs-CZ" sz="2000"/>
              <a:t>žena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427538" y="2852738"/>
            <a:ext cx="122396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cs-CZ" altLang="cs-CZ" sz="1800"/>
              <a:t>hemofilik</a:t>
            </a:r>
          </a:p>
          <a:p>
            <a:pPr eaLnBrk="1" hangingPunct="1"/>
            <a:endParaRPr lang="cs-CZ" altLang="cs-CZ" sz="180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79388" y="5949950"/>
            <a:ext cx="3841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cs-CZ" altLang="cs-CZ" sz="1800"/>
              <a:t>zdravá	zdravý	dcera	hemofilik</a:t>
            </a:r>
          </a:p>
          <a:p>
            <a:pPr eaLnBrk="1" hangingPunct="1"/>
            <a:r>
              <a:rPr lang="cs-CZ" altLang="cs-CZ" sz="1800"/>
              <a:t>dcera	syn	přenašečka	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284663" y="5734050"/>
            <a:ext cx="3981450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cs-CZ" altLang="cs-CZ" sz="1800"/>
              <a:t>dcera	   zdravý	    dcera	      zdravý</a:t>
            </a:r>
          </a:p>
          <a:p>
            <a:pPr eaLnBrk="1" hangingPunct="1"/>
            <a:r>
              <a:rPr lang="cs-CZ" altLang="cs-CZ" sz="1800"/>
              <a:t>přenašečka  syn	   přenašečka  syn</a:t>
            </a:r>
          </a:p>
          <a:p>
            <a:pPr eaLnBrk="1" hangingPunct="1"/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3028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Hemofilie </a:t>
            </a:r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výskyt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Sporadický výskyt v rodině  (25 - 30%)</a:t>
            </a:r>
          </a:p>
          <a:p>
            <a:pPr lvl="1"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po generace přenos pouze ženami</a:t>
            </a:r>
          </a:p>
          <a:p>
            <a:pPr lvl="1"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bez klinické   manifestace</a:t>
            </a:r>
          </a:p>
          <a:p>
            <a:pPr lvl="1" eaLnBrk="1" hangingPunct="1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nová mutace 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Hemofilie A (FVIII) 1/5000 – 10000 chlapců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Hemofilie B (FIX) 1/30000-50000 chlapců</a:t>
            </a:r>
          </a:p>
          <a:p>
            <a:pPr eaLnBrk="1" hangingPunct="1"/>
            <a:endParaRPr lang="cs-CZ" altLang="cs-CZ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09506" y="115888"/>
            <a:ext cx="7847389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Primární hemostáza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26714" y="981076"/>
            <a:ext cx="2687751" cy="576263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subendotel</a:t>
            </a:r>
            <a:endParaRPr lang="cs-CZ" altLang="cs-CZ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4571295" y="692151"/>
            <a:ext cx="1411" cy="288925"/>
          </a:xfrm>
          <a:prstGeom prst="line">
            <a:avLst/>
          </a:prstGeom>
          <a:noFill/>
          <a:ln w="38160" cap="sq">
            <a:solidFill>
              <a:srgbClr val="FFFFCC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30843" y="1700213"/>
            <a:ext cx="1216190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CÉVA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034832" y="1771651"/>
            <a:ext cx="1791835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TROMBOCYTY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426620" y="1700213"/>
            <a:ext cx="2303988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PLAZMAT.FF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410571" y="2708276"/>
            <a:ext cx="1920225" cy="720725"/>
          </a:xfrm>
          <a:prstGeom prst="ellips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vasokonstrikce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651070" y="2781301"/>
            <a:ext cx="1920225" cy="720725"/>
          </a:xfrm>
          <a:prstGeom prst="ellips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aktivace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307899" y="3933825"/>
            <a:ext cx="1791835" cy="719138"/>
          </a:xfrm>
          <a:prstGeom prst="flowChartTerminator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primární zátka</a:t>
            </a:r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 flipH="1">
            <a:off x="1945623" y="1341439"/>
            <a:ext cx="1282502" cy="358775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4057729" y="1557338"/>
            <a:ext cx="1411" cy="215900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5915877" y="1341439"/>
            <a:ext cx="510743" cy="358775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>
            <a:off x="1371388" y="2205039"/>
            <a:ext cx="1411" cy="503237"/>
          </a:xfrm>
          <a:prstGeom prst="line">
            <a:avLst/>
          </a:prstGeom>
          <a:noFill/>
          <a:ln w="38160" cap="sq">
            <a:solidFill>
              <a:srgbClr val="E5405D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>
            <a:off x="3675378" y="2276475"/>
            <a:ext cx="1410" cy="503238"/>
          </a:xfrm>
          <a:prstGeom prst="line">
            <a:avLst/>
          </a:prstGeom>
          <a:noFill/>
          <a:ln w="38160" cap="sq">
            <a:solidFill>
              <a:srgbClr val="E5405D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371389" y="3429001"/>
            <a:ext cx="704036" cy="504825"/>
          </a:xfrm>
          <a:prstGeom prst="line">
            <a:avLst/>
          </a:prstGeom>
          <a:noFill/>
          <a:ln w="284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2137504" y="3357563"/>
            <a:ext cx="706857" cy="576262"/>
          </a:xfrm>
          <a:prstGeom prst="line">
            <a:avLst/>
          </a:prstGeom>
          <a:noFill/>
          <a:ln w="284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433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09506" y="115888"/>
            <a:ext cx="7847389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Hemokoagulace</a:t>
            </a:r>
            <a:endParaRPr lang="cs-CZ" altLang="cs-CZ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26714" y="981076"/>
            <a:ext cx="2687751" cy="576263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2400" dirty="0" err="1" smtClean="0">
                <a:solidFill>
                  <a:schemeClr val="tx1"/>
                </a:solidFill>
              </a:rPr>
              <a:t>subendotel</a:t>
            </a:r>
            <a:endParaRPr lang="cs-CZ" altLang="cs-CZ" sz="2400" dirty="0" smtClean="0">
              <a:solidFill>
                <a:schemeClr val="tx1"/>
              </a:solidFill>
            </a:endParaRP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4571295" y="692151"/>
            <a:ext cx="1411" cy="288925"/>
          </a:xfrm>
          <a:prstGeom prst="line">
            <a:avLst/>
          </a:prstGeom>
          <a:noFill/>
          <a:ln w="38160" cap="sq">
            <a:solidFill>
              <a:srgbClr val="FFFFCC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30843" y="1700213"/>
            <a:ext cx="1216190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CÉVA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099734" y="1797234"/>
            <a:ext cx="1791835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TROMBOCYTY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426620" y="1700213"/>
            <a:ext cx="2303988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PLAZMAT.FF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10571" y="2708276"/>
            <a:ext cx="1920225" cy="720725"/>
          </a:xfrm>
          <a:prstGeom prst="ellips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vasokonstrikce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651070" y="2781301"/>
            <a:ext cx="1920225" cy="720725"/>
          </a:xfrm>
          <a:prstGeom prst="ellips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aktivace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763176" y="3140075"/>
            <a:ext cx="2240499" cy="720725"/>
          </a:xfrm>
          <a:prstGeom prst="ellips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aktivace koagulace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1307899" y="3933825"/>
            <a:ext cx="1791835" cy="719138"/>
          </a:xfrm>
          <a:prstGeom prst="flowChartTerminator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primární zátka</a:t>
            </a:r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 flipH="1">
            <a:off x="1945623" y="1341439"/>
            <a:ext cx="1282502" cy="358775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>
            <a:off x="4057729" y="1557338"/>
            <a:ext cx="1411" cy="215900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5915877" y="1341439"/>
            <a:ext cx="510743" cy="358775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1371388" y="2205039"/>
            <a:ext cx="1411" cy="503237"/>
          </a:xfrm>
          <a:prstGeom prst="line">
            <a:avLst/>
          </a:prstGeom>
          <a:noFill/>
          <a:ln w="38160" cap="sq">
            <a:solidFill>
              <a:srgbClr val="E5405D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>
            <a:off x="3675378" y="2276475"/>
            <a:ext cx="1410" cy="503238"/>
          </a:xfrm>
          <a:prstGeom prst="line">
            <a:avLst/>
          </a:prstGeom>
          <a:noFill/>
          <a:ln w="38160" cap="sq">
            <a:solidFill>
              <a:srgbClr val="E5405D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H="1">
            <a:off x="6041445" y="2205039"/>
            <a:ext cx="1410893" cy="936625"/>
          </a:xfrm>
          <a:prstGeom prst="line">
            <a:avLst/>
          </a:prstGeom>
          <a:noFill/>
          <a:ln w="38160" cap="sq">
            <a:solidFill>
              <a:srgbClr val="E5405D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2587578" y="4941889"/>
            <a:ext cx="2112108" cy="719137"/>
          </a:xfrm>
          <a:prstGeom prst="flowChartTerminator">
            <a:avLst/>
          </a:prstGeom>
          <a:solidFill>
            <a:srgbClr val="FFFF99"/>
          </a:solidFill>
          <a:ln w="38160" cap="sq">
            <a:solidFill>
              <a:srgbClr val="00A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definitivní zátka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611887" y="4149726"/>
            <a:ext cx="156995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+     FIBRIN</a:t>
            </a:r>
          </a:p>
        </p:txBody>
      </p:sp>
      <p:sp>
        <p:nvSpPr>
          <p:cNvPr id="6164" name="Line 19"/>
          <p:cNvSpPr>
            <a:spLocks noChangeShapeType="1"/>
          </p:cNvSpPr>
          <p:nvPr/>
        </p:nvSpPr>
        <p:spPr bwMode="auto">
          <a:xfrm>
            <a:off x="1371389" y="3429001"/>
            <a:ext cx="704036" cy="504825"/>
          </a:xfrm>
          <a:prstGeom prst="line">
            <a:avLst/>
          </a:prstGeom>
          <a:noFill/>
          <a:ln w="284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H="1">
            <a:off x="2137504" y="3357563"/>
            <a:ext cx="706857" cy="576262"/>
          </a:xfrm>
          <a:prstGeom prst="line">
            <a:avLst/>
          </a:prstGeom>
          <a:noFill/>
          <a:ln w="284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9" name="AutoShape 21"/>
          <p:cNvSpPr>
            <a:spLocks/>
          </p:cNvSpPr>
          <p:nvPr/>
        </p:nvSpPr>
        <p:spPr bwMode="auto">
          <a:xfrm rot="-5400000">
            <a:off x="3501821" y="4056172"/>
            <a:ext cx="215900" cy="1409482"/>
          </a:xfrm>
          <a:prstGeom prst="leftBrace">
            <a:avLst>
              <a:gd name="adj1" fmla="val 61213"/>
              <a:gd name="adj2" fmla="val 50000"/>
            </a:avLst>
          </a:prstGeom>
          <a:noFill/>
          <a:ln w="3816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4761766" y="3860801"/>
            <a:ext cx="643367" cy="288925"/>
          </a:xfrm>
          <a:prstGeom prst="line">
            <a:avLst/>
          </a:prstGeom>
          <a:noFill/>
          <a:ln w="284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086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09506" y="115888"/>
            <a:ext cx="7847389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Fibrinolytický systém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26714" y="981076"/>
            <a:ext cx="2687751" cy="576263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2400" dirty="0" err="1" smtClean="0">
                <a:solidFill>
                  <a:schemeClr val="tx1"/>
                </a:solidFill>
              </a:rPr>
              <a:t>subendotel</a:t>
            </a:r>
            <a:endParaRPr lang="cs-CZ" altLang="cs-CZ" sz="2400" dirty="0" smtClean="0">
              <a:solidFill>
                <a:schemeClr val="tx1"/>
              </a:solidFill>
            </a:endParaRP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4571295" y="692151"/>
            <a:ext cx="1411" cy="288925"/>
          </a:xfrm>
          <a:prstGeom prst="line">
            <a:avLst/>
          </a:prstGeom>
          <a:noFill/>
          <a:ln w="38160" cap="sq">
            <a:solidFill>
              <a:srgbClr val="FFFFCC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30843" y="1700213"/>
            <a:ext cx="1216190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CÉVA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034832" y="1771651"/>
            <a:ext cx="1791835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TROMBOCYTY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426620" y="1700213"/>
            <a:ext cx="2303988" cy="504825"/>
          </a:xfrm>
          <a:prstGeom prst="rect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PLAZMAT.FF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10571" y="2708276"/>
            <a:ext cx="1920225" cy="720725"/>
          </a:xfrm>
          <a:prstGeom prst="ellips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vasokonstrikce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51070" y="2781301"/>
            <a:ext cx="1920225" cy="720725"/>
          </a:xfrm>
          <a:prstGeom prst="ellips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aktivace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763176" y="3140075"/>
            <a:ext cx="2240499" cy="720725"/>
          </a:xfrm>
          <a:prstGeom prst="ellips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aktivace koagulace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595603" y="4579939"/>
            <a:ext cx="2240499" cy="720725"/>
          </a:xfrm>
          <a:prstGeom prst="ellipse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aktivace </a:t>
            </a:r>
            <a:r>
              <a:rPr lang="cs-CZ" altLang="cs-CZ" dirty="0" err="1" smtClean="0">
                <a:solidFill>
                  <a:schemeClr val="tx1"/>
                </a:solidFill>
              </a:rPr>
              <a:t>fibrinolýzy</a:t>
            </a:r>
            <a:endParaRPr lang="cs-CZ" altLang="cs-CZ" dirty="0" smtClean="0">
              <a:solidFill>
                <a:schemeClr val="tx1"/>
              </a:solidFill>
            </a:endParaRP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6811793" y="5661026"/>
            <a:ext cx="2240499" cy="720725"/>
          </a:xfrm>
          <a:prstGeom prst="ellipse">
            <a:avLst/>
          </a:prstGeom>
          <a:noFill/>
          <a:ln w="12600" cap="sq">
            <a:solidFill>
              <a:srgbClr val="FF7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err="1" smtClean="0">
                <a:solidFill>
                  <a:schemeClr val="tx1"/>
                </a:solidFill>
              </a:rPr>
              <a:t>přiroz.inhibitory</a:t>
            </a:r>
            <a:endParaRPr lang="cs-CZ" altLang="cs-CZ" dirty="0" smtClean="0">
              <a:solidFill>
                <a:schemeClr val="tx1"/>
              </a:solidFill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1307899" y="3933825"/>
            <a:ext cx="1791835" cy="719138"/>
          </a:xfrm>
          <a:prstGeom prst="flowChartTerminator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primární zátka</a:t>
            </a: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 flipH="1">
            <a:off x="1945623" y="1341439"/>
            <a:ext cx="1282502" cy="358775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4057729" y="1557338"/>
            <a:ext cx="1411" cy="215900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5915877" y="1341439"/>
            <a:ext cx="510743" cy="358775"/>
          </a:xfrm>
          <a:prstGeom prst="line">
            <a:avLst/>
          </a:prstGeom>
          <a:noFill/>
          <a:ln w="2844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1371388" y="2205039"/>
            <a:ext cx="1411" cy="503237"/>
          </a:xfrm>
          <a:prstGeom prst="line">
            <a:avLst/>
          </a:prstGeom>
          <a:noFill/>
          <a:ln w="38160" cap="sq">
            <a:solidFill>
              <a:srgbClr val="E5405D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0" name="Line 17"/>
          <p:cNvSpPr>
            <a:spLocks noChangeShapeType="1"/>
          </p:cNvSpPr>
          <p:nvPr/>
        </p:nvSpPr>
        <p:spPr bwMode="auto">
          <a:xfrm>
            <a:off x="3675378" y="2276475"/>
            <a:ext cx="1410" cy="503238"/>
          </a:xfrm>
          <a:prstGeom prst="line">
            <a:avLst/>
          </a:prstGeom>
          <a:noFill/>
          <a:ln w="38160" cap="sq">
            <a:solidFill>
              <a:srgbClr val="E5405D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H="1">
            <a:off x="6041445" y="2205039"/>
            <a:ext cx="1410893" cy="936625"/>
          </a:xfrm>
          <a:prstGeom prst="line">
            <a:avLst/>
          </a:prstGeom>
          <a:noFill/>
          <a:ln w="38160" cap="sq">
            <a:solidFill>
              <a:srgbClr val="E5405D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 flipH="1">
            <a:off x="6810383" y="2205039"/>
            <a:ext cx="706857" cy="2376487"/>
          </a:xfrm>
          <a:prstGeom prst="line">
            <a:avLst/>
          </a:prstGeom>
          <a:noFill/>
          <a:ln w="38160" cap="sq">
            <a:solidFill>
              <a:srgbClr val="E5405D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>
            <a:off x="7642810" y="2276475"/>
            <a:ext cx="448664" cy="3384550"/>
          </a:xfrm>
          <a:prstGeom prst="line">
            <a:avLst/>
          </a:prstGeom>
          <a:noFill/>
          <a:ln w="38160" cap="sq">
            <a:solidFill>
              <a:srgbClr val="FF7F00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2715970" y="4941889"/>
            <a:ext cx="1791835" cy="719137"/>
          </a:xfrm>
          <a:prstGeom prst="flowChartTerminator">
            <a:avLst/>
          </a:prstGeom>
          <a:noFill/>
          <a:ln w="1260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definitivní zátka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611887" y="4149726"/>
            <a:ext cx="156995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+     FIBRIN</a:t>
            </a:r>
          </a:p>
        </p:txBody>
      </p:sp>
      <p:sp>
        <p:nvSpPr>
          <p:cNvPr id="8216" name="Line 23"/>
          <p:cNvSpPr>
            <a:spLocks noChangeShapeType="1"/>
          </p:cNvSpPr>
          <p:nvPr/>
        </p:nvSpPr>
        <p:spPr bwMode="auto">
          <a:xfrm>
            <a:off x="1371389" y="3429001"/>
            <a:ext cx="704036" cy="504825"/>
          </a:xfrm>
          <a:prstGeom prst="line">
            <a:avLst/>
          </a:prstGeom>
          <a:noFill/>
          <a:ln w="284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7" name="Line 24"/>
          <p:cNvSpPr>
            <a:spLocks noChangeShapeType="1"/>
          </p:cNvSpPr>
          <p:nvPr/>
        </p:nvSpPr>
        <p:spPr bwMode="auto">
          <a:xfrm flipH="1">
            <a:off x="2137504" y="3357563"/>
            <a:ext cx="706857" cy="576262"/>
          </a:xfrm>
          <a:prstGeom prst="line">
            <a:avLst/>
          </a:prstGeom>
          <a:noFill/>
          <a:ln w="284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8" name="AutoShape 25"/>
          <p:cNvSpPr>
            <a:spLocks/>
          </p:cNvSpPr>
          <p:nvPr/>
        </p:nvSpPr>
        <p:spPr bwMode="auto">
          <a:xfrm rot="-5400000">
            <a:off x="3501821" y="4056172"/>
            <a:ext cx="215900" cy="1409482"/>
          </a:xfrm>
          <a:prstGeom prst="leftBrace">
            <a:avLst>
              <a:gd name="adj1" fmla="val 61213"/>
              <a:gd name="adj2" fmla="val 50000"/>
            </a:avLst>
          </a:prstGeom>
          <a:noFill/>
          <a:ln w="38160" cap="sq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42" name="Freeform 26"/>
          <p:cNvSpPr>
            <a:spLocks noChangeArrowheads="1"/>
          </p:cNvSpPr>
          <p:nvPr/>
        </p:nvSpPr>
        <p:spPr bwMode="auto">
          <a:xfrm rot="21120000" flipH="1">
            <a:off x="4572706" y="4873625"/>
            <a:ext cx="1024309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CCFF"/>
          </a:solidFill>
          <a:ln w="12600" cap="sq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20" name="Line 27"/>
          <p:cNvSpPr>
            <a:spLocks noChangeShapeType="1"/>
          </p:cNvSpPr>
          <p:nvPr/>
        </p:nvSpPr>
        <p:spPr bwMode="auto">
          <a:xfrm flipH="1">
            <a:off x="4761766" y="3860801"/>
            <a:ext cx="643367" cy="288925"/>
          </a:xfrm>
          <a:prstGeom prst="line">
            <a:avLst/>
          </a:prstGeom>
          <a:noFill/>
          <a:ln w="28440" cap="sq">
            <a:solidFill>
              <a:srgbClr val="FFFF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>
            <a:off x="2524089" y="5014914"/>
            <a:ext cx="2112107" cy="719137"/>
          </a:xfrm>
          <a:prstGeom prst="flowChartTerminator">
            <a:avLst/>
          </a:prstGeom>
          <a:solidFill>
            <a:srgbClr val="FFFF99"/>
          </a:solidFill>
          <a:ln w="38160" cap="sq">
            <a:solidFill>
              <a:srgbClr val="00AE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definitivní zátka</a:t>
            </a:r>
          </a:p>
        </p:txBody>
      </p:sp>
    </p:spTree>
    <p:extLst>
      <p:ext uri="{BB962C8B-B14F-4D97-AF65-F5344CB8AC3E}">
        <p14:creationId xmlns:p14="http://schemas.microsoft.com/office/powerpoint/2010/main" val="1618212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5694" y="228600"/>
            <a:ext cx="77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Hemostáza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129" y="1524000"/>
            <a:ext cx="822833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CC"/>
                </a:solidFill>
                <a:latin typeface="Book Antiqua" pitchFamily="16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primární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vasokonstrikce			ihned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adheze trombocytů		sekundy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agregace trombocytů		sekundy až minuty</a:t>
            </a:r>
          </a:p>
          <a:p>
            <a:pPr lvl="1" indent="-28257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cs-CZ" altLang="cs-C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sekundární (koagulace)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aktivace koagul. faktorů	           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sekundy 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až minuty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tvorba fibrinu			minuty</a:t>
            </a:r>
          </a:p>
          <a:p>
            <a:pPr lvl="1" indent="-28257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defRPr/>
            </a:pPr>
            <a:endParaRPr lang="cs-CZ" altLang="cs-C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AE00"/>
              </a:buClr>
              <a:buFont typeface="Wingdings" charset="2"/>
              <a:buChar char=""/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fibrinolýza</a:t>
            </a:r>
            <a:endParaRPr lang="cs-CZ" altLang="cs-C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defRPr/>
            </a:pP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aktivace			           minuty</a:t>
            </a:r>
          </a:p>
          <a:p>
            <a:pPr marL="457200" lvl="1" indent="0">
              <a:lnSpc>
                <a:spcPct val="90000"/>
              </a:lnSpc>
              <a:spcBef>
                <a:spcPts val="500"/>
              </a:spcBef>
              <a:buClr>
                <a:srgbClr val="FF7F00"/>
              </a:buClr>
              <a:defRPr/>
            </a:pPr>
            <a:r>
              <a:rPr lang="cs-CZ" altLang="cs-CZ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lýza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krevní sraženiny	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hodiny</a:t>
            </a:r>
            <a:endParaRPr lang="cs-CZ" altLang="cs-C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11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Endotel – význam pro hemostázu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Endotelové buňky: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produkují složky podporující krevní srážení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rodukují faktory podporující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fibrinolýzu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 klidovém fyziologickém stavu převládají složky proti krevnímu srážení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Trombocyty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Funkce v procesu krevního srážení</a:t>
            </a:r>
          </a:p>
          <a:p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vorba primární krevní zátky </a:t>
            </a:r>
          </a:p>
          <a:p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prokoagulační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funkce – poskytnutí povrchů (fosfolipidů) pro průběh koagulačních dějů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Účast trombocytů v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hemostáze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adheze </a:t>
            </a:r>
            <a:endParaRPr lang="cs-CZ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změna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tvaru </a:t>
            </a:r>
          </a:p>
          <a:p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uvolňovací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reakce </a:t>
            </a:r>
          </a:p>
          <a:p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agregace </a:t>
            </a:r>
            <a:endParaRPr lang="cs-CZ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přesun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negativně nabitých fosfolipidů na povrch </a:t>
            </a:r>
          </a:p>
          <a:p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retrakce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6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1000</Words>
  <Application>Microsoft Office PowerPoint</Application>
  <PresentationFormat>Předvádění na obrazovce (4:3)</PresentationFormat>
  <Paragraphs>378</Paragraphs>
  <Slides>34</Slides>
  <Notes>12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Krevní srážení</vt:lpstr>
      <vt:lpstr>Hemostáza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Endotel – význam pro hemostázu</vt:lpstr>
      <vt:lpstr>Trombocyty</vt:lpstr>
      <vt:lpstr>Prezentace aplikace PowerPoint</vt:lpstr>
      <vt:lpstr>Adheze trombocytů</vt:lpstr>
      <vt:lpstr>Agregace trombocytů</vt:lpstr>
      <vt:lpstr>Retrakce</vt:lpstr>
      <vt:lpstr>Plazmatický koagulační systém</vt:lpstr>
      <vt:lpstr>Prezentace aplikace PowerPoint</vt:lpstr>
      <vt:lpstr>Prezentace aplikace PowerPoint</vt:lpstr>
      <vt:lpstr>Hemostáza a tkáňový faktor (TF)</vt:lpstr>
      <vt:lpstr>Prezentace aplikace PowerPoint</vt:lpstr>
      <vt:lpstr>Prezentace aplikace PowerPoint</vt:lpstr>
      <vt:lpstr>Prezentace aplikace PowerPoint</vt:lpstr>
      <vt:lpstr>Propagace koagulace   klíčové enzymatické komplexy </vt:lpstr>
      <vt:lpstr>Fibrinolýza</vt:lpstr>
      <vt:lpstr>Inhibitory fibrinolýzy</vt:lpstr>
      <vt:lpstr>Přirozené inhibitory koagulace</vt:lpstr>
      <vt:lpstr>Protein C</vt:lpstr>
      <vt:lpstr>Protein S</vt:lpstr>
      <vt:lpstr>Trombomodulin</vt:lpstr>
      <vt:lpstr>TFPI – inhibitor zevní koagulační cesty</vt:lpstr>
      <vt:lpstr>Rozdělení poruch krevního srážení</vt:lpstr>
      <vt:lpstr>Vrozené krvácivé stavy - dělení dle etiologie</vt:lpstr>
      <vt:lpstr>Krvácivé projevy - laboratoř</vt:lpstr>
      <vt:lpstr>Frekvence hereditárních (AR) defektů koagulačních faktorů - homozygoti</vt:lpstr>
      <vt:lpstr>Hemofilie – pohlavně vázaná dědičnost (X-recesívní)</vt:lpstr>
      <vt:lpstr>Hemofilie - výskyt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Hemostáza</dc:title>
  <dc:creator>Chlupova Gabriela</dc:creator>
  <cp:lastModifiedBy>Chlupova Gabriela</cp:lastModifiedBy>
  <cp:revision>54</cp:revision>
  <dcterms:created xsi:type="dcterms:W3CDTF">2019-09-30T07:17:55Z</dcterms:created>
  <dcterms:modified xsi:type="dcterms:W3CDTF">2019-10-02T15:46:29Z</dcterms:modified>
</cp:coreProperties>
</file>