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5" r:id="rId6"/>
    <p:sldId id="306" r:id="rId7"/>
    <p:sldId id="266" r:id="rId8"/>
    <p:sldId id="268" r:id="rId9"/>
    <p:sldId id="269" r:id="rId10"/>
    <p:sldId id="307" r:id="rId11"/>
    <p:sldId id="270" r:id="rId12"/>
    <p:sldId id="272" r:id="rId13"/>
    <p:sldId id="273" r:id="rId14"/>
    <p:sldId id="277" r:id="rId15"/>
    <p:sldId id="278" r:id="rId16"/>
    <p:sldId id="279" r:id="rId17"/>
    <p:sldId id="280" r:id="rId18"/>
    <p:sldId id="281" r:id="rId19"/>
    <p:sldId id="282" r:id="rId20"/>
    <p:sldId id="283" r:id="rId21"/>
    <p:sldId id="284" r:id="rId22"/>
    <p:sldId id="287" r:id="rId23"/>
    <p:sldId id="288" r:id="rId24"/>
    <p:sldId id="289" r:id="rId25"/>
    <p:sldId id="290" r:id="rId26"/>
    <p:sldId id="291" r:id="rId27"/>
    <p:sldId id="328" r:id="rId28"/>
    <p:sldId id="302" r:id="rId29"/>
    <p:sldId id="303" r:id="rId30"/>
    <p:sldId id="308" r:id="rId31"/>
    <p:sldId id="329" r:id="rId32"/>
    <p:sldId id="331" r:id="rId33"/>
    <p:sldId id="330" r:id="rId34"/>
    <p:sldId id="309" r:id="rId35"/>
    <p:sldId id="332" r:id="rId36"/>
    <p:sldId id="310" r:id="rId37"/>
    <p:sldId id="333" r:id="rId38"/>
    <p:sldId id="311" r:id="rId39"/>
    <p:sldId id="312" r:id="rId40"/>
    <p:sldId id="335" r:id="rId41"/>
    <p:sldId id="313" r:id="rId42"/>
    <p:sldId id="314" r:id="rId43"/>
    <p:sldId id="315" r:id="rId44"/>
    <p:sldId id="316" r:id="rId45"/>
    <p:sldId id="317" r:id="rId46"/>
    <p:sldId id="318" r:id="rId47"/>
    <p:sldId id="319" r:id="rId48"/>
    <p:sldId id="320" r:id="rId49"/>
    <p:sldId id="322" r:id="rId50"/>
    <p:sldId id="323" r:id="rId51"/>
    <p:sldId id="324" r:id="rId52"/>
    <p:sldId id="325" r:id="rId53"/>
    <p:sldId id="327" r:id="rId54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6" d="100"/>
          <a:sy n="96" d="100"/>
        </p:scale>
        <p:origin x="-1066" y="-91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B6079-3E01-4B36-8778-661C16AA0217}" type="datetimeFigureOut">
              <a:rPr lang="cs-CZ" smtClean="0"/>
              <a:t>18.9.2019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8B264-0535-47CA-BD26-AA32E66B861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58711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B6079-3E01-4B36-8778-661C16AA0217}" type="datetimeFigureOut">
              <a:rPr lang="cs-CZ" smtClean="0"/>
              <a:t>18.9.2019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8B264-0535-47CA-BD26-AA32E66B861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591181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B6079-3E01-4B36-8778-661C16AA0217}" type="datetimeFigureOut">
              <a:rPr lang="cs-CZ" smtClean="0"/>
              <a:t>18.9.2019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8B264-0535-47CA-BD26-AA32E66B861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593632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B6079-3E01-4B36-8778-661C16AA0217}" type="datetimeFigureOut">
              <a:rPr lang="cs-CZ" smtClean="0"/>
              <a:t>18.9.2019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8B264-0535-47CA-BD26-AA32E66B861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746928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B6079-3E01-4B36-8778-661C16AA0217}" type="datetimeFigureOut">
              <a:rPr lang="cs-CZ" smtClean="0"/>
              <a:t>18.9.2019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8B264-0535-47CA-BD26-AA32E66B861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704738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B6079-3E01-4B36-8778-661C16AA0217}" type="datetimeFigureOut">
              <a:rPr lang="cs-CZ" smtClean="0"/>
              <a:t>18.9.2019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8B264-0535-47CA-BD26-AA32E66B861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366900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B6079-3E01-4B36-8778-661C16AA0217}" type="datetimeFigureOut">
              <a:rPr lang="cs-CZ" smtClean="0"/>
              <a:t>18.9.2019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8B264-0535-47CA-BD26-AA32E66B861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501415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B6079-3E01-4B36-8778-661C16AA0217}" type="datetimeFigureOut">
              <a:rPr lang="cs-CZ" smtClean="0"/>
              <a:t>18.9.2019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8B264-0535-47CA-BD26-AA32E66B861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841806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B6079-3E01-4B36-8778-661C16AA0217}" type="datetimeFigureOut">
              <a:rPr lang="cs-CZ" smtClean="0"/>
              <a:t>18.9.2019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8B264-0535-47CA-BD26-AA32E66B861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313237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B6079-3E01-4B36-8778-661C16AA0217}" type="datetimeFigureOut">
              <a:rPr lang="cs-CZ" smtClean="0"/>
              <a:t>18.9.2019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8B264-0535-47CA-BD26-AA32E66B861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506049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B6079-3E01-4B36-8778-661C16AA0217}" type="datetimeFigureOut">
              <a:rPr lang="cs-CZ" smtClean="0"/>
              <a:t>18.9.2019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8B264-0535-47CA-BD26-AA32E66B861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327548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2B6079-3E01-4B36-8778-661C16AA0217}" type="datetimeFigureOut">
              <a:rPr lang="cs-CZ" smtClean="0"/>
              <a:t>18.9.2019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D8B264-0535-47CA-BD26-AA32E66B861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48521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3568" y="1052736"/>
            <a:ext cx="7772400" cy="1470025"/>
          </a:xfrm>
        </p:spPr>
        <p:txBody>
          <a:bodyPr/>
          <a:lstStyle/>
          <a:p>
            <a:r>
              <a:rPr lang="cs-CZ" b="1" dirty="0" smtClean="0">
                <a:solidFill>
                  <a:schemeClr val="accent2">
                    <a:lumMod val="75000"/>
                  </a:schemeClr>
                </a:solidFill>
              </a:rPr>
              <a:t>MINIMA  Z  KLINICKÝCH LABORATORNÍCH  OBORŮ</a:t>
            </a:r>
            <a:endParaRPr lang="cs-CZ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2567136"/>
          </a:xfrm>
        </p:spPr>
        <p:txBody>
          <a:bodyPr>
            <a:normAutofit/>
          </a:bodyPr>
          <a:lstStyle/>
          <a:p>
            <a:r>
              <a:rPr lang="cs-CZ" sz="4800" dirty="0" smtClean="0">
                <a:solidFill>
                  <a:schemeClr val="tx2">
                    <a:lumMod val="75000"/>
                  </a:schemeClr>
                </a:solidFill>
              </a:rPr>
              <a:t>Klinická  biochemie</a:t>
            </a:r>
          </a:p>
          <a:p>
            <a:r>
              <a:rPr lang="cs-CZ" sz="3600" dirty="0" smtClean="0">
                <a:solidFill>
                  <a:schemeClr val="tx2">
                    <a:lumMod val="75000"/>
                  </a:schemeClr>
                </a:solidFill>
              </a:rPr>
              <a:t>2019</a:t>
            </a:r>
          </a:p>
          <a:p>
            <a:r>
              <a:rPr lang="cs-CZ" sz="2800" dirty="0" err="1" smtClean="0">
                <a:solidFill>
                  <a:schemeClr val="tx2">
                    <a:lumMod val="75000"/>
                  </a:schemeClr>
                </a:solidFill>
              </a:rPr>
              <a:t>Doc.MUDr.Milan</a:t>
            </a:r>
            <a:r>
              <a:rPr lang="cs-CZ" sz="28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cs-CZ" sz="2800" dirty="0" err="1" smtClean="0">
                <a:solidFill>
                  <a:schemeClr val="tx2">
                    <a:lumMod val="75000"/>
                  </a:schemeClr>
                </a:solidFill>
              </a:rPr>
              <a:t>Dastych</a:t>
            </a:r>
            <a:r>
              <a:rPr lang="cs-CZ" sz="2800" dirty="0" smtClean="0">
                <a:solidFill>
                  <a:schemeClr val="tx2">
                    <a:lumMod val="75000"/>
                  </a:schemeClr>
                </a:solidFill>
              </a:rPr>
              <a:t>, CSc., MBA</a:t>
            </a:r>
          </a:p>
          <a:p>
            <a:endParaRPr lang="cs-CZ" sz="3600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3196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4"/>
          <p:cNvSpPr txBox="1">
            <a:spLocks noChangeArrowheads="1"/>
          </p:cNvSpPr>
          <p:nvPr/>
        </p:nvSpPr>
        <p:spPr bwMode="auto">
          <a:xfrm>
            <a:off x="100013" y="836613"/>
            <a:ext cx="8875712" cy="295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800" b="1">
                <a:latin typeface="Arial" pitchFamily="34" charset="0"/>
              </a:rPr>
              <a:t>Mikroskopické vyšetření moči (močový sediment)</a:t>
            </a:r>
            <a:r>
              <a:rPr lang="cs-CZ" altLang="cs-CZ" sz="2400">
                <a:latin typeface="Arial" pitchFamily="34" charset="0"/>
              </a:rPr>
              <a:t>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400">
                <a:latin typeface="Arial" pitchFamily="34" charset="0"/>
              </a:rPr>
              <a:t>                                            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>
                <a:latin typeface="Arial" pitchFamily="34" charset="0"/>
              </a:rPr>
              <a:t>                          </a:t>
            </a:r>
            <a:r>
              <a:rPr lang="cs-CZ" altLang="cs-CZ" b="1">
                <a:solidFill>
                  <a:srgbClr val="FF9900"/>
                </a:solidFill>
                <a:latin typeface="Arial" pitchFamily="34" charset="0"/>
              </a:rPr>
              <a:t>buňky</a:t>
            </a:r>
            <a:r>
              <a:rPr lang="cs-CZ" altLang="cs-CZ" sz="2400" b="1">
                <a:solidFill>
                  <a:srgbClr val="FF9900"/>
                </a:solidFill>
                <a:latin typeface="Arial" pitchFamily="34" charset="0"/>
              </a:rPr>
              <a:t>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400">
                <a:latin typeface="Arial" pitchFamily="34" charset="0"/>
              </a:rPr>
              <a:t>                                            erytrocyty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400">
                <a:latin typeface="Arial" pitchFamily="34" charset="0"/>
              </a:rPr>
              <a:t>                                            leukocyty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400">
                <a:latin typeface="Arial" pitchFamily="34" charset="0"/>
              </a:rPr>
              <a:t>                                            epiteliální buňky (kulaté, ploché)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400">
                <a:latin typeface="Arial" pitchFamily="34" charset="0"/>
              </a:rPr>
              <a:t>                                            nádorové buňky</a:t>
            </a:r>
            <a:r>
              <a:rPr lang="cs-CZ" altLang="cs-CZ">
                <a:latin typeface="Arial" pitchFamily="34" charset="0"/>
              </a:rPr>
              <a:t>                         </a:t>
            </a:r>
          </a:p>
        </p:txBody>
      </p:sp>
      <p:sp>
        <p:nvSpPr>
          <p:cNvPr id="8195" name="Text Box 5"/>
          <p:cNvSpPr txBox="1">
            <a:spLocks noChangeArrowheads="1"/>
          </p:cNvSpPr>
          <p:nvPr/>
        </p:nvSpPr>
        <p:spPr bwMode="auto">
          <a:xfrm>
            <a:off x="3176588" y="4038600"/>
            <a:ext cx="2790825" cy="167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b="1">
                <a:solidFill>
                  <a:srgbClr val="FF9900"/>
                </a:solidFill>
                <a:latin typeface="Arial" pitchFamily="34" charset="0"/>
              </a:rPr>
              <a:t>válce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400">
                <a:latin typeface="Arial" pitchFamily="34" charset="0"/>
              </a:rPr>
              <a:t>          hyalinní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400">
                <a:latin typeface="Arial" pitchFamily="34" charset="0"/>
              </a:rPr>
              <a:t>          granulované 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2400">
              <a:latin typeface="Arial" pitchFamily="34" charset="0"/>
            </a:endParaRPr>
          </a:p>
        </p:txBody>
      </p:sp>
      <p:sp>
        <p:nvSpPr>
          <p:cNvPr id="8196" name="Text Box 6"/>
          <p:cNvSpPr txBox="1">
            <a:spLocks noChangeArrowheads="1"/>
          </p:cNvSpPr>
          <p:nvPr/>
        </p:nvSpPr>
        <p:spPr bwMode="auto">
          <a:xfrm>
            <a:off x="3200400" y="5867400"/>
            <a:ext cx="1560513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>
                <a:solidFill>
                  <a:srgbClr val="FF9900"/>
                </a:solidFill>
                <a:latin typeface="Arial" pitchFamily="34" charset="0"/>
              </a:rPr>
              <a:t>krystaly</a:t>
            </a:r>
          </a:p>
        </p:txBody>
      </p:sp>
    </p:spTree>
    <p:extLst>
      <p:ext uri="{BB962C8B-B14F-4D97-AF65-F5344CB8AC3E}">
        <p14:creationId xmlns:p14="http://schemas.microsoft.com/office/powerpoint/2010/main" val="3408305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6" name="Text Box 1028"/>
          <p:cNvSpPr txBox="1">
            <a:spLocks noChangeArrowheads="1"/>
          </p:cNvSpPr>
          <p:nvPr/>
        </p:nvSpPr>
        <p:spPr bwMode="auto">
          <a:xfrm>
            <a:off x="2555875" y="549275"/>
            <a:ext cx="4068763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4400">
                <a:solidFill>
                  <a:srgbClr val="FF9900"/>
                </a:solidFill>
                <a:latin typeface="Arial" pitchFamily="34" charset="0"/>
              </a:rPr>
              <a:t>Vyšetření moče</a:t>
            </a:r>
          </a:p>
        </p:txBody>
      </p:sp>
      <p:sp>
        <p:nvSpPr>
          <p:cNvPr id="38918" name="Text Box 1030"/>
          <p:cNvSpPr txBox="1">
            <a:spLocks noChangeArrowheads="1"/>
          </p:cNvSpPr>
          <p:nvPr/>
        </p:nvSpPr>
        <p:spPr bwMode="auto">
          <a:xfrm>
            <a:off x="1692275" y="2205038"/>
            <a:ext cx="6116638" cy="329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>
                <a:latin typeface="Arial" pitchFamily="34" charset="0"/>
              </a:rPr>
              <a:t>Morfologické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>
              <a:latin typeface="Arial" pitchFamily="34" charset="0"/>
            </a:endParaRPr>
          </a:p>
          <a:p>
            <a:pPr>
              <a:spcBef>
                <a:spcPct val="0"/>
              </a:spcBef>
              <a:buFont typeface="Wingdings" pitchFamily="2" charset="2"/>
              <a:buChar char="Ø"/>
            </a:pPr>
            <a:r>
              <a:rPr lang="cs-CZ" altLang="cs-CZ" sz="2400">
                <a:latin typeface="Arial" pitchFamily="34" charset="0"/>
              </a:rPr>
              <a:t>         mikroskopie močového sedimentu</a:t>
            </a:r>
          </a:p>
          <a:p>
            <a:pPr>
              <a:spcBef>
                <a:spcPct val="0"/>
              </a:spcBef>
              <a:buFont typeface="Wingdings" pitchFamily="2" charset="2"/>
              <a:buChar char="Ø"/>
            </a:pPr>
            <a:r>
              <a:rPr lang="cs-CZ" altLang="cs-CZ" sz="2400">
                <a:latin typeface="Arial" pitchFamily="34" charset="0"/>
              </a:rPr>
              <a:t>         flow cytometrie</a:t>
            </a:r>
          </a:p>
          <a:p>
            <a:pPr>
              <a:spcBef>
                <a:spcPct val="0"/>
              </a:spcBef>
              <a:buFont typeface="Wingdings" pitchFamily="2" charset="2"/>
              <a:buChar char="Ø"/>
            </a:pPr>
            <a:r>
              <a:rPr lang="cs-CZ" altLang="cs-CZ" sz="2400">
                <a:latin typeface="Arial" pitchFamily="34" charset="0"/>
              </a:rPr>
              <a:t>         přímá digitální mikrofotografie</a:t>
            </a:r>
          </a:p>
          <a:p>
            <a:pPr>
              <a:spcBef>
                <a:spcPct val="0"/>
              </a:spcBef>
              <a:buFont typeface="Wingdings" pitchFamily="2" charset="2"/>
              <a:buChar char="Ø"/>
            </a:pPr>
            <a:r>
              <a:rPr lang="cs-CZ" altLang="cs-CZ" sz="2400">
                <a:latin typeface="Arial" pitchFamily="34" charset="0"/>
              </a:rPr>
              <a:t>         mikroskopická digitální fotografie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400">
                <a:latin typeface="Arial" pitchFamily="34" charset="0"/>
              </a:rPr>
              <a:t>                                      </a:t>
            </a:r>
            <a:r>
              <a:rPr lang="cs-CZ" altLang="cs-CZ" sz="2400" i="1">
                <a:latin typeface="Arial" pitchFamily="34" charset="0"/>
              </a:rPr>
              <a:t>po sedimentaci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400" i="1">
                <a:latin typeface="Arial" pitchFamily="34" charset="0"/>
              </a:rPr>
              <a:t>                                      po centrifugaci </a:t>
            </a:r>
            <a:r>
              <a:rPr lang="cs-CZ" altLang="cs-CZ" sz="2400"/>
              <a:t>        </a:t>
            </a:r>
          </a:p>
        </p:txBody>
      </p:sp>
    </p:spTree>
    <p:extLst>
      <p:ext uri="{BB962C8B-B14F-4D97-AF65-F5344CB8AC3E}">
        <p14:creationId xmlns:p14="http://schemas.microsoft.com/office/powerpoint/2010/main" val="4234646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6" grpId="0"/>
      <p:bldP spid="389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N:\OKBH\cerm\Moče\P304511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39775" y="-554038"/>
            <a:ext cx="10623550" cy="796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28569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N:\OKBH\cerm\Moče\P322515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39775" y="-554038"/>
            <a:ext cx="10623550" cy="796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55537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iQ_2000 02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03930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iQ_2000 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45048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iQ_2000 00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0662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4" descr="iQ_2000 0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18775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iQ_2000 0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39442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iQ_2000 0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4445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827584" y="683984"/>
            <a:ext cx="77270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dirty="0" smtClean="0"/>
              <a:t>Klinická biochemie v léčebně preventivní péči</a:t>
            </a:r>
            <a:endParaRPr lang="cs-CZ" sz="3200" dirty="0"/>
          </a:p>
        </p:txBody>
      </p:sp>
      <p:sp>
        <p:nvSpPr>
          <p:cNvPr id="3" name="TextovéPole 2"/>
          <p:cNvSpPr txBox="1"/>
          <p:nvPr/>
        </p:nvSpPr>
        <p:spPr>
          <a:xfrm>
            <a:off x="1388452" y="1484784"/>
            <a:ext cx="3477234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cs-CZ" b="1" dirty="0" smtClean="0"/>
              <a:t>Diagnostika choroby</a:t>
            </a:r>
          </a:p>
          <a:p>
            <a:pPr>
              <a:lnSpc>
                <a:spcPct val="200000"/>
              </a:lnSpc>
            </a:pPr>
            <a:r>
              <a:rPr lang="cs-CZ" dirty="0" smtClean="0"/>
              <a:t>Latentní stádium . . . . . . . . . . . . . . .</a:t>
            </a:r>
          </a:p>
          <a:p>
            <a:pPr>
              <a:lnSpc>
                <a:spcPct val="150000"/>
              </a:lnSpc>
            </a:pPr>
            <a:r>
              <a:rPr lang="cs-CZ" dirty="0" smtClean="0"/>
              <a:t>Prodromální stádium . . . . . . . . . . . .</a:t>
            </a:r>
          </a:p>
          <a:p>
            <a:pPr>
              <a:lnSpc>
                <a:spcPct val="150000"/>
              </a:lnSpc>
            </a:pPr>
            <a:r>
              <a:rPr lang="cs-CZ" dirty="0" smtClean="0"/>
              <a:t>Rozvinuté stádium . . . . . . . . . . . . . .</a:t>
            </a:r>
            <a:endParaRPr lang="cs-CZ" dirty="0"/>
          </a:p>
        </p:txBody>
      </p:sp>
      <p:sp>
        <p:nvSpPr>
          <p:cNvPr id="4" name="TextovéPole 3"/>
          <p:cNvSpPr txBox="1"/>
          <p:nvPr/>
        </p:nvSpPr>
        <p:spPr>
          <a:xfrm>
            <a:off x="1388452" y="3768080"/>
            <a:ext cx="3670813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cs-CZ" b="1" dirty="0" smtClean="0"/>
              <a:t>Sledování průběhu choroby</a:t>
            </a:r>
          </a:p>
          <a:p>
            <a:pPr>
              <a:lnSpc>
                <a:spcPct val="200000"/>
              </a:lnSpc>
            </a:pPr>
            <a:r>
              <a:rPr lang="cs-CZ" dirty="0" smtClean="0"/>
              <a:t>Úspěšnost léčby . . . . . . . . . . . . . . . .  .</a:t>
            </a:r>
          </a:p>
          <a:p>
            <a:pPr>
              <a:lnSpc>
                <a:spcPct val="150000"/>
              </a:lnSpc>
            </a:pPr>
            <a:r>
              <a:rPr lang="cs-CZ" dirty="0" smtClean="0"/>
              <a:t>Trvání remise . . . . . . . . . . . . . . . . . . . .</a:t>
            </a:r>
          </a:p>
          <a:p>
            <a:pPr>
              <a:lnSpc>
                <a:spcPct val="150000"/>
              </a:lnSpc>
            </a:pPr>
            <a:r>
              <a:rPr lang="cs-CZ" dirty="0" smtClean="0"/>
              <a:t>Časná známka exacerbace . . . . . . . . . </a:t>
            </a:r>
            <a:endParaRPr 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1411938" y="5993499"/>
            <a:ext cx="14421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/>
              <a:t>Funkční testy</a:t>
            </a:r>
            <a:endParaRPr lang="cs-CZ" b="1" dirty="0"/>
          </a:p>
        </p:txBody>
      </p:sp>
      <p:sp>
        <p:nvSpPr>
          <p:cNvPr id="6" name="TextovéPole 5"/>
          <p:cNvSpPr txBox="1"/>
          <p:nvPr/>
        </p:nvSpPr>
        <p:spPr>
          <a:xfrm>
            <a:off x="4855812" y="2205140"/>
            <a:ext cx="3689728" cy="12958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cs-CZ" dirty="0" err="1" smtClean="0"/>
              <a:t>Screening</a:t>
            </a:r>
            <a:endParaRPr lang="cs-CZ" dirty="0" smtClean="0"/>
          </a:p>
          <a:p>
            <a:pPr>
              <a:lnSpc>
                <a:spcPct val="150000"/>
              </a:lnSpc>
            </a:pPr>
            <a:r>
              <a:rPr lang="cs-CZ" dirty="0" smtClean="0"/>
              <a:t>Určení diagnózy</a:t>
            </a:r>
          </a:p>
          <a:p>
            <a:pPr>
              <a:lnSpc>
                <a:spcPct val="150000"/>
              </a:lnSpc>
            </a:pPr>
            <a:r>
              <a:rPr lang="cs-CZ" dirty="0" smtClean="0"/>
              <a:t>Potvrzení </a:t>
            </a:r>
            <a:r>
              <a:rPr lang="cs-CZ" dirty="0" err="1" smtClean="0"/>
              <a:t>diagnózy;stanovení</a:t>
            </a:r>
            <a:r>
              <a:rPr lang="cs-CZ" dirty="0" smtClean="0"/>
              <a:t> rozsahu</a:t>
            </a:r>
            <a:endParaRPr lang="cs-CZ" dirty="0"/>
          </a:p>
        </p:txBody>
      </p:sp>
      <p:sp>
        <p:nvSpPr>
          <p:cNvPr id="7" name="TextovéPole 6"/>
          <p:cNvSpPr txBox="1"/>
          <p:nvPr/>
        </p:nvSpPr>
        <p:spPr>
          <a:xfrm>
            <a:off x="5004048" y="4437112"/>
            <a:ext cx="4083490" cy="13388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cs-CZ" dirty="0" smtClean="0"/>
              <a:t>CRP (</a:t>
            </a:r>
            <a:r>
              <a:rPr lang="cs-CZ" dirty="0" err="1" smtClean="0"/>
              <a:t>bakt.zánět</a:t>
            </a:r>
            <a:r>
              <a:rPr lang="cs-CZ" dirty="0" smtClean="0"/>
              <a:t>); PSA (karcinom prostaty)</a:t>
            </a:r>
          </a:p>
          <a:p>
            <a:pPr>
              <a:lnSpc>
                <a:spcPct val="150000"/>
              </a:lnSpc>
            </a:pPr>
            <a:r>
              <a:rPr lang="cs-CZ" dirty="0" smtClean="0"/>
              <a:t>PSA</a:t>
            </a:r>
          </a:p>
          <a:p>
            <a:pPr>
              <a:lnSpc>
                <a:spcPct val="150000"/>
              </a:lnSpc>
            </a:pPr>
            <a:r>
              <a:rPr lang="cs-CZ" dirty="0" smtClean="0"/>
              <a:t>PSA</a:t>
            </a:r>
            <a:endParaRPr lang="cs-CZ" dirty="0"/>
          </a:p>
        </p:txBody>
      </p:sp>
      <p:sp>
        <p:nvSpPr>
          <p:cNvPr id="8" name="TextovéPole 7"/>
          <p:cNvSpPr txBox="1"/>
          <p:nvPr/>
        </p:nvSpPr>
        <p:spPr>
          <a:xfrm>
            <a:off x="5004048" y="5993499"/>
            <a:ext cx="23015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o-GGT; GF; </a:t>
            </a:r>
            <a:r>
              <a:rPr lang="cs-CZ" dirty="0" err="1" smtClean="0"/>
              <a:t>konc.pokus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99626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/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026" descr="iQ_2000 01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06233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3060\Documents\Dokumenty_d\Atelica_moč_Siemens\DSC_035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6575" y="20638"/>
            <a:ext cx="10404475" cy="693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55381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3060\Documents\Dokumenty_d\Atelica_moč_Siemens\DSC_036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49513" y="-1252538"/>
            <a:ext cx="14044613" cy="9363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9" name="Picture 3" descr="C:\Users\3060\Documents\Dokumenty_d\Atelica_moč_Siemens\DSC_036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97113" y="-1100138"/>
            <a:ext cx="14044613" cy="9363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66078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Users\3060\Documents\Dokumenty_d\Atelica_moč_Siemens\picture 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0"/>
            <a:ext cx="9402763" cy="705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89111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Users\3060\Documents\Dokumenty_d\Atelica_moč_Siemens\picture 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35065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:\Users\3060\Documents\Dokumenty_d\Atelica_moč_Siemens\picture 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8" y="20638"/>
            <a:ext cx="9248775" cy="693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00486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3" descr="C:\Users\3060\Documents\Dokumenty_d\Atelica_moč_Siemens\picture 1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0513" cy="688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8901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2699792" y="1700808"/>
            <a:ext cx="300755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b="1" dirty="0" smtClean="0"/>
              <a:t>S-močovina</a:t>
            </a:r>
          </a:p>
          <a:p>
            <a:r>
              <a:rPr lang="cs-CZ" sz="3200" dirty="0" smtClean="0"/>
              <a:t>2,6 + 8,3 </a:t>
            </a:r>
            <a:r>
              <a:rPr lang="cs-CZ" sz="3200" dirty="0" err="1" smtClean="0"/>
              <a:t>mmol</a:t>
            </a:r>
            <a:r>
              <a:rPr lang="cs-CZ" sz="3200" dirty="0" smtClean="0"/>
              <a:t>/L</a:t>
            </a:r>
            <a:endParaRPr lang="cs-CZ" sz="3200" dirty="0"/>
          </a:p>
        </p:txBody>
      </p:sp>
      <p:sp>
        <p:nvSpPr>
          <p:cNvPr id="3" name="TextovéPole 2"/>
          <p:cNvSpPr txBox="1"/>
          <p:nvPr/>
        </p:nvSpPr>
        <p:spPr>
          <a:xfrm>
            <a:off x="2615370" y="4005064"/>
            <a:ext cx="3555782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dirty="0" smtClean="0"/>
              <a:t>S-kreatinin</a:t>
            </a:r>
          </a:p>
          <a:p>
            <a:r>
              <a:rPr lang="cs-CZ" sz="2800" dirty="0" smtClean="0"/>
              <a:t>60  - 100     µmol/l     M</a:t>
            </a:r>
          </a:p>
          <a:p>
            <a:r>
              <a:rPr lang="cs-CZ" sz="2800" dirty="0" smtClean="0"/>
              <a:t>50  -  90      </a:t>
            </a:r>
            <a:r>
              <a:rPr lang="cs-CZ" sz="2800" dirty="0"/>
              <a:t>µ</a:t>
            </a:r>
            <a:r>
              <a:rPr lang="cs-CZ" sz="2800" dirty="0" smtClean="0"/>
              <a:t>mol/L     Ž</a:t>
            </a: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1673756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 Box 2"/>
          <p:cNvSpPr txBox="1">
            <a:spLocks noChangeArrowheads="1"/>
          </p:cNvSpPr>
          <p:nvPr/>
        </p:nvSpPr>
        <p:spPr bwMode="auto">
          <a:xfrm>
            <a:off x="1639888" y="1295400"/>
            <a:ext cx="5862637" cy="307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lvl="2">
              <a:spcBef>
                <a:spcPct val="0"/>
              </a:spcBef>
              <a:buFontTx/>
              <a:buNone/>
            </a:pPr>
            <a:r>
              <a:rPr lang="cs-CZ" altLang="cs-CZ" sz="4400">
                <a:latin typeface="Arial" pitchFamily="34" charset="0"/>
              </a:rPr>
              <a:t>     </a:t>
            </a:r>
            <a:r>
              <a:rPr lang="cs-CZ" altLang="cs-CZ" sz="4400">
                <a:solidFill>
                  <a:srgbClr val="FF9900"/>
                </a:solidFill>
                <a:latin typeface="Arial" pitchFamily="34" charset="0"/>
              </a:rPr>
              <a:t>Funkční testy</a:t>
            </a:r>
          </a:p>
          <a:p>
            <a:pPr lvl="2">
              <a:spcBef>
                <a:spcPct val="0"/>
              </a:spcBef>
              <a:buFontTx/>
              <a:buNone/>
            </a:pPr>
            <a:endParaRPr lang="cs-CZ" altLang="cs-CZ" sz="4400">
              <a:solidFill>
                <a:srgbClr val="FF9900"/>
              </a:solidFill>
              <a:latin typeface="Arial" pitchFamily="34" charset="0"/>
            </a:endParaRPr>
          </a:p>
          <a:p>
            <a:pPr lvl="2">
              <a:spcBef>
                <a:spcPct val="0"/>
              </a:spcBef>
              <a:buFontTx/>
              <a:buNone/>
            </a:pPr>
            <a:r>
              <a:rPr lang="cs-CZ" altLang="cs-CZ">
                <a:latin typeface="Arial" pitchFamily="34" charset="0"/>
              </a:rPr>
              <a:t> </a:t>
            </a:r>
          </a:p>
          <a:p>
            <a:pPr lvl="2">
              <a:spcBef>
                <a:spcPct val="0"/>
              </a:spcBef>
              <a:buFontTx/>
              <a:buNone/>
            </a:pPr>
            <a:r>
              <a:rPr lang="cs-CZ" altLang="cs-CZ" sz="2800">
                <a:latin typeface="Arial" pitchFamily="34" charset="0"/>
              </a:rPr>
              <a:t>glomerulární filtrace (GF)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800">
                <a:latin typeface="Arial" pitchFamily="34" charset="0"/>
              </a:rPr>
              <a:t>          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800">
                <a:latin typeface="Arial" pitchFamily="34" charset="0"/>
              </a:rPr>
              <a:t>         koncentrační schopnost ledvin</a:t>
            </a:r>
          </a:p>
        </p:txBody>
      </p:sp>
    </p:spTree>
    <p:extLst>
      <p:ext uri="{BB962C8B-B14F-4D97-AF65-F5344CB8AC3E}">
        <p14:creationId xmlns:p14="http://schemas.microsoft.com/office/powerpoint/2010/main" val="1698994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4"/>
          <p:cNvSpPr>
            <a:spLocks noChangeArrowheads="1"/>
          </p:cNvSpPr>
          <p:nvPr/>
        </p:nvSpPr>
        <p:spPr bwMode="auto">
          <a:xfrm>
            <a:off x="1116013" y="923925"/>
            <a:ext cx="618630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lvl="2">
              <a:spcBef>
                <a:spcPct val="0"/>
              </a:spcBef>
              <a:buFontTx/>
              <a:buNone/>
            </a:pPr>
            <a:r>
              <a:rPr lang="cs-CZ" altLang="cs-CZ" sz="3200" b="1" dirty="0">
                <a:latin typeface="Arial" pitchFamily="34" charset="0"/>
              </a:rPr>
              <a:t>Glomerulární filtrace  (GF)</a:t>
            </a:r>
          </a:p>
        </p:txBody>
      </p:sp>
      <p:sp>
        <p:nvSpPr>
          <p:cNvPr id="39939" name="Text Box 5"/>
          <p:cNvSpPr txBox="1">
            <a:spLocks noChangeArrowheads="1"/>
          </p:cNvSpPr>
          <p:nvPr/>
        </p:nvSpPr>
        <p:spPr bwMode="auto">
          <a:xfrm>
            <a:off x="2555875" y="2205038"/>
            <a:ext cx="431165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>
                <a:latin typeface="Arial" pitchFamily="34" charset="0"/>
              </a:rPr>
              <a:t>Kreatininová clearance</a:t>
            </a:r>
          </a:p>
        </p:txBody>
      </p:sp>
      <p:sp>
        <p:nvSpPr>
          <p:cNvPr id="39940" name="Text Box 6"/>
          <p:cNvSpPr txBox="1">
            <a:spLocks noChangeArrowheads="1"/>
          </p:cNvSpPr>
          <p:nvPr/>
        </p:nvSpPr>
        <p:spPr bwMode="auto">
          <a:xfrm>
            <a:off x="2843213" y="3429000"/>
            <a:ext cx="3498850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/>
              <a:t>              U</a:t>
            </a:r>
            <a:r>
              <a:rPr lang="cs-CZ" altLang="cs-CZ" sz="2400" baseline="-25000"/>
              <a:t>Kr</a:t>
            </a:r>
            <a:r>
              <a:rPr lang="cs-CZ" altLang="cs-CZ" sz="2400"/>
              <a:t>     x    V</a:t>
            </a:r>
            <a:r>
              <a:rPr lang="en-US" altLang="cs-CZ" sz="2400" baseline="-25000"/>
              <a:t>[ml/s]</a:t>
            </a:r>
            <a:endParaRPr lang="cs-CZ" altLang="cs-CZ" sz="2400" baseline="-25000"/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400"/>
              <a:t>Cl</a:t>
            </a:r>
            <a:r>
              <a:rPr lang="cs-CZ" altLang="cs-CZ" sz="2400" baseline="-25000"/>
              <a:t>Kr</a:t>
            </a:r>
            <a:r>
              <a:rPr lang="cs-CZ" altLang="cs-CZ" sz="2400"/>
              <a:t>  =  -----------------------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cs-CZ" sz="2400"/>
              <a:t>  </a:t>
            </a:r>
            <a:r>
              <a:rPr lang="cs-CZ" altLang="cs-CZ" sz="2400"/>
              <a:t>                      S</a:t>
            </a:r>
            <a:r>
              <a:rPr lang="cs-CZ" altLang="cs-CZ" sz="2400" baseline="-25000"/>
              <a:t>Kr</a:t>
            </a:r>
            <a:endParaRPr lang="cs-CZ" altLang="cs-CZ" sz="2400"/>
          </a:p>
        </p:txBody>
      </p:sp>
      <p:sp>
        <p:nvSpPr>
          <p:cNvPr id="39941" name="Text Box 7"/>
          <p:cNvSpPr txBox="1">
            <a:spLocks noChangeArrowheads="1"/>
          </p:cNvSpPr>
          <p:nvPr/>
        </p:nvSpPr>
        <p:spPr bwMode="auto">
          <a:xfrm>
            <a:off x="3924300" y="5373688"/>
            <a:ext cx="20288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/>
              <a:t>1,1  -  2,3  ml/s</a:t>
            </a:r>
          </a:p>
        </p:txBody>
      </p:sp>
    </p:spTree>
    <p:extLst>
      <p:ext uri="{BB962C8B-B14F-4D97-AF65-F5344CB8AC3E}">
        <p14:creationId xmlns:p14="http://schemas.microsoft.com/office/powerpoint/2010/main" val="3254736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2627784" y="908720"/>
            <a:ext cx="31924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dirty="0" smtClean="0"/>
              <a:t>Laboratorní výsledky</a:t>
            </a:r>
            <a:endParaRPr lang="cs-CZ" sz="2800" dirty="0"/>
          </a:p>
        </p:txBody>
      </p:sp>
      <p:sp>
        <p:nvSpPr>
          <p:cNvPr id="3" name="TextovéPole 2"/>
          <p:cNvSpPr txBox="1"/>
          <p:nvPr/>
        </p:nvSpPr>
        <p:spPr>
          <a:xfrm>
            <a:off x="1547664" y="2276872"/>
            <a:ext cx="1953163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Kvantitativní</a:t>
            </a:r>
          </a:p>
          <a:p>
            <a:r>
              <a:rPr lang="cs-CZ" i="1" dirty="0" smtClean="0"/>
              <a:t>jednotky; nejistota</a:t>
            </a:r>
          </a:p>
          <a:p>
            <a:endParaRPr lang="cs-CZ" dirty="0" smtClean="0"/>
          </a:p>
          <a:p>
            <a:endParaRPr lang="cs-CZ" dirty="0"/>
          </a:p>
          <a:p>
            <a:endParaRPr lang="cs-CZ" dirty="0" smtClean="0"/>
          </a:p>
          <a:p>
            <a:r>
              <a:rPr lang="cs-CZ" dirty="0" err="1" smtClean="0"/>
              <a:t>Semikvantitativní</a:t>
            </a:r>
            <a:endParaRPr lang="cs-CZ" dirty="0" smtClean="0"/>
          </a:p>
          <a:p>
            <a:endParaRPr lang="cs-CZ" dirty="0"/>
          </a:p>
          <a:p>
            <a:endParaRPr lang="cs-CZ" dirty="0" smtClean="0"/>
          </a:p>
          <a:p>
            <a:endParaRPr lang="cs-CZ" dirty="0"/>
          </a:p>
          <a:p>
            <a:r>
              <a:rPr lang="cs-CZ" dirty="0" smtClean="0"/>
              <a:t>Kvalitativní </a:t>
            </a:r>
            <a:endParaRPr lang="cs-CZ" dirty="0"/>
          </a:p>
        </p:txBody>
      </p:sp>
      <p:sp>
        <p:nvSpPr>
          <p:cNvPr id="4" name="TextovéPole 3"/>
          <p:cNvSpPr txBox="1"/>
          <p:nvPr/>
        </p:nvSpPr>
        <p:spPr>
          <a:xfrm>
            <a:off x="5148064" y="2132856"/>
            <a:ext cx="233115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Referenční meze</a:t>
            </a:r>
          </a:p>
          <a:p>
            <a:r>
              <a:rPr lang="cs-CZ" dirty="0" err="1" smtClean="0"/>
              <a:t>Cut-off</a:t>
            </a:r>
            <a:r>
              <a:rPr lang="cs-CZ" dirty="0" smtClean="0"/>
              <a:t> hodnota</a:t>
            </a:r>
          </a:p>
          <a:p>
            <a:r>
              <a:rPr lang="cs-CZ" dirty="0" smtClean="0"/>
              <a:t>Prahová hodnota rizika</a:t>
            </a:r>
            <a:endParaRPr 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5292080" y="3569533"/>
            <a:ext cx="20169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Arbitrární jednotky </a:t>
            </a:r>
          </a:p>
          <a:p>
            <a:r>
              <a:rPr lang="cs-CZ" dirty="0" smtClean="0"/>
              <a:t>(</a:t>
            </a:r>
            <a:r>
              <a:rPr lang="cs-CZ" dirty="0" err="1" smtClean="0"/>
              <a:t>chem.vyš.moče</a:t>
            </a:r>
            <a:r>
              <a:rPr lang="cs-CZ" dirty="0" smtClean="0"/>
              <a:t>)</a:t>
            </a:r>
            <a:endParaRPr lang="cs-CZ" dirty="0"/>
          </a:p>
        </p:txBody>
      </p:sp>
      <p:sp>
        <p:nvSpPr>
          <p:cNvPr id="6" name="TextovéPole 5"/>
          <p:cNvSpPr txBox="1"/>
          <p:nvPr/>
        </p:nvSpPr>
        <p:spPr>
          <a:xfrm>
            <a:off x="5292080" y="4653136"/>
            <a:ext cx="31495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Pozitivní / negativní</a:t>
            </a:r>
          </a:p>
          <a:p>
            <a:r>
              <a:rPr lang="cs-CZ" dirty="0" smtClean="0"/>
              <a:t>(drogový </a:t>
            </a:r>
            <a:r>
              <a:rPr lang="cs-CZ" dirty="0" err="1" smtClean="0"/>
              <a:t>screening</a:t>
            </a:r>
            <a:r>
              <a:rPr lang="cs-CZ" dirty="0" smtClean="0"/>
              <a:t>,  stolice-OK)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80617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ChangeArrowheads="1"/>
          </p:cNvSpPr>
          <p:nvPr/>
        </p:nvSpPr>
        <p:spPr bwMode="auto">
          <a:xfrm>
            <a:off x="1116013" y="923925"/>
            <a:ext cx="5751512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lvl="2">
              <a:spcBef>
                <a:spcPct val="0"/>
              </a:spcBef>
              <a:buFontTx/>
              <a:buNone/>
            </a:pPr>
            <a:r>
              <a:rPr lang="cs-CZ" altLang="cs-CZ" sz="3200">
                <a:latin typeface="Arial" pitchFamily="34" charset="0"/>
              </a:rPr>
              <a:t>Glomerulární filtrace (GF)</a:t>
            </a:r>
          </a:p>
          <a:p>
            <a:pPr lvl="2">
              <a:spcBef>
                <a:spcPct val="0"/>
              </a:spcBef>
              <a:buFontTx/>
              <a:buNone/>
            </a:pPr>
            <a:r>
              <a:rPr lang="cs-CZ" altLang="cs-CZ" sz="3200">
                <a:latin typeface="Arial" pitchFamily="34" charset="0"/>
              </a:rPr>
              <a:t>                </a:t>
            </a:r>
          </a:p>
          <a:p>
            <a:pPr lvl="2">
              <a:spcBef>
                <a:spcPct val="0"/>
              </a:spcBef>
              <a:buFontTx/>
              <a:buNone/>
            </a:pPr>
            <a:r>
              <a:rPr lang="cs-CZ" altLang="cs-CZ" sz="3200">
                <a:latin typeface="Arial" pitchFamily="34" charset="0"/>
              </a:rPr>
              <a:t>              CKD-EPI</a:t>
            </a:r>
          </a:p>
        </p:txBody>
      </p:sp>
      <p:sp>
        <p:nvSpPr>
          <p:cNvPr id="41987" name="Text Box 6"/>
          <p:cNvSpPr txBox="1">
            <a:spLocks noChangeArrowheads="1"/>
          </p:cNvSpPr>
          <p:nvPr/>
        </p:nvSpPr>
        <p:spPr bwMode="auto">
          <a:xfrm>
            <a:off x="198438" y="3962400"/>
            <a:ext cx="8577262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>
                <a:solidFill>
                  <a:srgbClr val="0000FF"/>
                </a:solidFill>
                <a:latin typeface="Arial" pitchFamily="34" charset="0"/>
                <a:cs typeface="Times New Roman" pitchFamily="18" charset="0"/>
              </a:rPr>
              <a:t>eGF = 2.35 </a:t>
            </a:r>
            <a:r>
              <a:rPr lang="cs-CZ" altLang="cs-CZ" sz="2400" b="1">
                <a:solidFill>
                  <a:srgbClr val="0000FF"/>
                </a:solidFill>
                <a:latin typeface="Arial" pitchFamily="34" charset="0"/>
                <a:cs typeface="Times New Roman" pitchFamily="18" charset="0"/>
              </a:rPr>
              <a:t>*</a:t>
            </a:r>
            <a:r>
              <a:rPr lang="cs-CZ" altLang="cs-CZ" sz="2400">
                <a:solidFill>
                  <a:srgbClr val="0000FF"/>
                </a:solidFill>
                <a:latin typeface="Arial" pitchFamily="34" charset="0"/>
                <a:cs typeface="Times New Roman" pitchFamily="18" charset="0"/>
              </a:rPr>
              <a:t> (</a:t>
            </a:r>
            <a:r>
              <a:rPr lang="cs-CZ" altLang="cs-CZ" sz="2400">
                <a:solidFill>
                  <a:srgbClr val="CC3300"/>
                </a:solidFill>
                <a:latin typeface="Arial" pitchFamily="34" charset="0"/>
                <a:cs typeface="Times New Roman" pitchFamily="18" charset="0"/>
              </a:rPr>
              <a:t>S-Kreat</a:t>
            </a:r>
            <a:r>
              <a:rPr lang="cs-CZ" altLang="cs-CZ" sz="2400">
                <a:solidFill>
                  <a:srgbClr val="0000FF"/>
                </a:solidFill>
                <a:latin typeface="Arial" pitchFamily="34" charset="0"/>
                <a:cs typeface="Times New Roman" pitchFamily="18" charset="0"/>
              </a:rPr>
              <a:t>/79.6)</a:t>
            </a:r>
            <a:r>
              <a:rPr lang="cs-CZ" altLang="cs-CZ" sz="2400" b="1" baseline="30000">
                <a:solidFill>
                  <a:srgbClr val="0000FF"/>
                </a:solidFill>
                <a:latin typeface="Arial" pitchFamily="34" charset="0"/>
                <a:cs typeface="Times New Roman" pitchFamily="18" charset="0"/>
              </a:rPr>
              <a:t>-1.209 </a:t>
            </a:r>
            <a:r>
              <a:rPr lang="cs-CZ" altLang="cs-CZ" sz="2400" b="1">
                <a:solidFill>
                  <a:srgbClr val="0000FF"/>
                </a:solidFill>
                <a:latin typeface="Arial" pitchFamily="34" charset="0"/>
                <a:cs typeface="Times New Roman" pitchFamily="18" charset="0"/>
              </a:rPr>
              <a:t>* </a:t>
            </a:r>
            <a:r>
              <a:rPr lang="cs-CZ" altLang="cs-CZ" sz="2400">
                <a:solidFill>
                  <a:srgbClr val="0000FF"/>
                </a:solidFill>
                <a:latin typeface="Arial" pitchFamily="34" charset="0"/>
                <a:cs typeface="Times New Roman" pitchFamily="18" charset="0"/>
              </a:rPr>
              <a:t>(0.993)</a:t>
            </a:r>
            <a:r>
              <a:rPr lang="cs-CZ" altLang="cs-CZ" sz="2400" b="1" baseline="30000">
                <a:solidFill>
                  <a:srgbClr val="0000FF"/>
                </a:solidFill>
                <a:latin typeface="Arial" pitchFamily="34" charset="0"/>
                <a:cs typeface="Times New Roman" pitchFamily="18" charset="0"/>
              </a:rPr>
              <a:t>věk</a:t>
            </a:r>
            <a:r>
              <a:rPr lang="cs-CZ" altLang="cs-CZ" sz="2400">
                <a:solidFill>
                  <a:srgbClr val="0000FF"/>
                </a:solidFill>
                <a:latin typeface="Arial" pitchFamily="34" charset="0"/>
                <a:cs typeface="Times New Roman" pitchFamily="18" charset="0"/>
              </a:rPr>
              <a:t>     (muži)</a:t>
            </a:r>
            <a:endParaRPr lang="cs-CZ" altLang="cs-CZ" sz="2400">
              <a:latin typeface="Arial" pitchFamily="34" charset="0"/>
              <a:cs typeface="Times New Roman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400">
                <a:solidFill>
                  <a:srgbClr val="0000FF"/>
                </a:solidFill>
                <a:latin typeface="Arial" pitchFamily="34" charset="0"/>
                <a:cs typeface="Times New Roman" pitchFamily="18" charset="0"/>
              </a:rPr>
              <a:t>                                                                        </a:t>
            </a:r>
            <a:endParaRPr lang="cs-CZ" altLang="cs-CZ" sz="2400">
              <a:latin typeface="Arial" pitchFamily="34" charset="0"/>
              <a:cs typeface="Times New Roman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400">
                <a:solidFill>
                  <a:srgbClr val="0000FF"/>
                </a:solidFill>
                <a:latin typeface="Arial" pitchFamily="34" charset="0"/>
                <a:cs typeface="Times New Roman" pitchFamily="18" charset="0"/>
              </a:rPr>
              <a:t>eGF = 2.40 </a:t>
            </a:r>
            <a:r>
              <a:rPr lang="cs-CZ" altLang="cs-CZ" sz="2400" b="1">
                <a:solidFill>
                  <a:srgbClr val="0000FF"/>
                </a:solidFill>
                <a:latin typeface="Arial" pitchFamily="34" charset="0"/>
                <a:cs typeface="Times New Roman" pitchFamily="18" charset="0"/>
              </a:rPr>
              <a:t>*</a:t>
            </a:r>
            <a:r>
              <a:rPr lang="cs-CZ" altLang="cs-CZ" sz="2400">
                <a:solidFill>
                  <a:srgbClr val="0000FF"/>
                </a:solidFill>
                <a:latin typeface="Arial" pitchFamily="34" charset="0"/>
                <a:cs typeface="Times New Roman" pitchFamily="18" charset="0"/>
              </a:rPr>
              <a:t> (</a:t>
            </a:r>
            <a:r>
              <a:rPr lang="cs-CZ" altLang="cs-CZ" sz="2400">
                <a:solidFill>
                  <a:srgbClr val="CC3300"/>
                </a:solidFill>
                <a:latin typeface="Arial" pitchFamily="34" charset="0"/>
                <a:cs typeface="Times New Roman" pitchFamily="18" charset="0"/>
              </a:rPr>
              <a:t>S-Kreat</a:t>
            </a:r>
            <a:r>
              <a:rPr lang="cs-CZ" altLang="cs-CZ" sz="2400">
                <a:solidFill>
                  <a:srgbClr val="0000FF"/>
                </a:solidFill>
                <a:latin typeface="Arial" pitchFamily="34" charset="0"/>
                <a:cs typeface="Times New Roman" pitchFamily="18" charset="0"/>
              </a:rPr>
              <a:t>/61.9)</a:t>
            </a:r>
            <a:r>
              <a:rPr lang="cs-CZ" altLang="cs-CZ" sz="2400" b="1" baseline="30000">
                <a:solidFill>
                  <a:srgbClr val="0000FF"/>
                </a:solidFill>
                <a:latin typeface="Arial" pitchFamily="34" charset="0"/>
                <a:cs typeface="Times New Roman" pitchFamily="18" charset="0"/>
              </a:rPr>
              <a:t>-1.209 </a:t>
            </a:r>
            <a:r>
              <a:rPr lang="cs-CZ" altLang="cs-CZ" sz="2400" b="1">
                <a:solidFill>
                  <a:srgbClr val="0000FF"/>
                </a:solidFill>
                <a:latin typeface="Arial" pitchFamily="34" charset="0"/>
                <a:cs typeface="Times New Roman" pitchFamily="18" charset="0"/>
              </a:rPr>
              <a:t>* </a:t>
            </a:r>
            <a:r>
              <a:rPr lang="cs-CZ" altLang="cs-CZ" sz="2400">
                <a:solidFill>
                  <a:srgbClr val="0000FF"/>
                </a:solidFill>
                <a:latin typeface="Arial" pitchFamily="34" charset="0"/>
                <a:cs typeface="Times New Roman" pitchFamily="18" charset="0"/>
              </a:rPr>
              <a:t>(0.993)</a:t>
            </a:r>
            <a:r>
              <a:rPr lang="cs-CZ" altLang="cs-CZ" sz="2400" b="1" baseline="30000">
                <a:solidFill>
                  <a:srgbClr val="0000FF"/>
                </a:solidFill>
                <a:latin typeface="Arial" pitchFamily="34" charset="0"/>
                <a:cs typeface="Times New Roman" pitchFamily="18" charset="0"/>
              </a:rPr>
              <a:t>věk</a:t>
            </a:r>
            <a:r>
              <a:rPr lang="cs-CZ" altLang="cs-CZ" sz="2400">
                <a:solidFill>
                  <a:srgbClr val="0000FF"/>
                </a:solidFill>
                <a:latin typeface="Arial" pitchFamily="34" charset="0"/>
                <a:cs typeface="Times New Roman" pitchFamily="18" charset="0"/>
              </a:rPr>
              <a:t>   (ženy)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2400">
              <a:solidFill>
                <a:srgbClr val="0000FF"/>
              </a:solidFill>
              <a:latin typeface="Arial" pitchFamily="34" charset="0"/>
              <a:cs typeface="Times New Roman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400">
                <a:solidFill>
                  <a:srgbClr val="0000FF"/>
                </a:solidFill>
                <a:latin typeface="Arial" pitchFamily="34" charset="0"/>
                <a:cs typeface="Times New Roman" pitchFamily="18" charset="0"/>
              </a:rPr>
              <a:t>                                                                          (*1.159 černoši)</a:t>
            </a:r>
            <a:endParaRPr lang="cs-CZ" altLang="cs-CZ" sz="2400">
              <a:latin typeface="Arial" pitchFamily="34" charset="0"/>
              <a:cs typeface="Times New Roman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cs-CZ" altLang="cs-CZ" sz="2400"/>
          </a:p>
        </p:txBody>
      </p:sp>
      <p:sp>
        <p:nvSpPr>
          <p:cNvPr id="41988" name="Text Box 7"/>
          <p:cNvSpPr txBox="1">
            <a:spLocks noChangeArrowheads="1"/>
          </p:cNvSpPr>
          <p:nvPr/>
        </p:nvSpPr>
        <p:spPr bwMode="auto">
          <a:xfrm>
            <a:off x="1258888" y="2997200"/>
            <a:ext cx="69675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 b="1" i="1">
                <a:solidFill>
                  <a:srgbClr val="0000FF"/>
                </a:solidFill>
                <a:cs typeface="Times New Roman" pitchFamily="18" charset="0"/>
              </a:rPr>
              <a:t>Chronic Kidney Disease Epidemiology Collaboration</a:t>
            </a:r>
            <a:endParaRPr lang="cs-CZ" altLang="cs-CZ" sz="2400"/>
          </a:p>
        </p:txBody>
      </p:sp>
    </p:spTree>
    <p:extLst>
      <p:ext uri="{BB962C8B-B14F-4D97-AF65-F5344CB8AC3E}">
        <p14:creationId xmlns:p14="http://schemas.microsoft.com/office/powerpoint/2010/main" val="3896328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394" grpId="0" autoUpdateAnimBg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ext Box 2"/>
          <p:cNvSpPr txBox="1">
            <a:spLocks noChangeArrowheads="1"/>
          </p:cNvSpPr>
          <p:nvPr/>
        </p:nvSpPr>
        <p:spPr bwMode="auto">
          <a:xfrm>
            <a:off x="898525" y="801688"/>
            <a:ext cx="7205663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lvl="2"/>
            <a:r>
              <a:rPr lang="cs-CZ" altLang="cs-CZ" b="1">
                <a:latin typeface="Arial" pitchFamily="34" charset="0"/>
              </a:rPr>
              <a:t>Koncentrační schopnost renálních tubulů </a:t>
            </a:r>
          </a:p>
          <a:p>
            <a:pPr lvl="2"/>
            <a:r>
              <a:rPr lang="cs-CZ" altLang="cs-CZ" b="1">
                <a:latin typeface="Arial" pitchFamily="34" charset="0"/>
              </a:rPr>
              <a:t>je zjišťována pomocí adiuretinového testu</a:t>
            </a:r>
          </a:p>
          <a:p>
            <a:endParaRPr lang="cs-CZ" altLang="cs-CZ"/>
          </a:p>
        </p:txBody>
      </p:sp>
      <p:sp>
        <p:nvSpPr>
          <p:cNvPr id="51203" name="Text Box 3"/>
          <p:cNvSpPr txBox="1">
            <a:spLocks noChangeArrowheads="1"/>
          </p:cNvSpPr>
          <p:nvPr/>
        </p:nvSpPr>
        <p:spPr bwMode="auto">
          <a:xfrm>
            <a:off x="684213" y="2133600"/>
            <a:ext cx="8083550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lvl="2"/>
            <a:r>
              <a:rPr lang="cs-CZ" altLang="cs-CZ">
                <a:latin typeface="Arial" pitchFamily="34" charset="0"/>
              </a:rPr>
              <a:t>Dvě kapky adiuretinu jsou aplikovány intranasálně</a:t>
            </a:r>
            <a:endParaRPr lang="cs-CZ" altLang="cs-CZ" b="1">
              <a:latin typeface="Arial" pitchFamily="34" charset="0"/>
            </a:endParaRPr>
          </a:p>
          <a:p>
            <a:pPr lvl="2"/>
            <a:r>
              <a:rPr lang="cs-CZ" altLang="cs-CZ">
                <a:latin typeface="Arial" pitchFamily="34" charset="0"/>
              </a:rPr>
              <a:t>Moč je potom sbíráná v hodinových intervalech (5h)</a:t>
            </a:r>
            <a:endParaRPr lang="cs-CZ" altLang="cs-CZ" b="1">
              <a:latin typeface="Arial" pitchFamily="34" charset="0"/>
            </a:endParaRPr>
          </a:p>
          <a:p>
            <a:r>
              <a:rPr lang="cs-CZ" altLang="cs-CZ">
                <a:latin typeface="Arial" pitchFamily="34" charset="0"/>
              </a:rPr>
              <a:t>               ve vzorcích moče je měřena osmolalita</a:t>
            </a:r>
          </a:p>
        </p:txBody>
      </p:sp>
      <p:sp>
        <p:nvSpPr>
          <p:cNvPr id="51204" name="Text Box 4"/>
          <p:cNvSpPr txBox="1">
            <a:spLocks noChangeArrowheads="1"/>
          </p:cNvSpPr>
          <p:nvPr/>
        </p:nvSpPr>
        <p:spPr bwMode="auto">
          <a:xfrm>
            <a:off x="1979613" y="3573463"/>
            <a:ext cx="5934075" cy="301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cs-CZ" altLang="cs-CZ"/>
              <a:t>věk                          osmolalita moči (mmol/kg)</a:t>
            </a:r>
          </a:p>
          <a:p>
            <a:endParaRPr lang="cs-CZ" altLang="cs-CZ"/>
          </a:p>
          <a:p>
            <a:r>
              <a:rPr lang="cs-CZ" altLang="cs-CZ"/>
              <a:t>15-19                                  1090</a:t>
            </a:r>
          </a:p>
          <a:p>
            <a:r>
              <a:rPr lang="cs-CZ" altLang="cs-CZ"/>
              <a:t>20-29                                  1030</a:t>
            </a:r>
          </a:p>
          <a:p>
            <a:r>
              <a:rPr lang="cs-CZ" altLang="cs-CZ"/>
              <a:t>30-39                                     970</a:t>
            </a:r>
          </a:p>
          <a:p>
            <a:r>
              <a:rPr lang="cs-CZ" altLang="cs-CZ"/>
              <a:t>40-49                                     910</a:t>
            </a:r>
          </a:p>
          <a:p>
            <a:r>
              <a:rPr lang="cs-CZ" altLang="cs-CZ"/>
              <a:t>50-59                                     850</a:t>
            </a:r>
          </a:p>
          <a:p>
            <a:r>
              <a:rPr lang="cs-CZ" altLang="cs-CZ"/>
              <a:t>60-69                                     800</a:t>
            </a:r>
          </a:p>
        </p:txBody>
      </p:sp>
    </p:spTree>
    <p:extLst>
      <p:ext uri="{BB962C8B-B14F-4D97-AF65-F5344CB8AC3E}">
        <p14:creationId xmlns:p14="http://schemas.microsoft.com/office/powerpoint/2010/main" val="2153228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02" grpId="0"/>
      <p:bldP spid="51203" grpId="0"/>
      <p:bldP spid="5120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2555776" y="1340768"/>
            <a:ext cx="306340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000" b="1" dirty="0" smtClean="0"/>
              <a:t>PROTEINURIE</a:t>
            </a:r>
            <a:endParaRPr lang="cs-CZ" sz="4000" b="1" dirty="0"/>
          </a:p>
        </p:txBody>
      </p:sp>
      <p:sp>
        <p:nvSpPr>
          <p:cNvPr id="3" name="TextovéPole 2"/>
          <p:cNvSpPr txBox="1"/>
          <p:nvPr/>
        </p:nvSpPr>
        <p:spPr>
          <a:xfrm>
            <a:off x="2421796" y="2884293"/>
            <a:ext cx="33313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&gt;</a:t>
            </a:r>
            <a:r>
              <a:rPr lang="cs-CZ" sz="3200" dirty="0" smtClean="0"/>
              <a:t> 150 mg / 24 hod.</a:t>
            </a:r>
            <a:endParaRPr lang="cs-CZ" sz="3200" dirty="0"/>
          </a:p>
        </p:txBody>
      </p:sp>
    </p:spTree>
    <p:extLst>
      <p:ext uri="{BB962C8B-B14F-4D97-AF65-F5344CB8AC3E}">
        <p14:creationId xmlns:p14="http://schemas.microsoft.com/office/powerpoint/2010/main" val="2700770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ext Box 2"/>
          <p:cNvSpPr txBox="1">
            <a:spLocks noChangeArrowheads="1"/>
          </p:cNvSpPr>
          <p:nvPr/>
        </p:nvSpPr>
        <p:spPr bwMode="auto">
          <a:xfrm>
            <a:off x="136525" y="194627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cs-CZ" altLang="cs-CZ"/>
          </a:p>
        </p:txBody>
      </p:sp>
      <p:grpSp>
        <p:nvGrpSpPr>
          <p:cNvPr id="43011" name="Group 53"/>
          <p:cNvGrpSpPr>
            <a:grpSpLocks/>
          </p:cNvGrpSpPr>
          <p:nvPr/>
        </p:nvGrpSpPr>
        <p:grpSpPr bwMode="auto">
          <a:xfrm>
            <a:off x="609600" y="1028700"/>
            <a:ext cx="8305800" cy="4800600"/>
            <a:chOff x="-3" y="-3"/>
            <a:chExt cx="3858" cy="2250"/>
          </a:xfrm>
        </p:grpSpPr>
        <p:grpSp>
          <p:nvGrpSpPr>
            <p:cNvPr id="43012" name="Group 51"/>
            <p:cNvGrpSpPr>
              <a:grpSpLocks/>
            </p:cNvGrpSpPr>
            <p:nvPr/>
          </p:nvGrpSpPr>
          <p:grpSpPr bwMode="auto">
            <a:xfrm>
              <a:off x="0" y="0"/>
              <a:ext cx="3852" cy="2244"/>
              <a:chOff x="0" y="0"/>
              <a:chExt cx="3852" cy="2244"/>
            </a:xfrm>
          </p:grpSpPr>
          <p:grpSp>
            <p:nvGrpSpPr>
              <p:cNvPr id="43014" name="Group 20"/>
              <p:cNvGrpSpPr>
                <a:grpSpLocks/>
              </p:cNvGrpSpPr>
              <p:nvPr/>
            </p:nvGrpSpPr>
            <p:grpSpPr bwMode="auto">
              <a:xfrm>
                <a:off x="0" y="0"/>
                <a:ext cx="1284" cy="374"/>
                <a:chOff x="0" y="0"/>
                <a:chExt cx="1284" cy="374"/>
              </a:xfrm>
            </p:grpSpPr>
            <p:sp>
              <p:nvSpPr>
                <p:cNvPr id="43060" name="Rectangle 3"/>
                <p:cNvSpPr>
                  <a:spLocks noChangeArrowheads="1"/>
                </p:cNvSpPr>
                <p:nvPr/>
              </p:nvSpPr>
              <p:spPr bwMode="auto">
                <a:xfrm>
                  <a:off x="28" y="0"/>
                  <a:ext cx="1228" cy="37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algn="just"/>
                  <a:r>
                    <a:rPr lang="en-US" altLang="cs-CZ" sz="1400" b="1">
                      <a:solidFill>
                        <a:srgbClr val="FF9900"/>
                      </a:solidFill>
                      <a:latin typeface="Arial" pitchFamily="34" charset="0"/>
                      <a:cs typeface="Times New Roman" pitchFamily="18" charset="0"/>
                    </a:rPr>
                    <a:t>proteinurie</a:t>
                  </a:r>
                  <a:endParaRPr lang="en-US" altLang="cs-CZ" sz="1400">
                    <a:solidFill>
                      <a:srgbClr val="FF9900"/>
                    </a:solidFill>
                    <a:latin typeface="Arial" pitchFamily="34" charset="0"/>
                    <a:cs typeface="Times New Roman" pitchFamily="18" charset="0"/>
                  </a:endParaRPr>
                </a:p>
                <a:p>
                  <a:pPr algn="just"/>
                  <a:endParaRPr lang="en-US" altLang="cs-CZ" sz="1400">
                    <a:solidFill>
                      <a:srgbClr val="FF9900"/>
                    </a:solidFill>
                  </a:endParaRPr>
                </a:p>
              </p:txBody>
            </p:sp>
            <p:sp>
              <p:nvSpPr>
                <p:cNvPr id="43061" name="Rectangle 19"/>
                <p:cNvSpPr>
                  <a:spLocks noChangeArrowheads="1"/>
                </p:cNvSpPr>
                <p:nvPr/>
              </p:nvSpPr>
              <p:spPr bwMode="auto">
                <a:xfrm>
                  <a:off x="0" y="0"/>
                  <a:ext cx="1284" cy="374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cs-CZ" altLang="cs-CZ"/>
                </a:p>
              </p:txBody>
            </p:sp>
          </p:grpSp>
          <p:grpSp>
            <p:nvGrpSpPr>
              <p:cNvPr id="43015" name="Group 22"/>
              <p:cNvGrpSpPr>
                <a:grpSpLocks/>
              </p:cNvGrpSpPr>
              <p:nvPr/>
            </p:nvGrpSpPr>
            <p:grpSpPr bwMode="auto">
              <a:xfrm>
                <a:off x="1284" y="0"/>
                <a:ext cx="1284" cy="374"/>
                <a:chOff x="1284" y="0"/>
                <a:chExt cx="1284" cy="374"/>
              </a:xfrm>
            </p:grpSpPr>
            <p:sp>
              <p:nvSpPr>
                <p:cNvPr id="43058" name="Rectangle 4"/>
                <p:cNvSpPr>
                  <a:spLocks noChangeArrowheads="1"/>
                </p:cNvSpPr>
                <p:nvPr/>
              </p:nvSpPr>
              <p:spPr bwMode="auto">
                <a:xfrm>
                  <a:off x="1312" y="0"/>
                  <a:ext cx="1228" cy="37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algn="just"/>
                  <a:r>
                    <a:rPr lang="en-US" altLang="cs-CZ" sz="1400" b="1">
                      <a:solidFill>
                        <a:srgbClr val="FF9900"/>
                      </a:solidFill>
                      <a:latin typeface="Arial" pitchFamily="34" charset="0"/>
                      <a:cs typeface="Times New Roman" pitchFamily="18" charset="0"/>
                    </a:rPr>
                    <a:t>typ proteinurie</a:t>
                  </a:r>
                  <a:endParaRPr lang="en-US" altLang="cs-CZ" sz="1400">
                    <a:solidFill>
                      <a:srgbClr val="FF9900"/>
                    </a:solidFill>
                    <a:latin typeface="Arial" pitchFamily="34" charset="0"/>
                    <a:cs typeface="Times New Roman" pitchFamily="18" charset="0"/>
                  </a:endParaRPr>
                </a:p>
                <a:p>
                  <a:pPr algn="just"/>
                  <a:endParaRPr lang="en-US" altLang="cs-CZ">
                    <a:solidFill>
                      <a:srgbClr val="FF9900"/>
                    </a:solidFill>
                  </a:endParaRPr>
                </a:p>
              </p:txBody>
            </p:sp>
            <p:sp>
              <p:nvSpPr>
                <p:cNvPr id="43059" name="Rectangle 21"/>
                <p:cNvSpPr>
                  <a:spLocks noChangeArrowheads="1"/>
                </p:cNvSpPr>
                <p:nvPr/>
              </p:nvSpPr>
              <p:spPr bwMode="auto">
                <a:xfrm>
                  <a:off x="1284" y="0"/>
                  <a:ext cx="1284" cy="374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cs-CZ" altLang="cs-CZ"/>
                </a:p>
              </p:txBody>
            </p:sp>
          </p:grpSp>
          <p:grpSp>
            <p:nvGrpSpPr>
              <p:cNvPr id="43016" name="Group 24"/>
              <p:cNvGrpSpPr>
                <a:grpSpLocks/>
              </p:cNvGrpSpPr>
              <p:nvPr/>
            </p:nvGrpSpPr>
            <p:grpSpPr bwMode="auto">
              <a:xfrm>
                <a:off x="2568" y="0"/>
                <a:ext cx="1284" cy="374"/>
                <a:chOff x="2568" y="0"/>
                <a:chExt cx="1284" cy="374"/>
              </a:xfrm>
            </p:grpSpPr>
            <p:sp>
              <p:nvSpPr>
                <p:cNvPr id="43056" name="Rectangle 5"/>
                <p:cNvSpPr>
                  <a:spLocks noChangeArrowheads="1"/>
                </p:cNvSpPr>
                <p:nvPr/>
              </p:nvSpPr>
              <p:spPr bwMode="auto">
                <a:xfrm>
                  <a:off x="2596" y="0"/>
                  <a:ext cx="1228" cy="37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algn="ctr"/>
                  <a:r>
                    <a:rPr lang="cs-CZ" altLang="cs-CZ" sz="1400" b="1">
                      <a:solidFill>
                        <a:srgbClr val="FF9900"/>
                      </a:solidFill>
                      <a:latin typeface="Arial" pitchFamily="34" charset="0"/>
                    </a:rPr>
                    <a:t>c</a:t>
                  </a:r>
                  <a:r>
                    <a:rPr lang="en-US" altLang="cs-CZ" sz="1400" b="1">
                      <a:solidFill>
                        <a:srgbClr val="FF9900"/>
                      </a:solidFill>
                      <a:latin typeface="Arial" pitchFamily="34" charset="0"/>
                      <a:cs typeface="Times New Roman" pitchFamily="18" charset="0"/>
                    </a:rPr>
                    <a:t>harakter</a:t>
                  </a:r>
                  <a:r>
                    <a:rPr lang="cs-CZ" altLang="cs-CZ" sz="1400" b="1">
                      <a:solidFill>
                        <a:srgbClr val="FF9900"/>
                      </a:solidFill>
                      <a:latin typeface="Arial" pitchFamily="34" charset="0"/>
                    </a:rPr>
                    <a:t>istické </a:t>
                  </a:r>
                  <a:r>
                    <a:rPr lang="en-US" altLang="cs-CZ" sz="1400" b="1">
                      <a:solidFill>
                        <a:srgbClr val="FF9900"/>
                      </a:solidFill>
                      <a:latin typeface="Arial" pitchFamily="34" charset="0"/>
                      <a:cs typeface="Times New Roman" pitchFamily="18" charset="0"/>
                    </a:rPr>
                    <a:t> bílkoviny v moči</a:t>
                  </a:r>
                  <a:endParaRPr lang="en-US" altLang="cs-CZ" sz="1400">
                    <a:solidFill>
                      <a:srgbClr val="FF9900"/>
                    </a:solidFill>
                    <a:latin typeface="Arial" pitchFamily="34" charset="0"/>
                    <a:cs typeface="Times New Roman" pitchFamily="18" charset="0"/>
                  </a:endParaRPr>
                </a:p>
                <a:p>
                  <a:pPr algn="just"/>
                  <a:endParaRPr lang="en-US" altLang="cs-CZ" sz="1400">
                    <a:solidFill>
                      <a:srgbClr val="FF9900"/>
                    </a:solidFill>
                  </a:endParaRPr>
                </a:p>
              </p:txBody>
            </p:sp>
            <p:sp>
              <p:nvSpPr>
                <p:cNvPr id="43057" name="Rectangle 23"/>
                <p:cNvSpPr>
                  <a:spLocks noChangeArrowheads="1"/>
                </p:cNvSpPr>
                <p:nvPr/>
              </p:nvSpPr>
              <p:spPr bwMode="auto">
                <a:xfrm>
                  <a:off x="2568" y="0"/>
                  <a:ext cx="1284" cy="374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cs-CZ" altLang="cs-CZ"/>
                </a:p>
              </p:txBody>
            </p:sp>
          </p:grpSp>
          <p:grpSp>
            <p:nvGrpSpPr>
              <p:cNvPr id="43017" name="Group 26"/>
              <p:cNvGrpSpPr>
                <a:grpSpLocks/>
              </p:cNvGrpSpPr>
              <p:nvPr/>
            </p:nvGrpSpPr>
            <p:grpSpPr bwMode="auto">
              <a:xfrm>
                <a:off x="0" y="374"/>
                <a:ext cx="1284" cy="374"/>
                <a:chOff x="0" y="374"/>
                <a:chExt cx="1284" cy="374"/>
              </a:xfrm>
            </p:grpSpPr>
            <p:sp>
              <p:nvSpPr>
                <p:cNvPr id="43054" name="Rectangle 6"/>
                <p:cNvSpPr>
                  <a:spLocks noChangeArrowheads="1"/>
                </p:cNvSpPr>
                <p:nvPr/>
              </p:nvSpPr>
              <p:spPr bwMode="auto">
                <a:xfrm>
                  <a:off x="28" y="374"/>
                  <a:ext cx="1228" cy="37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algn="just"/>
                  <a:r>
                    <a:rPr lang="en-US" altLang="cs-CZ" sz="1200" b="1">
                      <a:latin typeface="Arial" pitchFamily="34" charset="0"/>
                      <a:cs typeface="Times New Roman" pitchFamily="18" charset="0"/>
                    </a:rPr>
                    <a:t>prerenální</a:t>
                  </a:r>
                </a:p>
                <a:p>
                  <a:pPr algn="just"/>
                  <a:endParaRPr lang="en-US" altLang="cs-CZ" sz="1200" b="1"/>
                </a:p>
              </p:txBody>
            </p:sp>
            <p:sp>
              <p:nvSpPr>
                <p:cNvPr id="43055" name="Rectangle 25"/>
                <p:cNvSpPr>
                  <a:spLocks noChangeArrowheads="1"/>
                </p:cNvSpPr>
                <p:nvPr/>
              </p:nvSpPr>
              <p:spPr bwMode="auto">
                <a:xfrm>
                  <a:off x="0" y="374"/>
                  <a:ext cx="1284" cy="374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cs-CZ" altLang="cs-CZ"/>
                </a:p>
              </p:txBody>
            </p:sp>
          </p:grpSp>
          <p:grpSp>
            <p:nvGrpSpPr>
              <p:cNvPr id="43018" name="Group 28"/>
              <p:cNvGrpSpPr>
                <a:grpSpLocks/>
              </p:cNvGrpSpPr>
              <p:nvPr/>
            </p:nvGrpSpPr>
            <p:grpSpPr bwMode="auto">
              <a:xfrm>
                <a:off x="1284" y="374"/>
                <a:ext cx="1284" cy="374"/>
                <a:chOff x="1284" y="374"/>
                <a:chExt cx="1284" cy="374"/>
              </a:xfrm>
            </p:grpSpPr>
            <p:sp>
              <p:nvSpPr>
                <p:cNvPr id="43052" name="Rectangle 7"/>
                <p:cNvSpPr>
                  <a:spLocks noChangeArrowheads="1"/>
                </p:cNvSpPr>
                <p:nvPr/>
              </p:nvSpPr>
              <p:spPr bwMode="auto">
                <a:xfrm>
                  <a:off x="1312" y="374"/>
                  <a:ext cx="1228" cy="37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algn="just"/>
                  <a:r>
                    <a:rPr lang="en-US" altLang="cs-CZ" sz="1200" b="1">
                      <a:latin typeface="Arial" pitchFamily="34" charset="0"/>
                      <a:cs typeface="Times New Roman" pitchFamily="18" charset="0"/>
                    </a:rPr>
                    <a:t>over-flow</a:t>
                  </a:r>
                </a:p>
                <a:p>
                  <a:pPr algn="just"/>
                  <a:endParaRPr lang="en-US" altLang="cs-CZ" sz="1200" b="1"/>
                </a:p>
              </p:txBody>
            </p:sp>
            <p:sp>
              <p:nvSpPr>
                <p:cNvPr id="43053" name="Rectangle 27"/>
                <p:cNvSpPr>
                  <a:spLocks noChangeArrowheads="1"/>
                </p:cNvSpPr>
                <p:nvPr/>
              </p:nvSpPr>
              <p:spPr bwMode="auto">
                <a:xfrm>
                  <a:off x="1284" y="374"/>
                  <a:ext cx="1284" cy="374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cs-CZ" altLang="cs-CZ"/>
                </a:p>
              </p:txBody>
            </p:sp>
          </p:grpSp>
          <p:grpSp>
            <p:nvGrpSpPr>
              <p:cNvPr id="43019" name="Group 30"/>
              <p:cNvGrpSpPr>
                <a:grpSpLocks/>
              </p:cNvGrpSpPr>
              <p:nvPr/>
            </p:nvGrpSpPr>
            <p:grpSpPr bwMode="auto">
              <a:xfrm>
                <a:off x="2568" y="374"/>
                <a:ext cx="1284" cy="374"/>
                <a:chOff x="2568" y="374"/>
                <a:chExt cx="1284" cy="374"/>
              </a:xfrm>
            </p:grpSpPr>
            <p:sp>
              <p:nvSpPr>
                <p:cNvPr id="43050" name="Rectangle 8"/>
                <p:cNvSpPr>
                  <a:spLocks noChangeArrowheads="1"/>
                </p:cNvSpPr>
                <p:nvPr/>
              </p:nvSpPr>
              <p:spPr bwMode="auto">
                <a:xfrm>
                  <a:off x="2596" y="374"/>
                  <a:ext cx="1228" cy="37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algn="just"/>
                  <a:r>
                    <a:rPr lang="en-US" altLang="cs-CZ" sz="1200" b="1">
                      <a:latin typeface="Arial" pitchFamily="34" charset="0"/>
                      <a:cs typeface="Times New Roman" pitchFamily="18" charset="0"/>
                    </a:rPr>
                    <a:t>lehké řetězce  κ, λ</a:t>
                  </a:r>
                </a:p>
                <a:p>
                  <a:pPr algn="just"/>
                  <a:endParaRPr lang="en-US" altLang="cs-CZ" sz="1200" b="1"/>
                </a:p>
              </p:txBody>
            </p:sp>
            <p:sp>
              <p:nvSpPr>
                <p:cNvPr id="43051" name="Rectangle 29"/>
                <p:cNvSpPr>
                  <a:spLocks noChangeArrowheads="1"/>
                </p:cNvSpPr>
                <p:nvPr/>
              </p:nvSpPr>
              <p:spPr bwMode="auto">
                <a:xfrm>
                  <a:off x="2568" y="374"/>
                  <a:ext cx="1284" cy="374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cs-CZ" altLang="cs-CZ"/>
                </a:p>
              </p:txBody>
            </p:sp>
          </p:grpSp>
          <p:grpSp>
            <p:nvGrpSpPr>
              <p:cNvPr id="43020" name="Group 32"/>
              <p:cNvGrpSpPr>
                <a:grpSpLocks/>
              </p:cNvGrpSpPr>
              <p:nvPr/>
            </p:nvGrpSpPr>
            <p:grpSpPr bwMode="auto">
              <a:xfrm>
                <a:off x="0" y="748"/>
                <a:ext cx="1284" cy="1122"/>
                <a:chOff x="0" y="748"/>
                <a:chExt cx="1284" cy="1122"/>
              </a:xfrm>
            </p:grpSpPr>
            <p:sp>
              <p:nvSpPr>
                <p:cNvPr id="43048" name="Rectangle 9"/>
                <p:cNvSpPr>
                  <a:spLocks noChangeArrowheads="1"/>
                </p:cNvSpPr>
                <p:nvPr/>
              </p:nvSpPr>
              <p:spPr bwMode="auto">
                <a:xfrm>
                  <a:off x="28" y="748"/>
                  <a:ext cx="1228" cy="11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indent="238125" algn="just"/>
                  <a:r>
                    <a:rPr lang="en-US" altLang="cs-CZ" sz="900">
                      <a:latin typeface="Arial" pitchFamily="34" charset="0"/>
                      <a:cs typeface="Times New Roman" pitchFamily="18" charset="0"/>
                    </a:rPr>
                    <a:t> </a:t>
                  </a:r>
                </a:p>
                <a:p>
                  <a:pPr indent="238125" algn="just"/>
                  <a:r>
                    <a:rPr lang="en-US" altLang="cs-CZ" sz="1200" b="1">
                      <a:latin typeface="Arial" pitchFamily="34" charset="0"/>
                      <a:cs typeface="Times New Roman" pitchFamily="18" charset="0"/>
                    </a:rPr>
                    <a:t>renální</a:t>
                  </a:r>
                </a:p>
                <a:p>
                  <a:pPr indent="238125" algn="just"/>
                  <a:endParaRPr lang="en-US" altLang="cs-CZ" sz="1200" b="1"/>
                </a:p>
              </p:txBody>
            </p:sp>
            <p:sp>
              <p:nvSpPr>
                <p:cNvPr id="43049" name="Rectangle 31"/>
                <p:cNvSpPr>
                  <a:spLocks noChangeArrowheads="1"/>
                </p:cNvSpPr>
                <p:nvPr/>
              </p:nvSpPr>
              <p:spPr bwMode="auto">
                <a:xfrm>
                  <a:off x="0" y="748"/>
                  <a:ext cx="1284" cy="1122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cs-CZ" altLang="cs-CZ"/>
                </a:p>
              </p:txBody>
            </p:sp>
          </p:grpSp>
          <p:grpSp>
            <p:nvGrpSpPr>
              <p:cNvPr id="43021" name="Group 34"/>
              <p:cNvGrpSpPr>
                <a:grpSpLocks/>
              </p:cNvGrpSpPr>
              <p:nvPr/>
            </p:nvGrpSpPr>
            <p:grpSpPr bwMode="auto">
              <a:xfrm>
                <a:off x="1284" y="748"/>
                <a:ext cx="1284" cy="374"/>
                <a:chOff x="1284" y="748"/>
                <a:chExt cx="1284" cy="374"/>
              </a:xfrm>
            </p:grpSpPr>
            <p:sp>
              <p:nvSpPr>
                <p:cNvPr id="43046" name="Rectangle 10"/>
                <p:cNvSpPr>
                  <a:spLocks noChangeArrowheads="1"/>
                </p:cNvSpPr>
                <p:nvPr/>
              </p:nvSpPr>
              <p:spPr bwMode="auto">
                <a:xfrm>
                  <a:off x="1312" y="748"/>
                  <a:ext cx="1228" cy="37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algn="just"/>
                  <a:r>
                    <a:rPr lang="en-US" altLang="cs-CZ" sz="1200" b="1">
                      <a:latin typeface="Arial" pitchFamily="34" charset="0"/>
                      <a:cs typeface="Times New Roman" pitchFamily="18" charset="0"/>
                    </a:rPr>
                    <a:t>glomerulární - selektivní</a:t>
                  </a:r>
                </a:p>
                <a:p>
                  <a:pPr algn="just"/>
                  <a:endParaRPr lang="en-US" altLang="cs-CZ" sz="1200" b="1"/>
                </a:p>
              </p:txBody>
            </p:sp>
            <p:sp>
              <p:nvSpPr>
                <p:cNvPr id="43047" name="Rectangle 33"/>
                <p:cNvSpPr>
                  <a:spLocks noChangeArrowheads="1"/>
                </p:cNvSpPr>
                <p:nvPr/>
              </p:nvSpPr>
              <p:spPr bwMode="auto">
                <a:xfrm>
                  <a:off x="1284" y="748"/>
                  <a:ext cx="1284" cy="374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cs-CZ" altLang="cs-CZ"/>
                </a:p>
              </p:txBody>
            </p:sp>
          </p:grpSp>
          <p:grpSp>
            <p:nvGrpSpPr>
              <p:cNvPr id="43022" name="Group 36"/>
              <p:cNvGrpSpPr>
                <a:grpSpLocks/>
              </p:cNvGrpSpPr>
              <p:nvPr/>
            </p:nvGrpSpPr>
            <p:grpSpPr bwMode="auto">
              <a:xfrm>
                <a:off x="2568" y="748"/>
                <a:ext cx="1284" cy="374"/>
                <a:chOff x="2568" y="748"/>
                <a:chExt cx="1284" cy="374"/>
              </a:xfrm>
            </p:grpSpPr>
            <p:sp>
              <p:nvSpPr>
                <p:cNvPr id="43044" name="Rectangle 11"/>
                <p:cNvSpPr>
                  <a:spLocks noChangeArrowheads="1"/>
                </p:cNvSpPr>
                <p:nvPr/>
              </p:nvSpPr>
              <p:spPr bwMode="auto">
                <a:xfrm>
                  <a:off x="2596" y="748"/>
                  <a:ext cx="1228" cy="37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algn="just"/>
                  <a:r>
                    <a:rPr lang="en-US" altLang="cs-CZ" sz="1200" b="1">
                      <a:latin typeface="Arial" pitchFamily="34" charset="0"/>
                      <a:cs typeface="Times New Roman" pitchFamily="18" charset="0"/>
                    </a:rPr>
                    <a:t>albumin…….transferin</a:t>
                  </a:r>
                </a:p>
                <a:p>
                  <a:pPr algn="just"/>
                  <a:endParaRPr lang="en-US" altLang="cs-CZ" sz="1200" b="1"/>
                </a:p>
              </p:txBody>
            </p:sp>
            <p:sp>
              <p:nvSpPr>
                <p:cNvPr id="43045" name="Rectangle 35"/>
                <p:cNvSpPr>
                  <a:spLocks noChangeArrowheads="1"/>
                </p:cNvSpPr>
                <p:nvPr/>
              </p:nvSpPr>
              <p:spPr bwMode="auto">
                <a:xfrm>
                  <a:off x="2568" y="748"/>
                  <a:ext cx="1284" cy="374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cs-CZ" altLang="cs-CZ"/>
                </a:p>
              </p:txBody>
            </p:sp>
          </p:grpSp>
          <p:grpSp>
            <p:nvGrpSpPr>
              <p:cNvPr id="43023" name="Group 38"/>
              <p:cNvGrpSpPr>
                <a:grpSpLocks/>
              </p:cNvGrpSpPr>
              <p:nvPr/>
            </p:nvGrpSpPr>
            <p:grpSpPr bwMode="auto">
              <a:xfrm>
                <a:off x="1284" y="1122"/>
                <a:ext cx="1284" cy="374"/>
                <a:chOff x="1284" y="1122"/>
                <a:chExt cx="1284" cy="374"/>
              </a:xfrm>
            </p:grpSpPr>
            <p:sp>
              <p:nvSpPr>
                <p:cNvPr id="43042" name="Rectangle 12"/>
                <p:cNvSpPr>
                  <a:spLocks noChangeArrowheads="1"/>
                </p:cNvSpPr>
                <p:nvPr/>
              </p:nvSpPr>
              <p:spPr bwMode="auto">
                <a:xfrm>
                  <a:off x="1312" y="1122"/>
                  <a:ext cx="1228" cy="37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algn="just"/>
                  <a:r>
                    <a:rPr lang="en-US" altLang="cs-CZ" sz="1200" b="1">
                      <a:latin typeface="Arial" pitchFamily="34" charset="0"/>
                      <a:cs typeface="Times New Roman" pitchFamily="18" charset="0"/>
                    </a:rPr>
                    <a:t>glomerulární - neselektivní</a:t>
                  </a:r>
                </a:p>
                <a:p>
                  <a:pPr algn="just"/>
                  <a:endParaRPr lang="en-US" altLang="cs-CZ" sz="1200" b="1"/>
                </a:p>
              </p:txBody>
            </p:sp>
            <p:sp>
              <p:nvSpPr>
                <p:cNvPr id="43043" name="Rectangle 37"/>
                <p:cNvSpPr>
                  <a:spLocks noChangeArrowheads="1"/>
                </p:cNvSpPr>
                <p:nvPr/>
              </p:nvSpPr>
              <p:spPr bwMode="auto">
                <a:xfrm>
                  <a:off x="1284" y="1122"/>
                  <a:ext cx="1284" cy="374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cs-CZ" altLang="cs-CZ"/>
                </a:p>
              </p:txBody>
            </p:sp>
          </p:grpSp>
          <p:grpSp>
            <p:nvGrpSpPr>
              <p:cNvPr id="43024" name="Group 40"/>
              <p:cNvGrpSpPr>
                <a:grpSpLocks/>
              </p:cNvGrpSpPr>
              <p:nvPr/>
            </p:nvGrpSpPr>
            <p:grpSpPr bwMode="auto">
              <a:xfrm>
                <a:off x="2568" y="1122"/>
                <a:ext cx="1284" cy="374"/>
                <a:chOff x="2568" y="1122"/>
                <a:chExt cx="1284" cy="374"/>
              </a:xfrm>
            </p:grpSpPr>
            <p:sp>
              <p:nvSpPr>
                <p:cNvPr id="43040" name="Rectangle 13"/>
                <p:cNvSpPr>
                  <a:spLocks noChangeArrowheads="1"/>
                </p:cNvSpPr>
                <p:nvPr/>
              </p:nvSpPr>
              <p:spPr bwMode="auto">
                <a:xfrm>
                  <a:off x="2596" y="1122"/>
                  <a:ext cx="1228" cy="37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algn="just"/>
                  <a:r>
                    <a:rPr lang="en-US" altLang="cs-CZ" sz="1200" b="1">
                      <a:latin typeface="Arial" pitchFamily="34" charset="0"/>
                      <a:cs typeface="Times New Roman" pitchFamily="18" charset="0"/>
                    </a:rPr>
                    <a:t>albumin…….transferin….Ig</a:t>
                  </a:r>
                </a:p>
                <a:p>
                  <a:pPr algn="just"/>
                  <a:endParaRPr lang="en-US" altLang="cs-CZ" sz="1200" b="1"/>
                </a:p>
              </p:txBody>
            </p:sp>
            <p:sp>
              <p:nvSpPr>
                <p:cNvPr id="43041" name="Rectangle 39"/>
                <p:cNvSpPr>
                  <a:spLocks noChangeArrowheads="1"/>
                </p:cNvSpPr>
                <p:nvPr/>
              </p:nvSpPr>
              <p:spPr bwMode="auto">
                <a:xfrm>
                  <a:off x="2568" y="1122"/>
                  <a:ext cx="1284" cy="374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cs-CZ" altLang="cs-CZ"/>
                </a:p>
              </p:txBody>
            </p:sp>
          </p:grpSp>
          <p:grpSp>
            <p:nvGrpSpPr>
              <p:cNvPr id="43025" name="Group 42"/>
              <p:cNvGrpSpPr>
                <a:grpSpLocks/>
              </p:cNvGrpSpPr>
              <p:nvPr/>
            </p:nvGrpSpPr>
            <p:grpSpPr bwMode="auto">
              <a:xfrm>
                <a:off x="1284" y="1496"/>
                <a:ext cx="1284" cy="374"/>
                <a:chOff x="1284" y="1496"/>
                <a:chExt cx="1284" cy="374"/>
              </a:xfrm>
            </p:grpSpPr>
            <p:sp>
              <p:nvSpPr>
                <p:cNvPr id="43038" name="Rectangle 14"/>
                <p:cNvSpPr>
                  <a:spLocks noChangeArrowheads="1"/>
                </p:cNvSpPr>
                <p:nvPr/>
              </p:nvSpPr>
              <p:spPr bwMode="auto">
                <a:xfrm>
                  <a:off x="1312" y="1496"/>
                  <a:ext cx="1228" cy="37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algn="just"/>
                  <a:r>
                    <a:rPr lang="en-US" altLang="cs-CZ" sz="1200" b="1">
                      <a:latin typeface="Arial" pitchFamily="34" charset="0"/>
                      <a:cs typeface="Times New Roman" pitchFamily="18" charset="0"/>
                    </a:rPr>
                    <a:t>tubulární</a:t>
                  </a:r>
                </a:p>
                <a:p>
                  <a:pPr algn="just"/>
                  <a:endParaRPr lang="en-US" altLang="cs-CZ" sz="1200" b="1"/>
                </a:p>
              </p:txBody>
            </p:sp>
            <p:sp>
              <p:nvSpPr>
                <p:cNvPr id="43039" name="Rectangle 41"/>
                <p:cNvSpPr>
                  <a:spLocks noChangeArrowheads="1"/>
                </p:cNvSpPr>
                <p:nvPr/>
              </p:nvSpPr>
              <p:spPr bwMode="auto">
                <a:xfrm>
                  <a:off x="1284" y="1496"/>
                  <a:ext cx="1284" cy="374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cs-CZ" altLang="cs-CZ"/>
                </a:p>
              </p:txBody>
            </p:sp>
          </p:grpSp>
          <p:grpSp>
            <p:nvGrpSpPr>
              <p:cNvPr id="43026" name="Group 44"/>
              <p:cNvGrpSpPr>
                <a:grpSpLocks/>
              </p:cNvGrpSpPr>
              <p:nvPr/>
            </p:nvGrpSpPr>
            <p:grpSpPr bwMode="auto">
              <a:xfrm>
                <a:off x="2568" y="1496"/>
                <a:ext cx="1284" cy="374"/>
                <a:chOff x="2568" y="1496"/>
                <a:chExt cx="1284" cy="374"/>
              </a:xfrm>
            </p:grpSpPr>
            <p:sp>
              <p:nvSpPr>
                <p:cNvPr id="43036" name="Rectangle 15"/>
                <p:cNvSpPr>
                  <a:spLocks noChangeArrowheads="1"/>
                </p:cNvSpPr>
                <p:nvPr/>
              </p:nvSpPr>
              <p:spPr bwMode="auto">
                <a:xfrm>
                  <a:off x="2596" y="1496"/>
                  <a:ext cx="1228" cy="37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algn="just"/>
                  <a:r>
                    <a:rPr lang="en-US" altLang="cs-CZ" sz="900">
                      <a:latin typeface="Arial" pitchFamily="34" charset="0"/>
                      <a:cs typeface="Times New Roman" pitchFamily="18" charset="0"/>
                    </a:rPr>
                    <a:t>  </a:t>
                  </a:r>
                  <a:r>
                    <a:rPr lang="en-US" altLang="cs-CZ" sz="1200" b="1">
                      <a:latin typeface="Arial" pitchFamily="34" charset="0"/>
                      <a:cs typeface="Times New Roman" pitchFamily="18" charset="0"/>
                    </a:rPr>
                    <a:t>α </a:t>
                  </a:r>
                  <a:r>
                    <a:rPr lang="en-US" altLang="cs-CZ" sz="1200" b="1" baseline="-30000">
                      <a:latin typeface="Arial" pitchFamily="34" charset="0"/>
                      <a:cs typeface="Times New Roman" pitchFamily="18" charset="0"/>
                    </a:rPr>
                    <a:t>1</a:t>
                  </a:r>
                  <a:r>
                    <a:rPr lang="en-US" altLang="cs-CZ" sz="1200" b="1">
                      <a:latin typeface="Arial" pitchFamily="34" charset="0"/>
                      <a:cs typeface="Times New Roman" pitchFamily="18" charset="0"/>
                    </a:rPr>
                    <a:t>  a   β</a:t>
                  </a:r>
                  <a:r>
                    <a:rPr lang="en-US" altLang="cs-CZ" sz="1200" b="1" baseline="-30000">
                      <a:latin typeface="Arial" pitchFamily="34" charset="0"/>
                      <a:cs typeface="Times New Roman" pitchFamily="18" charset="0"/>
                    </a:rPr>
                    <a:t>2 </a:t>
                  </a:r>
                  <a:r>
                    <a:rPr lang="en-US" altLang="cs-CZ" sz="1200" b="1">
                      <a:latin typeface="Arial" pitchFamily="34" charset="0"/>
                      <a:cs typeface="Times New Roman" pitchFamily="18" charset="0"/>
                    </a:rPr>
                    <a:t> mikroglobulin</a:t>
                  </a:r>
                </a:p>
                <a:p>
                  <a:pPr algn="just"/>
                  <a:endParaRPr lang="en-US" altLang="cs-CZ" sz="1200" b="1"/>
                </a:p>
              </p:txBody>
            </p:sp>
            <p:sp>
              <p:nvSpPr>
                <p:cNvPr id="43037" name="Rectangle 43"/>
                <p:cNvSpPr>
                  <a:spLocks noChangeArrowheads="1"/>
                </p:cNvSpPr>
                <p:nvPr/>
              </p:nvSpPr>
              <p:spPr bwMode="auto">
                <a:xfrm>
                  <a:off x="2568" y="1496"/>
                  <a:ext cx="1284" cy="374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cs-CZ" altLang="cs-CZ"/>
                </a:p>
              </p:txBody>
            </p:sp>
          </p:grpSp>
          <p:grpSp>
            <p:nvGrpSpPr>
              <p:cNvPr id="43027" name="Group 46"/>
              <p:cNvGrpSpPr>
                <a:grpSpLocks/>
              </p:cNvGrpSpPr>
              <p:nvPr/>
            </p:nvGrpSpPr>
            <p:grpSpPr bwMode="auto">
              <a:xfrm>
                <a:off x="0" y="1870"/>
                <a:ext cx="1284" cy="374"/>
                <a:chOff x="0" y="1870"/>
                <a:chExt cx="1284" cy="374"/>
              </a:xfrm>
            </p:grpSpPr>
            <p:sp>
              <p:nvSpPr>
                <p:cNvPr id="43034" name="Rectangle 16"/>
                <p:cNvSpPr>
                  <a:spLocks noChangeArrowheads="1"/>
                </p:cNvSpPr>
                <p:nvPr/>
              </p:nvSpPr>
              <p:spPr bwMode="auto">
                <a:xfrm>
                  <a:off x="28" y="1870"/>
                  <a:ext cx="1228" cy="37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algn="just"/>
                  <a:r>
                    <a:rPr lang="en-US" altLang="cs-CZ" sz="1200" b="1">
                      <a:latin typeface="Arial" pitchFamily="34" charset="0"/>
                      <a:cs typeface="Times New Roman" pitchFamily="18" charset="0"/>
                    </a:rPr>
                    <a:t>postrenální</a:t>
                  </a:r>
                </a:p>
                <a:p>
                  <a:pPr algn="just"/>
                  <a:endParaRPr lang="en-US" altLang="cs-CZ" sz="1200" b="1"/>
                </a:p>
              </p:txBody>
            </p:sp>
            <p:sp>
              <p:nvSpPr>
                <p:cNvPr id="43035" name="Rectangle 45"/>
                <p:cNvSpPr>
                  <a:spLocks noChangeArrowheads="1"/>
                </p:cNvSpPr>
                <p:nvPr/>
              </p:nvSpPr>
              <p:spPr bwMode="auto">
                <a:xfrm>
                  <a:off x="0" y="1870"/>
                  <a:ext cx="1284" cy="374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cs-CZ" altLang="cs-CZ"/>
                </a:p>
              </p:txBody>
            </p:sp>
          </p:grpSp>
          <p:grpSp>
            <p:nvGrpSpPr>
              <p:cNvPr id="43028" name="Group 48"/>
              <p:cNvGrpSpPr>
                <a:grpSpLocks/>
              </p:cNvGrpSpPr>
              <p:nvPr/>
            </p:nvGrpSpPr>
            <p:grpSpPr bwMode="auto">
              <a:xfrm>
                <a:off x="1284" y="1870"/>
                <a:ext cx="1284" cy="374"/>
                <a:chOff x="1284" y="1870"/>
                <a:chExt cx="1284" cy="374"/>
              </a:xfrm>
            </p:grpSpPr>
            <p:sp>
              <p:nvSpPr>
                <p:cNvPr id="43032" name="Rectangle 17"/>
                <p:cNvSpPr>
                  <a:spLocks noChangeArrowheads="1"/>
                </p:cNvSpPr>
                <p:nvPr/>
              </p:nvSpPr>
              <p:spPr bwMode="auto">
                <a:xfrm>
                  <a:off x="1312" y="1870"/>
                  <a:ext cx="1228" cy="37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algn="just"/>
                  <a:r>
                    <a:rPr lang="en-US" altLang="cs-CZ" sz="1200" b="1">
                      <a:latin typeface="Arial" pitchFamily="34" charset="0"/>
                      <a:cs typeface="Times New Roman" pitchFamily="18" charset="0"/>
                    </a:rPr>
                    <a:t>(zánět močových cest)</a:t>
                  </a:r>
                </a:p>
                <a:p>
                  <a:pPr algn="just"/>
                  <a:endParaRPr lang="en-US" altLang="cs-CZ" sz="1200" b="1"/>
                </a:p>
              </p:txBody>
            </p:sp>
            <p:sp>
              <p:nvSpPr>
                <p:cNvPr id="43033" name="Rectangle 47"/>
                <p:cNvSpPr>
                  <a:spLocks noChangeArrowheads="1"/>
                </p:cNvSpPr>
                <p:nvPr/>
              </p:nvSpPr>
              <p:spPr bwMode="auto">
                <a:xfrm>
                  <a:off x="1284" y="1870"/>
                  <a:ext cx="1284" cy="374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cs-CZ" altLang="cs-CZ"/>
                </a:p>
              </p:txBody>
            </p:sp>
          </p:grpSp>
          <p:grpSp>
            <p:nvGrpSpPr>
              <p:cNvPr id="43029" name="Group 50"/>
              <p:cNvGrpSpPr>
                <a:grpSpLocks/>
              </p:cNvGrpSpPr>
              <p:nvPr/>
            </p:nvGrpSpPr>
            <p:grpSpPr bwMode="auto">
              <a:xfrm>
                <a:off x="2568" y="1870"/>
                <a:ext cx="1284" cy="374"/>
                <a:chOff x="2568" y="1870"/>
                <a:chExt cx="1284" cy="374"/>
              </a:xfrm>
            </p:grpSpPr>
            <p:sp>
              <p:nvSpPr>
                <p:cNvPr id="43030" name="Rectangle 18"/>
                <p:cNvSpPr>
                  <a:spLocks noChangeArrowheads="1"/>
                </p:cNvSpPr>
                <p:nvPr/>
              </p:nvSpPr>
              <p:spPr bwMode="auto">
                <a:xfrm>
                  <a:off x="2596" y="1870"/>
                  <a:ext cx="1228" cy="37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algn="just"/>
                  <a:r>
                    <a:rPr lang="en-US" altLang="cs-CZ" sz="900">
                      <a:latin typeface="Arial" pitchFamily="34" charset="0"/>
                      <a:cs typeface="Times New Roman" pitchFamily="18" charset="0"/>
                    </a:rPr>
                    <a:t>  </a:t>
                  </a:r>
                  <a:r>
                    <a:rPr lang="en-US" altLang="cs-CZ" sz="1200" b="1">
                      <a:latin typeface="Arial" pitchFamily="34" charset="0"/>
                      <a:cs typeface="Times New Roman" pitchFamily="18" charset="0"/>
                    </a:rPr>
                    <a:t>α </a:t>
                  </a:r>
                  <a:r>
                    <a:rPr lang="en-US" altLang="cs-CZ" sz="1200" b="1" baseline="-30000">
                      <a:latin typeface="Arial" pitchFamily="34" charset="0"/>
                      <a:cs typeface="Times New Roman" pitchFamily="18" charset="0"/>
                    </a:rPr>
                    <a:t>2 </a:t>
                  </a:r>
                  <a:r>
                    <a:rPr lang="en-US" altLang="cs-CZ" sz="1200" b="1">
                      <a:latin typeface="Arial" pitchFamily="34" charset="0"/>
                      <a:cs typeface="Times New Roman" pitchFamily="18" charset="0"/>
                    </a:rPr>
                    <a:t> makroglobulin</a:t>
                  </a:r>
                </a:p>
                <a:p>
                  <a:pPr algn="just"/>
                  <a:endParaRPr lang="en-US" altLang="cs-CZ" sz="1200" b="1"/>
                </a:p>
              </p:txBody>
            </p:sp>
            <p:sp>
              <p:nvSpPr>
                <p:cNvPr id="43031" name="Rectangle 49"/>
                <p:cNvSpPr>
                  <a:spLocks noChangeArrowheads="1"/>
                </p:cNvSpPr>
                <p:nvPr/>
              </p:nvSpPr>
              <p:spPr bwMode="auto">
                <a:xfrm>
                  <a:off x="2568" y="1870"/>
                  <a:ext cx="1284" cy="374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cs-CZ" altLang="cs-CZ"/>
                </a:p>
              </p:txBody>
            </p:sp>
          </p:grpSp>
        </p:grpSp>
        <p:sp>
          <p:nvSpPr>
            <p:cNvPr id="43013" name="Rectangle 52"/>
            <p:cNvSpPr>
              <a:spLocks noChangeArrowheads="1"/>
            </p:cNvSpPr>
            <p:nvPr/>
          </p:nvSpPr>
          <p:spPr bwMode="auto">
            <a:xfrm>
              <a:off x="-3" y="-3"/>
              <a:ext cx="3858" cy="2250"/>
            </a:xfrm>
            <a:prstGeom prst="rect">
              <a:avLst/>
            </a:prstGeom>
            <a:noFill/>
            <a:ln w="9525">
              <a:solidFill>
                <a:srgbClr val="A0A0A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 altLang="cs-CZ"/>
            </a:p>
          </p:txBody>
        </p:sp>
      </p:grpSp>
    </p:spTree>
    <p:extLst>
      <p:ext uri="{BB962C8B-B14F-4D97-AF65-F5344CB8AC3E}">
        <p14:creationId xmlns:p14="http://schemas.microsoft.com/office/powerpoint/2010/main" val="2832816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2555875" y="2133600"/>
            <a:ext cx="3527425" cy="44005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endParaRPr lang="cs-CZ" dirty="0">
              <a:solidFill>
                <a:schemeClr val="accent6">
                  <a:lumMod val="50000"/>
                </a:schemeClr>
              </a:solidFill>
            </a:endParaRPr>
          </a:p>
          <a:p>
            <a:pPr>
              <a:defRPr/>
            </a:pPr>
            <a:r>
              <a:rPr lang="cs-CZ" sz="3200" dirty="0">
                <a:solidFill>
                  <a:schemeClr val="accent6">
                    <a:lumMod val="50000"/>
                  </a:schemeClr>
                </a:solidFill>
              </a:rPr>
              <a:t>játra a žlučové cesty</a:t>
            </a:r>
          </a:p>
          <a:p>
            <a:pPr>
              <a:defRPr/>
            </a:pPr>
            <a:r>
              <a:rPr lang="cs-CZ" sz="3200" dirty="0">
                <a:solidFill>
                  <a:schemeClr val="accent6">
                    <a:lumMod val="50000"/>
                  </a:schemeClr>
                </a:solidFill>
              </a:rPr>
              <a:t>pankreas</a:t>
            </a:r>
          </a:p>
          <a:p>
            <a:pPr>
              <a:defRPr/>
            </a:pPr>
            <a:endParaRPr lang="cs-CZ" sz="3200" dirty="0">
              <a:solidFill>
                <a:schemeClr val="accent6">
                  <a:lumMod val="50000"/>
                </a:schemeClr>
              </a:solidFill>
            </a:endParaRPr>
          </a:p>
          <a:p>
            <a:pPr>
              <a:defRPr/>
            </a:pPr>
            <a:r>
              <a:rPr lang="cs-CZ" sz="3200" dirty="0">
                <a:solidFill>
                  <a:schemeClr val="accent6">
                    <a:lumMod val="50000"/>
                  </a:schemeClr>
                </a:solidFill>
              </a:rPr>
              <a:t>jícen</a:t>
            </a:r>
          </a:p>
          <a:p>
            <a:pPr>
              <a:defRPr/>
            </a:pPr>
            <a:r>
              <a:rPr lang="cs-CZ" sz="3200" dirty="0">
                <a:solidFill>
                  <a:schemeClr val="accent6">
                    <a:lumMod val="50000"/>
                  </a:schemeClr>
                </a:solidFill>
              </a:rPr>
              <a:t>žaludek</a:t>
            </a:r>
          </a:p>
          <a:p>
            <a:pPr>
              <a:defRPr/>
            </a:pPr>
            <a:r>
              <a:rPr lang="cs-CZ" sz="3200" dirty="0">
                <a:solidFill>
                  <a:schemeClr val="accent6">
                    <a:lumMod val="50000"/>
                  </a:schemeClr>
                </a:solidFill>
              </a:rPr>
              <a:t>tenké střevo</a:t>
            </a:r>
          </a:p>
          <a:p>
            <a:pPr>
              <a:defRPr/>
            </a:pPr>
            <a:r>
              <a:rPr lang="cs-CZ" sz="3200" dirty="0">
                <a:solidFill>
                  <a:schemeClr val="accent6">
                    <a:lumMod val="50000"/>
                  </a:schemeClr>
                </a:solidFill>
              </a:rPr>
              <a:t>tlusté střevo</a:t>
            </a:r>
          </a:p>
          <a:p>
            <a:pPr>
              <a:defRPr/>
            </a:pPr>
            <a:r>
              <a:rPr lang="cs-CZ" sz="3200" dirty="0">
                <a:solidFill>
                  <a:schemeClr val="accent6">
                    <a:lumMod val="50000"/>
                  </a:schemeClr>
                </a:solidFill>
              </a:rPr>
              <a:t>konečník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900113" y="692150"/>
            <a:ext cx="7253287" cy="1385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6000" dirty="0">
                <a:solidFill>
                  <a:schemeClr val="accent6">
                    <a:lumMod val="50000"/>
                  </a:schemeClr>
                </a:solidFill>
              </a:rPr>
              <a:t>Gastrointestinální trakt</a:t>
            </a:r>
          </a:p>
          <a:p>
            <a:pPr>
              <a:defRPr/>
            </a:pPr>
            <a:endParaRPr lang="cs-CZ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92539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7577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1219200" y="2209800"/>
            <a:ext cx="710247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4400" dirty="0">
                <a:solidFill>
                  <a:schemeClr val="accent6">
                    <a:lumMod val="50000"/>
                  </a:schemeClr>
                </a:solidFill>
              </a:rPr>
              <a:t>Choroby jater a žlučových cest</a:t>
            </a:r>
            <a:endParaRPr lang="cs-CZ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2094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979712" y="2175247"/>
            <a:ext cx="435632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5400" dirty="0" smtClean="0"/>
              <a:t>FUNKCE  JATER</a:t>
            </a:r>
            <a:endParaRPr lang="cs-CZ" sz="5400" dirty="0"/>
          </a:p>
        </p:txBody>
      </p:sp>
    </p:spTree>
    <p:extLst>
      <p:ext uri="{BB962C8B-B14F-4D97-AF65-F5344CB8AC3E}">
        <p14:creationId xmlns:p14="http://schemas.microsoft.com/office/powerpoint/2010/main" val="671509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971550" y="692150"/>
            <a:ext cx="6810375" cy="189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bIns="0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cs-CZ" altLang="cs-CZ" b="1"/>
              <a:t>Syntéza plazmatických bílkovin</a:t>
            </a:r>
            <a:endParaRPr lang="en-US" altLang="cs-CZ" b="1"/>
          </a:p>
          <a:p>
            <a:r>
              <a:rPr lang="en-US" altLang="cs-CZ"/>
              <a:t>        </a:t>
            </a:r>
            <a:r>
              <a:rPr lang="cs-CZ" altLang="cs-CZ"/>
              <a:t>Albumin, prealbumin, transferin, ceruloplasmin, </a:t>
            </a:r>
          </a:p>
          <a:p>
            <a:r>
              <a:rPr lang="cs-CZ" altLang="cs-CZ"/>
              <a:t>        koagulační faktory </a:t>
            </a:r>
            <a:r>
              <a:rPr lang="en-US" altLang="cs-CZ"/>
              <a:t>….</a:t>
            </a:r>
            <a:endParaRPr lang="cs-CZ" altLang="cs-CZ"/>
          </a:p>
          <a:p>
            <a:endParaRPr lang="cs-CZ" altLang="cs-CZ"/>
          </a:p>
          <a:p>
            <a:endParaRPr lang="en-US" altLang="cs-CZ" b="1"/>
          </a:p>
        </p:txBody>
      </p:sp>
      <p:sp>
        <p:nvSpPr>
          <p:cNvPr id="3" name="Obdélník 2"/>
          <p:cNvSpPr>
            <a:spLocks noChangeArrowheads="1"/>
          </p:cNvSpPr>
          <p:nvPr/>
        </p:nvSpPr>
        <p:spPr bwMode="auto">
          <a:xfrm>
            <a:off x="827088" y="2924175"/>
            <a:ext cx="784860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cs-CZ" altLang="cs-CZ" b="1"/>
              <a:t>Detoxikační reakce endogenních toxických látek</a:t>
            </a:r>
            <a:endParaRPr lang="en-US" altLang="cs-CZ" b="1"/>
          </a:p>
          <a:p>
            <a:r>
              <a:rPr lang="en-US" altLang="cs-CZ"/>
              <a:t>       </a:t>
            </a:r>
            <a:r>
              <a:rPr lang="cs-CZ" altLang="cs-CZ"/>
              <a:t>NH</a:t>
            </a:r>
            <a:r>
              <a:rPr lang="cs-CZ" altLang="cs-CZ" baseline="-25000"/>
              <a:t>3</a:t>
            </a:r>
            <a:r>
              <a:rPr lang="en-US" altLang="cs-CZ"/>
              <a:t>-urea c</a:t>
            </a:r>
            <a:r>
              <a:rPr lang="cs-CZ" altLang="cs-CZ"/>
              <a:t>yklus</a:t>
            </a:r>
            <a:r>
              <a:rPr lang="en-US" altLang="cs-CZ"/>
              <a:t>, bilirubin-clearance, bilirubin-</a:t>
            </a:r>
            <a:r>
              <a:rPr lang="cs-CZ" altLang="cs-CZ"/>
              <a:t>k</a:t>
            </a:r>
            <a:r>
              <a:rPr lang="en-US" altLang="cs-CZ"/>
              <a:t>onjuga</a:t>
            </a:r>
            <a:r>
              <a:rPr lang="cs-CZ" altLang="cs-CZ"/>
              <a:t>ce</a:t>
            </a:r>
          </a:p>
        </p:txBody>
      </p:sp>
      <p:sp>
        <p:nvSpPr>
          <p:cNvPr id="4" name="Obdélník 3"/>
          <p:cNvSpPr>
            <a:spLocks noChangeArrowheads="1"/>
          </p:cNvSpPr>
          <p:nvPr/>
        </p:nvSpPr>
        <p:spPr bwMode="auto">
          <a:xfrm>
            <a:off x="827088" y="4941888"/>
            <a:ext cx="727392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cs-CZ" altLang="cs-CZ" b="1"/>
              <a:t>Detoxikační reakce exogenních toxických látek</a:t>
            </a:r>
            <a:endParaRPr lang="en-US" altLang="cs-CZ" b="1"/>
          </a:p>
          <a:p>
            <a:r>
              <a:rPr lang="en-US" altLang="cs-CZ"/>
              <a:t>        </a:t>
            </a:r>
            <a:r>
              <a:rPr lang="cs-CZ" altLang="cs-CZ"/>
              <a:t>toxické látky ze zevního prostředí</a:t>
            </a:r>
            <a:r>
              <a:rPr lang="en-US" altLang="cs-CZ"/>
              <a:t>; </a:t>
            </a:r>
            <a:r>
              <a:rPr lang="cs-CZ" altLang="cs-CZ"/>
              <a:t>drogy; léky</a:t>
            </a:r>
            <a:r>
              <a:rPr lang="en-US" altLang="cs-CZ"/>
              <a:t> ….</a:t>
            </a:r>
            <a:endParaRPr lang="en-US" altLang="cs-CZ" b="1"/>
          </a:p>
        </p:txBody>
      </p:sp>
    </p:spTree>
    <p:extLst>
      <p:ext uri="{BB962C8B-B14F-4D97-AF65-F5344CB8AC3E}">
        <p14:creationId xmlns:p14="http://schemas.microsoft.com/office/powerpoint/2010/main" val="1791970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8" grpId="0"/>
      <p:bldP spid="3" grpId="0"/>
      <p:bldP spid="4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ChangeArrowheads="1"/>
          </p:cNvSpPr>
          <p:nvPr/>
        </p:nvSpPr>
        <p:spPr bwMode="auto">
          <a:xfrm>
            <a:off x="827088" y="692150"/>
            <a:ext cx="777557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cs-CZ" altLang="cs-CZ" b="1"/>
              <a:t>Bariérová funkce</a:t>
            </a:r>
            <a:endParaRPr lang="en-US" altLang="cs-CZ" b="1"/>
          </a:p>
          <a:p>
            <a:r>
              <a:rPr lang="cs-CZ" altLang="cs-CZ"/>
              <a:t>Bariéra mezi střevem</a:t>
            </a:r>
            <a:r>
              <a:rPr lang="en-US" altLang="cs-CZ"/>
              <a:t> (</a:t>
            </a:r>
            <a:r>
              <a:rPr lang="cs-CZ" altLang="cs-CZ"/>
              <a:t>zevní prostředí</a:t>
            </a:r>
            <a:r>
              <a:rPr lang="en-US" altLang="cs-CZ"/>
              <a:t>) </a:t>
            </a:r>
            <a:r>
              <a:rPr lang="cs-CZ" altLang="cs-CZ"/>
              <a:t>a systémovým oběhem</a:t>
            </a:r>
          </a:p>
          <a:p>
            <a:r>
              <a:rPr lang="en-US" altLang="cs-CZ"/>
              <a:t>[ </a:t>
            </a:r>
            <a:r>
              <a:rPr lang="cs-CZ" altLang="cs-CZ"/>
              <a:t>střevní propustnost; leaky gut</a:t>
            </a:r>
            <a:r>
              <a:rPr lang="en-US" altLang="cs-CZ"/>
              <a:t>] </a:t>
            </a:r>
            <a:r>
              <a:rPr lang="cs-CZ" altLang="cs-CZ"/>
              <a:t> </a:t>
            </a:r>
            <a:endParaRPr lang="en-US" altLang="cs-CZ"/>
          </a:p>
        </p:txBody>
      </p:sp>
      <p:sp>
        <p:nvSpPr>
          <p:cNvPr id="3" name="Obdélník 2"/>
          <p:cNvSpPr>
            <a:spLocks noChangeArrowheads="1"/>
          </p:cNvSpPr>
          <p:nvPr/>
        </p:nvSpPr>
        <p:spPr bwMode="auto">
          <a:xfrm>
            <a:off x="827088" y="2492375"/>
            <a:ext cx="763270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cs-CZ" altLang="cs-CZ" b="1"/>
              <a:t>Digestivní funkce</a:t>
            </a:r>
            <a:endParaRPr lang="en-US" altLang="cs-CZ" b="1"/>
          </a:p>
          <a:p>
            <a:r>
              <a:rPr lang="cs-CZ" altLang="cs-CZ"/>
              <a:t>Tvorba žluči; </a:t>
            </a:r>
          </a:p>
          <a:p>
            <a:r>
              <a:rPr lang="cs-CZ" altLang="cs-CZ"/>
              <a:t>(žluč je komplexní směs bilirubinu, </a:t>
            </a:r>
            <a:r>
              <a:rPr lang="cs-CZ" altLang="cs-CZ">
                <a:solidFill>
                  <a:srgbClr val="C00000"/>
                </a:solidFill>
              </a:rPr>
              <a:t>žlučových kyselin</a:t>
            </a:r>
            <a:r>
              <a:rPr lang="cs-CZ" altLang="cs-CZ"/>
              <a:t>, cholesterolu, lecithinu a elektrolytů…..)</a:t>
            </a:r>
            <a:endParaRPr lang="en-US" altLang="cs-CZ"/>
          </a:p>
        </p:txBody>
      </p:sp>
      <p:sp>
        <p:nvSpPr>
          <p:cNvPr id="4" name="Obdélník 3"/>
          <p:cNvSpPr>
            <a:spLocks noChangeArrowheads="1"/>
          </p:cNvSpPr>
          <p:nvPr/>
        </p:nvSpPr>
        <p:spPr bwMode="auto">
          <a:xfrm>
            <a:off x="900113" y="5084763"/>
            <a:ext cx="71278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cs-CZ" altLang="cs-CZ" b="1"/>
              <a:t>Centrum metabolismu</a:t>
            </a:r>
            <a:r>
              <a:rPr lang="en-US" altLang="cs-CZ" b="1"/>
              <a:t> glycid</a:t>
            </a:r>
            <a:r>
              <a:rPr lang="cs-CZ" altLang="cs-CZ" b="1"/>
              <a:t>ů</a:t>
            </a:r>
            <a:r>
              <a:rPr lang="en-US" altLang="cs-CZ" b="1"/>
              <a:t>, </a:t>
            </a:r>
            <a:r>
              <a:rPr lang="cs-CZ" altLang="cs-CZ" b="1"/>
              <a:t>tuků</a:t>
            </a:r>
            <a:r>
              <a:rPr lang="en-US" altLang="cs-CZ" b="1"/>
              <a:t> a</a:t>
            </a:r>
            <a:r>
              <a:rPr lang="cs-CZ" altLang="cs-CZ" b="1"/>
              <a:t> </a:t>
            </a:r>
            <a:r>
              <a:rPr lang="en-US" altLang="cs-CZ" b="1"/>
              <a:t> </a:t>
            </a:r>
            <a:r>
              <a:rPr lang="cs-CZ" altLang="cs-CZ" b="1"/>
              <a:t>bílkovin</a:t>
            </a:r>
            <a:endParaRPr lang="en-US" altLang="cs-CZ" b="1"/>
          </a:p>
        </p:txBody>
      </p:sp>
    </p:spTree>
    <p:extLst>
      <p:ext uri="{BB962C8B-B14F-4D97-AF65-F5344CB8AC3E}">
        <p14:creationId xmlns:p14="http://schemas.microsoft.com/office/powerpoint/2010/main" val="2459144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2" grpId="0"/>
      <p:bldP spid="3" grpId="0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0617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1619672" y="2636912"/>
            <a:ext cx="6390456" cy="3077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3200" dirty="0" err="1"/>
              <a:t>Hb</a:t>
            </a:r>
            <a:r>
              <a:rPr lang="cs-CZ" sz="3200" dirty="0"/>
              <a:t> je degradován na</a:t>
            </a:r>
            <a:r>
              <a:rPr lang="cs-CZ" sz="3200" dirty="0" smtClean="0"/>
              <a:t>:</a:t>
            </a:r>
          </a:p>
          <a:p>
            <a:endParaRPr lang="cs-CZ" dirty="0" smtClean="0"/>
          </a:p>
          <a:p>
            <a:r>
              <a:rPr lang="cs-CZ" dirty="0" smtClean="0"/>
              <a:t>● </a:t>
            </a:r>
            <a:r>
              <a:rPr lang="cs-CZ" dirty="0"/>
              <a:t>globiny → aminokyseliny → </a:t>
            </a:r>
            <a:r>
              <a:rPr lang="cs-CZ" dirty="0" smtClean="0"/>
              <a:t>metabolismus</a:t>
            </a:r>
          </a:p>
          <a:p>
            <a:endParaRPr lang="cs-CZ" dirty="0" smtClean="0"/>
          </a:p>
          <a:p>
            <a:r>
              <a:rPr lang="cs-CZ" dirty="0" smtClean="0"/>
              <a:t>● </a:t>
            </a:r>
            <a:r>
              <a:rPr lang="cs-CZ" dirty="0"/>
              <a:t>Fe</a:t>
            </a:r>
            <a:r>
              <a:rPr lang="cs-CZ" baseline="30000" dirty="0"/>
              <a:t>2+ </a:t>
            </a:r>
            <a:r>
              <a:rPr lang="cs-CZ" dirty="0"/>
              <a:t>→ transport v komplexu s </a:t>
            </a:r>
            <a:r>
              <a:rPr lang="cs-CZ" dirty="0" smtClean="0"/>
              <a:t>transferinem </a:t>
            </a:r>
            <a:r>
              <a:rPr lang="cs-CZ" dirty="0"/>
              <a:t>a další využití v biosyntéze </a:t>
            </a:r>
            <a:r>
              <a:rPr lang="cs-CZ" dirty="0" smtClean="0"/>
              <a:t>hemu</a:t>
            </a:r>
          </a:p>
          <a:p>
            <a:endParaRPr lang="cs-CZ" dirty="0" smtClean="0"/>
          </a:p>
          <a:p>
            <a:r>
              <a:rPr lang="cs-CZ" dirty="0" smtClean="0"/>
              <a:t>● </a:t>
            </a:r>
            <a:r>
              <a:rPr lang="cs-CZ" dirty="0"/>
              <a:t>hem → </a:t>
            </a:r>
            <a:r>
              <a:rPr lang="cs-CZ" sz="3600" dirty="0"/>
              <a:t>bilirubin</a:t>
            </a:r>
          </a:p>
          <a:p>
            <a:endParaRPr lang="cs-CZ" dirty="0"/>
          </a:p>
        </p:txBody>
      </p:sp>
      <p:sp>
        <p:nvSpPr>
          <p:cNvPr id="3" name="TextovéPole 2"/>
          <p:cNvSpPr txBox="1"/>
          <p:nvPr/>
        </p:nvSpPr>
        <p:spPr>
          <a:xfrm>
            <a:off x="1187624" y="959296"/>
            <a:ext cx="710155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000" dirty="0" smtClean="0"/>
              <a:t>METABOLISMUS  HEMOGLOBINU</a:t>
            </a:r>
            <a:endParaRPr lang="cs-CZ" sz="4000" dirty="0"/>
          </a:p>
        </p:txBody>
      </p:sp>
    </p:spTree>
    <p:extLst>
      <p:ext uri="{BB962C8B-B14F-4D97-AF65-F5344CB8AC3E}">
        <p14:creationId xmlns:p14="http://schemas.microsoft.com/office/powerpoint/2010/main" val="747337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ChangeArrowheads="1"/>
          </p:cNvSpPr>
          <p:nvPr/>
        </p:nvSpPr>
        <p:spPr bwMode="auto">
          <a:xfrm>
            <a:off x="1811338" y="1123950"/>
            <a:ext cx="5484812" cy="132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cs-CZ" altLang="cs-CZ" sz="3200" b="1"/>
              <a:t>Bilirubin</a:t>
            </a:r>
            <a:r>
              <a:rPr lang="en-US" altLang="cs-CZ" sz="3200"/>
              <a:t> </a:t>
            </a:r>
            <a:endParaRPr lang="cs-CZ" altLang="cs-CZ" sz="3200"/>
          </a:p>
          <a:p>
            <a:pPr algn="ctr"/>
            <a:r>
              <a:rPr lang="cs-CZ" altLang="cs-CZ"/>
              <a:t>Je metabolický produkt katabolismu hemu</a:t>
            </a:r>
            <a:r>
              <a:rPr lang="en-US" altLang="cs-CZ"/>
              <a:t>.</a:t>
            </a:r>
            <a:endParaRPr lang="cs-CZ" altLang="cs-CZ"/>
          </a:p>
          <a:p>
            <a:pPr algn="ctr"/>
            <a:endParaRPr lang="cs-CZ" altLang="cs-CZ"/>
          </a:p>
        </p:txBody>
      </p:sp>
      <p:sp>
        <p:nvSpPr>
          <p:cNvPr id="6147" name="Text Box 3"/>
          <p:cNvSpPr txBox="1">
            <a:spLocks noChangeArrowheads="1"/>
          </p:cNvSpPr>
          <p:nvPr/>
        </p:nvSpPr>
        <p:spPr bwMode="auto">
          <a:xfrm>
            <a:off x="827088" y="4797425"/>
            <a:ext cx="74564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cs-CZ" altLang="cs-CZ"/>
              <a:t>Bilirubin mono- a di- glukuronid je více rozpustný ve vodě.</a:t>
            </a:r>
          </a:p>
        </p:txBody>
      </p:sp>
      <p:sp>
        <p:nvSpPr>
          <p:cNvPr id="4" name="Obdélník 3"/>
          <p:cNvSpPr>
            <a:spLocks noChangeArrowheads="1"/>
          </p:cNvSpPr>
          <p:nvPr/>
        </p:nvSpPr>
        <p:spPr bwMode="auto">
          <a:xfrm>
            <a:off x="1116013" y="2997200"/>
            <a:ext cx="7056437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cs-CZ" altLang="cs-CZ"/>
              <a:t>Je konjugován s kyselinou glukuronovou v játrech</a:t>
            </a:r>
            <a:r>
              <a:rPr lang="en-US" altLang="cs-CZ"/>
              <a:t> a </a:t>
            </a:r>
            <a:r>
              <a:rPr lang="cs-CZ" altLang="cs-CZ"/>
              <a:t>vyloučen do žluči</a:t>
            </a:r>
            <a:r>
              <a:rPr lang="en-US" altLang="cs-CZ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55176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6" grpId="0"/>
      <p:bldP spid="6147" grpId="0"/>
      <p:bldP spid="4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ChangeArrowheads="1"/>
          </p:cNvSpPr>
          <p:nvPr/>
        </p:nvSpPr>
        <p:spPr bwMode="auto">
          <a:xfrm>
            <a:off x="2535238" y="877888"/>
            <a:ext cx="3205162" cy="1249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cs-CZ" sz="2800" b="1"/>
              <a:t>Hyperbilirubin</a:t>
            </a:r>
            <a:r>
              <a:rPr lang="cs-CZ" altLang="cs-CZ" sz="2800" b="1"/>
              <a:t>émie</a:t>
            </a:r>
            <a:endParaRPr lang="en-US" altLang="cs-CZ" sz="2800" b="1"/>
          </a:p>
          <a:p>
            <a:pPr algn="ctr"/>
            <a:r>
              <a:rPr lang="en-US" altLang="cs-CZ"/>
              <a:t>I</a:t>
            </a:r>
            <a:r>
              <a:rPr lang="cs-CZ" altLang="cs-CZ"/>
              <a:t>k</a:t>
            </a:r>
            <a:r>
              <a:rPr lang="en-US" altLang="cs-CZ"/>
              <a:t>terus</a:t>
            </a:r>
          </a:p>
          <a:p>
            <a:pPr algn="ctr"/>
            <a:r>
              <a:rPr lang="cs-CZ" altLang="cs-CZ"/>
              <a:t>žloutenka</a:t>
            </a:r>
            <a:endParaRPr lang="en-US" altLang="cs-CZ"/>
          </a:p>
        </p:txBody>
      </p:sp>
      <p:grpSp>
        <p:nvGrpSpPr>
          <p:cNvPr id="2" name="Skupina 4"/>
          <p:cNvGrpSpPr>
            <a:grpSpLocks/>
          </p:cNvGrpSpPr>
          <p:nvPr/>
        </p:nvGrpSpPr>
        <p:grpSpPr bwMode="auto">
          <a:xfrm>
            <a:off x="1239838" y="3449638"/>
            <a:ext cx="6962775" cy="1187450"/>
            <a:chOff x="1239838" y="3449638"/>
            <a:chExt cx="6962775" cy="1187450"/>
          </a:xfrm>
        </p:grpSpPr>
        <p:sp>
          <p:nvSpPr>
            <p:cNvPr id="7172" name="Text Box 3"/>
            <p:cNvSpPr txBox="1">
              <a:spLocks noChangeArrowheads="1"/>
            </p:cNvSpPr>
            <p:nvPr/>
          </p:nvSpPr>
          <p:spPr bwMode="auto">
            <a:xfrm>
              <a:off x="1239838" y="3449638"/>
              <a:ext cx="6962775" cy="1187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cs-CZ" altLang="cs-CZ" b="1"/>
                <a:t>prehepatická  </a:t>
              </a:r>
            </a:p>
            <a:p>
              <a:r>
                <a:rPr lang="cs-CZ" altLang="cs-CZ" b="1"/>
                <a:t>hepatická                        příčina   hyperbilirubinémie</a:t>
              </a:r>
            </a:p>
            <a:p>
              <a:r>
                <a:rPr lang="cs-CZ" altLang="cs-CZ" b="1"/>
                <a:t>posthepatická</a:t>
              </a:r>
            </a:p>
          </p:txBody>
        </p:sp>
        <p:sp>
          <p:nvSpPr>
            <p:cNvPr id="7173" name="Pravá složená závorka 3"/>
            <p:cNvSpPr>
              <a:spLocks/>
            </p:cNvSpPr>
            <p:nvPr/>
          </p:nvSpPr>
          <p:spPr bwMode="auto">
            <a:xfrm>
              <a:off x="3275682" y="3645024"/>
              <a:ext cx="431800" cy="863600"/>
            </a:xfrm>
            <a:prstGeom prst="rightBrace">
              <a:avLst>
                <a:gd name="adj1" fmla="val 8333"/>
                <a:gd name="adj2" fmla="val 50000"/>
              </a:avLst>
            </a:prstGeom>
            <a:solidFill>
              <a:srgbClr val="FFFF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cs-CZ" altLang="cs-CZ"/>
            </a:p>
          </p:txBody>
        </p:sp>
      </p:grpSp>
    </p:spTree>
    <p:extLst>
      <p:ext uri="{BB962C8B-B14F-4D97-AF65-F5344CB8AC3E}">
        <p14:creationId xmlns:p14="http://schemas.microsoft.com/office/powerpoint/2010/main" val="2534323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0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2"/>
          <p:cNvSpPr txBox="1">
            <a:spLocks noChangeArrowheads="1"/>
          </p:cNvSpPr>
          <p:nvPr/>
        </p:nvSpPr>
        <p:spPr bwMode="auto">
          <a:xfrm>
            <a:off x="1554163" y="2133600"/>
            <a:ext cx="5561012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cs-CZ" altLang="cs-CZ" b="1"/>
              <a:t>Prehepatická příčina hyperbilirubinémie</a:t>
            </a:r>
          </a:p>
          <a:p>
            <a:pPr algn="ctr"/>
            <a:endParaRPr lang="cs-CZ" altLang="cs-CZ" b="1"/>
          </a:p>
          <a:p>
            <a:pPr algn="ctr"/>
            <a:r>
              <a:rPr lang="cs-CZ" altLang="cs-CZ"/>
              <a:t> </a:t>
            </a:r>
          </a:p>
          <a:p>
            <a:pPr algn="ctr"/>
            <a:r>
              <a:rPr lang="cs-CZ" altLang="cs-CZ"/>
              <a:t>novorozenci</a:t>
            </a:r>
          </a:p>
          <a:p>
            <a:pPr algn="ctr"/>
            <a:endParaRPr lang="cs-CZ" altLang="cs-CZ"/>
          </a:p>
          <a:p>
            <a:pPr algn="ctr"/>
            <a:r>
              <a:rPr lang="cs-CZ" altLang="cs-CZ"/>
              <a:t>dospělí</a:t>
            </a:r>
          </a:p>
        </p:txBody>
      </p:sp>
    </p:spTree>
    <p:extLst>
      <p:ext uri="{BB962C8B-B14F-4D97-AF65-F5344CB8AC3E}">
        <p14:creationId xmlns:p14="http://schemas.microsoft.com/office/powerpoint/2010/main" val="2259493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ChangeArrowheads="1"/>
          </p:cNvSpPr>
          <p:nvPr/>
        </p:nvSpPr>
        <p:spPr bwMode="auto">
          <a:xfrm>
            <a:off x="152400" y="179388"/>
            <a:ext cx="9004300" cy="2386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bIns="0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cs-CZ" altLang="cs-CZ" sz="2800" b="1" dirty="0"/>
              <a:t>                                Novorozenci</a:t>
            </a:r>
          </a:p>
          <a:p>
            <a:endParaRPr lang="en-US" altLang="cs-CZ" sz="2800" b="1" dirty="0"/>
          </a:p>
          <a:p>
            <a:r>
              <a:rPr lang="cs-CZ" altLang="cs-CZ" dirty="0"/>
              <a:t>Novorozenecká žloutenka</a:t>
            </a:r>
            <a:r>
              <a:rPr lang="en-US" altLang="cs-CZ" dirty="0"/>
              <a:t>; icterus </a:t>
            </a:r>
            <a:r>
              <a:rPr lang="en-US" altLang="cs-CZ" dirty="0" err="1"/>
              <a:t>neonatorum</a:t>
            </a:r>
            <a:r>
              <a:rPr lang="en-US" altLang="cs-CZ" dirty="0"/>
              <a:t>; </a:t>
            </a:r>
            <a:r>
              <a:rPr lang="cs-CZ" altLang="cs-CZ" b="1" dirty="0">
                <a:solidFill>
                  <a:srgbClr val="FFFF00"/>
                </a:solidFill>
              </a:rPr>
              <a:t>f</a:t>
            </a:r>
            <a:r>
              <a:rPr lang="en-US" altLang="cs-CZ" b="1" dirty="0">
                <a:solidFill>
                  <a:srgbClr val="FFFF00"/>
                </a:solidFill>
              </a:rPr>
              <a:t>y</a:t>
            </a:r>
            <a:r>
              <a:rPr lang="cs-CZ" altLang="cs-CZ" b="1" dirty="0">
                <a:solidFill>
                  <a:srgbClr val="FFFF00"/>
                </a:solidFill>
              </a:rPr>
              <a:t>z</a:t>
            </a:r>
            <a:r>
              <a:rPr lang="en-US" altLang="cs-CZ" b="1" dirty="0" err="1">
                <a:solidFill>
                  <a:srgbClr val="FFFF00"/>
                </a:solidFill>
              </a:rPr>
              <a:t>iologic</a:t>
            </a:r>
            <a:r>
              <a:rPr lang="cs-CZ" altLang="cs-CZ" b="1" dirty="0" err="1">
                <a:solidFill>
                  <a:srgbClr val="FFFF00"/>
                </a:solidFill>
              </a:rPr>
              <a:t>ká</a:t>
            </a:r>
            <a:r>
              <a:rPr lang="cs-CZ" altLang="cs-CZ" b="1" dirty="0">
                <a:solidFill>
                  <a:srgbClr val="FFFF00"/>
                </a:solidFill>
              </a:rPr>
              <a:t> žloutenka</a:t>
            </a:r>
            <a:endParaRPr lang="en-US" altLang="cs-CZ" b="1" dirty="0">
              <a:solidFill>
                <a:srgbClr val="FFFF00"/>
              </a:solidFill>
            </a:endParaRPr>
          </a:p>
          <a:p>
            <a:r>
              <a:rPr lang="cs-CZ" altLang="cs-CZ" dirty="0"/>
              <a:t>Masivní destrukce erytrocytů s fetálním hemoglobinem</a:t>
            </a:r>
          </a:p>
          <a:p>
            <a:r>
              <a:rPr lang="cs-CZ" altLang="cs-CZ" b="1" dirty="0">
                <a:solidFill>
                  <a:srgbClr val="FFFF00"/>
                </a:solidFill>
              </a:rPr>
              <a:t>Zvýšená produkce nekonjugovaného bilirubinu</a:t>
            </a:r>
            <a:endParaRPr lang="en-US" altLang="cs-CZ" b="1" dirty="0">
              <a:solidFill>
                <a:srgbClr val="FFFF00"/>
              </a:solidFill>
            </a:endParaRPr>
          </a:p>
          <a:p>
            <a:endParaRPr lang="en-US" altLang="cs-CZ" dirty="0"/>
          </a:p>
        </p:txBody>
      </p:sp>
      <p:sp>
        <p:nvSpPr>
          <p:cNvPr id="3" name="Obdélník 2"/>
          <p:cNvSpPr>
            <a:spLocks noChangeArrowheads="1"/>
          </p:cNvSpPr>
          <p:nvPr/>
        </p:nvSpPr>
        <p:spPr bwMode="auto">
          <a:xfrm>
            <a:off x="755650" y="2997200"/>
            <a:ext cx="7272338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cs-CZ" altLang="cs-CZ" dirty="0"/>
              <a:t>nízká koncentrace albuminu v plazmě</a:t>
            </a:r>
          </a:p>
          <a:p>
            <a:r>
              <a:rPr lang="cs-CZ" altLang="cs-CZ" dirty="0"/>
              <a:t>nízká aktivita</a:t>
            </a:r>
            <a:r>
              <a:rPr lang="en-US" altLang="cs-CZ" dirty="0"/>
              <a:t> bilirubin</a:t>
            </a:r>
            <a:r>
              <a:rPr lang="cs-CZ" altLang="cs-CZ" dirty="0"/>
              <a:t>-</a:t>
            </a:r>
            <a:r>
              <a:rPr lang="en-US" altLang="cs-CZ" dirty="0" err="1"/>
              <a:t>glu</a:t>
            </a:r>
            <a:r>
              <a:rPr lang="cs-CZ" altLang="cs-CZ" dirty="0"/>
              <a:t>k</a:t>
            </a:r>
            <a:r>
              <a:rPr lang="en-US" altLang="cs-CZ" dirty="0" err="1"/>
              <a:t>uronyltransfer</a:t>
            </a:r>
            <a:r>
              <a:rPr lang="cs-CZ" altLang="cs-CZ" dirty="0" err="1"/>
              <a:t>ázy</a:t>
            </a:r>
            <a:r>
              <a:rPr lang="cs-CZ" altLang="cs-CZ" dirty="0"/>
              <a:t> v játrech</a:t>
            </a:r>
          </a:p>
        </p:txBody>
      </p:sp>
      <p:sp>
        <p:nvSpPr>
          <p:cNvPr id="4" name="Obdélník 3"/>
          <p:cNvSpPr>
            <a:spLocks noChangeArrowheads="1"/>
          </p:cNvSpPr>
          <p:nvPr/>
        </p:nvSpPr>
        <p:spPr bwMode="auto">
          <a:xfrm>
            <a:off x="611188" y="5013325"/>
            <a:ext cx="7848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cs-CZ" altLang="cs-CZ" b="1">
                <a:solidFill>
                  <a:srgbClr val="FFFF00"/>
                </a:solidFill>
              </a:rPr>
              <a:t>Závažný patologický ikterus  </a:t>
            </a:r>
            <a:r>
              <a:rPr lang="cs-CZ" altLang="cs-CZ"/>
              <a:t>spojený s </a:t>
            </a:r>
            <a:r>
              <a:rPr lang="en-US" altLang="cs-CZ"/>
              <a:t> Rh in</a:t>
            </a:r>
            <a:r>
              <a:rPr lang="cs-CZ" altLang="cs-CZ"/>
              <a:t>k</a:t>
            </a:r>
            <a:r>
              <a:rPr lang="en-US" altLang="cs-CZ"/>
              <a:t>ompatibilit</a:t>
            </a:r>
            <a:r>
              <a:rPr lang="cs-CZ" altLang="cs-CZ"/>
              <a:t>ou</a:t>
            </a:r>
          </a:p>
        </p:txBody>
      </p:sp>
    </p:spTree>
    <p:extLst>
      <p:ext uri="{BB962C8B-B14F-4D97-AF65-F5344CB8AC3E}">
        <p14:creationId xmlns:p14="http://schemas.microsoft.com/office/powerpoint/2010/main" val="2771240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2" grpId="0"/>
      <p:bldP spid="3" grpId="0"/>
      <p:bldP spid="4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ChangeArrowheads="1"/>
          </p:cNvSpPr>
          <p:nvPr/>
        </p:nvSpPr>
        <p:spPr bwMode="auto">
          <a:xfrm>
            <a:off x="1476375" y="620713"/>
            <a:ext cx="6415088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bIns="0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cs-CZ" altLang="cs-CZ" sz="2800" b="1"/>
              <a:t>                           Dospělí</a:t>
            </a:r>
          </a:p>
          <a:p>
            <a:endParaRPr lang="en-US" altLang="cs-CZ" sz="2800" b="1"/>
          </a:p>
          <a:p>
            <a:r>
              <a:rPr lang="cs-CZ" altLang="cs-CZ" b="1">
                <a:solidFill>
                  <a:srgbClr val="FFFF00"/>
                </a:solidFill>
              </a:rPr>
              <a:t>Zvýšená produkce nekonjugovaného bilirubinu</a:t>
            </a:r>
            <a:endParaRPr lang="en-US" altLang="cs-CZ" b="1">
              <a:solidFill>
                <a:srgbClr val="FFFF00"/>
              </a:solidFill>
            </a:endParaRPr>
          </a:p>
          <a:p>
            <a:r>
              <a:rPr lang="en-US" altLang="cs-CZ"/>
              <a:t>Intravas</a:t>
            </a:r>
            <a:r>
              <a:rPr lang="cs-CZ" altLang="cs-CZ"/>
              <a:t>k</a:t>
            </a:r>
            <a:r>
              <a:rPr lang="en-US" altLang="cs-CZ"/>
              <a:t>ul</a:t>
            </a:r>
            <a:r>
              <a:rPr lang="cs-CZ" altLang="cs-CZ"/>
              <a:t>á</a:t>
            </a:r>
            <a:r>
              <a:rPr lang="en-US" altLang="cs-CZ"/>
              <a:t>r</a:t>
            </a:r>
            <a:r>
              <a:rPr lang="cs-CZ" altLang="cs-CZ"/>
              <a:t>ní</a:t>
            </a:r>
            <a:r>
              <a:rPr lang="en-US" altLang="cs-CZ"/>
              <a:t> hemol</a:t>
            </a:r>
            <a:r>
              <a:rPr lang="cs-CZ" altLang="cs-CZ"/>
              <a:t>ýza</a:t>
            </a:r>
            <a:endParaRPr lang="en-US" altLang="cs-CZ"/>
          </a:p>
          <a:p>
            <a:endParaRPr lang="en-US" altLang="cs-CZ"/>
          </a:p>
        </p:txBody>
      </p:sp>
      <p:sp>
        <p:nvSpPr>
          <p:cNvPr id="3" name="Obdélník 2"/>
          <p:cNvSpPr>
            <a:spLocks noChangeArrowheads="1"/>
          </p:cNvSpPr>
          <p:nvPr/>
        </p:nvSpPr>
        <p:spPr bwMode="auto">
          <a:xfrm>
            <a:off x="1476375" y="2924175"/>
            <a:ext cx="611981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cs-CZ" altLang="cs-CZ" b="1" i="1">
                <a:solidFill>
                  <a:srgbClr val="C00000"/>
                </a:solidFill>
              </a:rPr>
              <a:t>Laboratorní diferenciální diagnostika</a:t>
            </a:r>
            <a:r>
              <a:rPr lang="en-US" altLang="cs-CZ" b="1" i="1">
                <a:solidFill>
                  <a:srgbClr val="C00000"/>
                </a:solidFill>
              </a:rPr>
              <a:t>.</a:t>
            </a:r>
          </a:p>
          <a:p>
            <a:r>
              <a:rPr lang="cs-CZ" altLang="cs-CZ"/>
              <a:t>zvýšený nekonjugovaný bilirubin</a:t>
            </a:r>
            <a:endParaRPr lang="en-US" altLang="cs-CZ"/>
          </a:p>
          <a:p>
            <a:r>
              <a:rPr lang="cs-CZ" altLang="cs-CZ"/>
              <a:t>známky anémie</a:t>
            </a:r>
          </a:p>
        </p:txBody>
      </p:sp>
      <p:sp>
        <p:nvSpPr>
          <p:cNvPr id="4" name="Obdélník 3"/>
          <p:cNvSpPr>
            <a:spLocks noChangeArrowheads="1"/>
          </p:cNvSpPr>
          <p:nvPr/>
        </p:nvSpPr>
        <p:spPr bwMode="auto">
          <a:xfrm>
            <a:off x="2124075" y="4581525"/>
            <a:ext cx="4572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cs-CZ" altLang="cs-CZ"/>
              <a:t>zvýšený volný hemoglobin  </a:t>
            </a:r>
          </a:p>
        </p:txBody>
      </p:sp>
      <p:sp>
        <p:nvSpPr>
          <p:cNvPr id="5" name="Obdélník 4"/>
          <p:cNvSpPr>
            <a:spLocks noChangeArrowheads="1"/>
          </p:cNvSpPr>
          <p:nvPr/>
        </p:nvSpPr>
        <p:spPr bwMode="auto">
          <a:xfrm>
            <a:off x="2484438" y="5661025"/>
            <a:ext cx="283051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cs-CZ" altLang="cs-CZ"/>
              <a:t>snížení</a:t>
            </a:r>
            <a:r>
              <a:rPr lang="en-US" altLang="cs-CZ"/>
              <a:t> haptoglobin</a:t>
            </a:r>
            <a:r>
              <a:rPr lang="cs-CZ" altLang="cs-CZ"/>
              <a:t>u</a:t>
            </a:r>
            <a:r>
              <a:rPr lang="en-US" altLang="cs-CZ"/>
              <a:t> </a:t>
            </a:r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162834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2" grpId="0"/>
      <p:bldP spid="3" grpId="0"/>
      <p:bldP spid="4" grpId="0"/>
      <p:bldP spid="5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ChangeArrowheads="1"/>
          </p:cNvSpPr>
          <p:nvPr/>
        </p:nvSpPr>
        <p:spPr bwMode="auto">
          <a:xfrm>
            <a:off x="1828983" y="1628800"/>
            <a:ext cx="5529262" cy="275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bIns="0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cs-CZ" altLang="cs-CZ" sz="2800" b="1" dirty="0"/>
              <a:t>Jaterní příčina</a:t>
            </a:r>
            <a:r>
              <a:rPr lang="en-US" altLang="cs-CZ" sz="2800" b="1" dirty="0"/>
              <a:t> </a:t>
            </a:r>
            <a:r>
              <a:rPr lang="en-US" altLang="cs-CZ" sz="2800" b="1" dirty="0" err="1"/>
              <a:t>hyperbilirubin</a:t>
            </a:r>
            <a:r>
              <a:rPr lang="cs-CZ" altLang="cs-CZ" sz="2800" b="1" dirty="0"/>
              <a:t>é</a:t>
            </a:r>
            <a:r>
              <a:rPr lang="en-US" altLang="cs-CZ" sz="2800" b="1" dirty="0"/>
              <a:t>mi</a:t>
            </a:r>
            <a:r>
              <a:rPr lang="cs-CZ" altLang="cs-CZ" sz="2800" b="1" dirty="0"/>
              <a:t>e</a:t>
            </a:r>
          </a:p>
          <a:p>
            <a:endParaRPr lang="en-US" altLang="cs-CZ" sz="2800" b="1" dirty="0"/>
          </a:p>
          <a:p>
            <a:r>
              <a:rPr lang="cs-CZ" altLang="cs-CZ" dirty="0">
                <a:solidFill>
                  <a:srgbClr val="C00000"/>
                </a:solidFill>
              </a:rPr>
              <a:t>Virová hepatitida A,B,C </a:t>
            </a:r>
          </a:p>
          <a:p>
            <a:r>
              <a:rPr lang="cs-CZ" altLang="cs-CZ" dirty="0">
                <a:solidFill>
                  <a:srgbClr val="C00000"/>
                </a:solidFill>
              </a:rPr>
              <a:t>Akutní a chronická alkoholová hepatitida</a:t>
            </a:r>
            <a:endParaRPr lang="en-US" altLang="cs-CZ" dirty="0">
              <a:solidFill>
                <a:srgbClr val="C00000"/>
              </a:solidFill>
            </a:endParaRPr>
          </a:p>
          <a:p>
            <a:r>
              <a:rPr lang="en-US" altLang="cs-CZ" dirty="0"/>
              <a:t>Toxin</a:t>
            </a:r>
            <a:r>
              <a:rPr lang="cs-CZ" altLang="cs-CZ" dirty="0"/>
              <a:t>y</a:t>
            </a:r>
            <a:r>
              <a:rPr lang="en-US" altLang="cs-CZ" dirty="0"/>
              <a:t> (</a:t>
            </a:r>
            <a:r>
              <a:rPr lang="cs-CZ" altLang="cs-CZ" dirty="0"/>
              <a:t>houby</a:t>
            </a:r>
            <a:r>
              <a:rPr lang="en-US" altLang="cs-CZ" dirty="0"/>
              <a:t>)</a:t>
            </a:r>
          </a:p>
          <a:p>
            <a:r>
              <a:rPr lang="cs-CZ" altLang="cs-CZ" dirty="0"/>
              <a:t>Léky</a:t>
            </a:r>
            <a:r>
              <a:rPr lang="en-US" altLang="cs-CZ" dirty="0"/>
              <a:t> </a:t>
            </a:r>
          </a:p>
          <a:p>
            <a:r>
              <a:rPr lang="cs-CZ" altLang="cs-CZ" dirty="0"/>
              <a:t>Autoimunní choroby</a:t>
            </a:r>
            <a:r>
              <a:rPr lang="en-US" altLang="cs-CZ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73500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0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1422659" y="2146995"/>
            <a:ext cx="6107113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cs-CZ" altLang="cs-CZ" b="1" dirty="0"/>
              <a:t>Enzymy indikující hepatocelulární poškození</a:t>
            </a:r>
          </a:p>
          <a:p>
            <a:pPr algn="ctr"/>
            <a:r>
              <a:rPr lang="cs-CZ" altLang="cs-CZ" dirty="0"/>
              <a:t>  </a:t>
            </a:r>
          </a:p>
          <a:p>
            <a:pPr algn="ctr"/>
            <a:r>
              <a:rPr lang="cs-CZ" altLang="cs-CZ" b="1" dirty="0">
                <a:solidFill>
                  <a:srgbClr val="C00000"/>
                </a:solidFill>
              </a:rPr>
              <a:t>ALT,  AST</a:t>
            </a:r>
            <a:r>
              <a:rPr lang="cs-CZ" altLang="cs-CZ" dirty="0"/>
              <a:t>, LD, GMD</a:t>
            </a:r>
          </a:p>
          <a:p>
            <a:pPr algn="ctr"/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258413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ChangeArrowheads="1"/>
          </p:cNvSpPr>
          <p:nvPr/>
        </p:nvSpPr>
        <p:spPr bwMode="auto">
          <a:xfrm>
            <a:off x="1299549" y="1052736"/>
            <a:ext cx="6540500" cy="248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bIns="0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cs-CZ" sz="2800" b="1" dirty="0" err="1"/>
              <a:t>Posthepatic</a:t>
            </a:r>
            <a:r>
              <a:rPr lang="cs-CZ" altLang="cs-CZ" sz="2800" b="1" dirty="0" err="1"/>
              <a:t>ká</a:t>
            </a:r>
            <a:r>
              <a:rPr lang="en-US" altLang="cs-CZ" sz="2800" b="1" dirty="0"/>
              <a:t> </a:t>
            </a:r>
            <a:r>
              <a:rPr lang="cs-CZ" altLang="cs-CZ" sz="2800" b="1" dirty="0"/>
              <a:t>příčina</a:t>
            </a:r>
            <a:r>
              <a:rPr lang="en-US" altLang="cs-CZ" sz="2800" b="1" dirty="0"/>
              <a:t> </a:t>
            </a:r>
            <a:r>
              <a:rPr lang="en-US" altLang="cs-CZ" sz="2800" b="1" dirty="0" err="1"/>
              <a:t>hyperbilirubin</a:t>
            </a:r>
            <a:r>
              <a:rPr lang="cs-CZ" altLang="cs-CZ" sz="2800" b="1" dirty="0"/>
              <a:t>é</a:t>
            </a:r>
            <a:r>
              <a:rPr lang="en-US" altLang="cs-CZ" sz="2800" b="1" dirty="0"/>
              <a:t>mi</a:t>
            </a:r>
            <a:r>
              <a:rPr lang="cs-CZ" altLang="cs-CZ" sz="2800" b="1" dirty="0"/>
              <a:t>e</a:t>
            </a:r>
          </a:p>
          <a:p>
            <a:pPr algn="ctr"/>
            <a:endParaRPr lang="cs-CZ" altLang="cs-CZ" sz="2800" b="1" dirty="0"/>
          </a:p>
          <a:p>
            <a:pPr algn="ctr"/>
            <a:r>
              <a:rPr lang="cs-CZ" altLang="cs-CZ" sz="2800" b="1" dirty="0">
                <a:solidFill>
                  <a:srgbClr val="FFFF00"/>
                </a:solidFill>
              </a:rPr>
              <a:t>CHOLESTÁZA</a:t>
            </a:r>
          </a:p>
          <a:p>
            <a:pPr algn="ctr"/>
            <a:endParaRPr lang="en-US" altLang="cs-CZ" sz="2800" b="1" dirty="0"/>
          </a:p>
          <a:p>
            <a:pPr algn="ctr"/>
            <a:r>
              <a:rPr lang="cs-CZ" altLang="cs-CZ" dirty="0"/>
              <a:t>Cholestáza je definována</a:t>
            </a:r>
            <a:r>
              <a:rPr lang="en-US" altLang="cs-CZ" dirty="0"/>
              <a:t> </a:t>
            </a:r>
            <a:r>
              <a:rPr lang="cs-CZ" altLang="cs-CZ" dirty="0"/>
              <a:t>jako porucha odtoku žluče</a:t>
            </a:r>
          </a:p>
          <a:p>
            <a:pPr algn="ctr"/>
            <a:r>
              <a:rPr lang="en-US" altLang="cs-CZ" dirty="0"/>
              <a:t> </a:t>
            </a:r>
            <a:r>
              <a:rPr lang="cs-CZ" altLang="cs-CZ" dirty="0"/>
              <a:t>z jater do střeva</a:t>
            </a:r>
            <a:r>
              <a:rPr lang="en-US" altLang="cs-CZ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07241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4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3"/>
          <p:cNvSpPr txBox="1">
            <a:spLocks noChangeArrowheads="1"/>
          </p:cNvSpPr>
          <p:nvPr/>
        </p:nvSpPr>
        <p:spPr bwMode="auto">
          <a:xfrm>
            <a:off x="1323975" y="2276475"/>
            <a:ext cx="6899275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cs-CZ" altLang="cs-CZ" b="1"/>
              <a:t>Enzymy  indikující cholestázu a obstrukci</a:t>
            </a:r>
          </a:p>
          <a:p>
            <a:pPr algn="ctr"/>
            <a:endParaRPr lang="cs-CZ" altLang="cs-CZ"/>
          </a:p>
          <a:p>
            <a:pPr algn="ctr"/>
            <a:r>
              <a:rPr lang="cs-CZ" altLang="cs-CZ" b="1">
                <a:solidFill>
                  <a:srgbClr val="C00000"/>
                </a:solidFill>
              </a:rPr>
              <a:t>ALP</a:t>
            </a:r>
            <a:r>
              <a:rPr lang="cs-CZ" altLang="cs-CZ"/>
              <a:t> (jaterní, kostní, střevní, placentární isoenzym)   </a:t>
            </a:r>
          </a:p>
          <a:p>
            <a:pPr algn="ctr"/>
            <a:endParaRPr lang="cs-CZ" altLang="cs-CZ"/>
          </a:p>
          <a:p>
            <a:pPr algn="ctr"/>
            <a:r>
              <a:rPr lang="cs-CZ" altLang="cs-CZ" b="1">
                <a:solidFill>
                  <a:srgbClr val="C00000"/>
                </a:solidFill>
              </a:rPr>
              <a:t>GGT</a:t>
            </a:r>
            <a:r>
              <a:rPr lang="cs-CZ" altLang="cs-CZ"/>
              <a:t> (mikrosomální indukce-alkohol, fenobarbital….)</a:t>
            </a:r>
          </a:p>
        </p:txBody>
      </p:sp>
    </p:spTree>
    <p:extLst>
      <p:ext uri="{BB962C8B-B14F-4D97-AF65-F5344CB8AC3E}">
        <p14:creationId xmlns:p14="http://schemas.microsoft.com/office/powerpoint/2010/main" val="1331348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3"/>
          <p:cNvSpPr txBox="1">
            <a:spLocks noChangeArrowheads="1"/>
          </p:cNvSpPr>
          <p:nvPr/>
        </p:nvSpPr>
        <p:spPr bwMode="auto">
          <a:xfrm>
            <a:off x="2801938" y="2667000"/>
            <a:ext cx="354012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4400" b="1">
                <a:latin typeface="Arial" pitchFamily="34" charset="0"/>
              </a:rPr>
              <a:t>L E D V I N Y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15784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6405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ovéPole 1"/>
          <p:cNvSpPr txBox="1">
            <a:spLocks noChangeArrowheads="1"/>
          </p:cNvSpPr>
          <p:nvPr/>
        </p:nvSpPr>
        <p:spPr bwMode="auto">
          <a:xfrm>
            <a:off x="2700338" y="785813"/>
            <a:ext cx="2684462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cs-CZ" altLang="cs-CZ" sz="5400"/>
              <a:t>Pankreas</a:t>
            </a:r>
          </a:p>
        </p:txBody>
      </p:sp>
      <p:sp>
        <p:nvSpPr>
          <p:cNvPr id="33795" name="TextovéPole 2"/>
          <p:cNvSpPr txBox="1">
            <a:spLocks noChangeArrowheads="1"/>
          </p:cNvSpPr>
          <p:nvPr/>
        </p:nvSpPr>
        <p:spPr bwMode="auto">
          <a:xfrm>
            <a:off x="2700338" y="2133600"/>
            <a:ext cx="27178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cs-CZ" altLang="cs-CZ"/>
              <a:t>Aktuní pankreatitida</a:t>
            </a:r>
          </a:p>
          <a:p>
            <a:endParaRPr lang="cs-CZ" altLang="cs-CZ"/>
          </a:p>
        </p:txBody>
      </p:sp>
      <p:sp>
        <p:nvSpPr>
          <p:cNvPr id="4" name="Obdélník 3"/>
          <p:cNvSpPr>
            <a:spLocks noChangeArrowheads="1"/>
          </p:cNvSpPr>
          <p:nvPr/>
        </p:nvSpPr>
        <p:spPr bwMode="auto">
          <a:xfrm>
            <a:off x="1908175" y="3284538"/>
            <a:ext cx="51657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cs-CZ" altLang="cs-CZ"/>
              <a:t>Chronická recidivující pankreatitida</a:t>
            </a:r>
          </a:p>
        </p:txBody>
      </p:sp>
      <p:sp>
        <p:nvSpPr>
          <p:cNvPr id="5" name="Obdélník 4"/>
          <p:cNvSpPr>
            <a:spLocks noChangeArrowheads="1"/>
          </p:cNvSpPr>
          <p:nvPr/>
        </p:nvSpPr>
        <p:spPr bwMode="auto">
          <a:xfrm>
            <a:off x="2051050" y="4652963"/>
            <a:ext cx="51133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cs-CZ" altLang="cs-CZ"/>
              <a:t>Insuficience zevní sekrece pankreatu</a:t>
            </a:r>
          </a:p>
        </p:txBody>
      </p:sp>
    </p:spTree>
    <p:extLst>
      <p:ext uri="{BB962C8B-B14F-4D97-AF65-F5344CB8AC3E}">
        <p14:creationId xmlns:p14="http://schemas.microsoft.com/office/powerpoint/2010/main" val="765963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4" grpId="0"/>
      <p:bldP spid="33795" grpId="0"/>
      <p:bldP spid="4" grpId="0"/>
      <p:bldP spid="5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56535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extovéPole 1"/>
          <p:cNvSpPr txBox="1">
            <a:spLocks noChangeArrowheads="1"/>
          </p:cNvSpPr>
          <p:nvPr/>
        </p:nvSpPr>
        <p:spPr bwMode="auto">
          <a:xfrm>
            <a:off x="2020888" y="941388"/>
            <a:ext cx="5465762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cs-CZ" altLang="cs-CZ" sz="4800"/>
              <a:t>Tlusté střevo  (colon)</a:t>
            </a:r>
          </a:p>
        </p:txBody>
      </p:sp>
      <p:sp>
        <p:nvSpPr>
          <p:cNvPr id="43011" name="TextovéPole 2"/>
          <p:cNvSpPr txBox="1">
            <a:spLocks noChangeArrowheads="1"/>
          </p:cNvSpPr>
          <p:nvPr/>
        </p:nvSpPr>
        <p:spPr bwMode="auto">
          <a:xfrm>
            <a:off x="2503488" y="2708275"/>
            <a:ext cx="4498975" cy="193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cs-CZ" altLang="cs-CZ"/>
              <a:t>Test na okultní krvácení ve stolici</a:t>
            </a:r>
          </a:p>
          <a:p>
            <a:endParaRPr lang="cs-CZ" altLang="cs-CZ"/>
          </a:p>
          <a:p>
            <a:endParaRPr lang="cs-CZ" altLang="cs-CZ"/>
          </a:p>
          <a:p>
            <a:r>
              <a:rPr lang="cs-CZ" altLang="cs-CZ"/>
              <a:t>Screening pro včasnou diagnostiku</a:t>
            </a:r>
          </a:p>
          <a:p>
            <a:r>
              <a:rPr lang="cs-CZ" altLang="cs-CZ"/>
              <a:t>kolorektálního karcinomu </a:t>
            </a:r>
          </a:p>
        </p:txBody>
      </p:sp>
    </p:spTree>
    <p:extLst>
      <p:ext uri="{BB962C8B-B14F-4D97-AF65-F5344CB8AC3E}">
        <p14:creationId xmlns:p14="http://schemas.microsoft.com/office/powerpoint/2010/main" val="3784983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nefron-funkcni-jednotka-ledvin-1358194308-fd6f209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4288"/>
            <a:ext cx="8243888" cy="682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43319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250825" y="1192213"/>
            <a:ext cx="7910513" cy="470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3600" b="1">
                <a:solidFill>
                  <a:srgbClr val="FF9900"/>
                </a:solidFill>
                <a:latin typeface="Arial" pitchFamily="34" charset="0"/>
              </a:rPr>
              <a:t>Exkreční funkce</a:t>
            </a:r>
            <a:r>
              <a:rPr lang="cs-CZ" altLang="cs-CZ" sz="3600">
                <a:latin typeface="Arial" pitchFamily="34" charset="0"/>
              </a:rPr>
              <a:t> </a:t>
            </a:r>
            <a:r>
              <a:rPr lang="cs-CZ" altLang="cs-CZ" sz="2400">
                <a:latin typeface="Arial" pitchFamily="34" charset="0"/>
              </a:rPr>
              <a:t>– vylučování odpadních látek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400">
                <a:latin typeface="Arial" pitchFamily="34" charset="0"/>
              </a:rPr>
              <a:t> 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2400">
              <a:latin typeface="Arial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rgbClr val="FF9900"/>
                </a:solidFill>
                <a:latin typeface="Arial" pitchFamily="34" charset="0"/>
              </a:rPr>
              <a:t>Regulace</a:t>
            </a:r>
            <a:r>
              <a:rPr lang="cs-CZ" altLang="cs-CZ" sz="2400">
                <a:latin typeface="Arial" pitchFamily="34" charset="0"/>
              </a:rPr>
              <a:t> – stálosti vnitřního prostředí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400">
                <a:latin typeface="Arial" pitchFamily="34" charset="0"/>
              </a:rPr>
              <a:t>metabolismus vody, iontů, osmolality, ABR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2400">
              <a:latin typeface="Arial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rgbClr val="FF9900"/>
                </a:solidFill>
                <a:latin typeface="Arial" pitchFamily="34" charset="0"/>
              </a:rPr>
              <a:t>Regulace krevního oběhu</a:t>
            </a:r>
            <a:r>
              <a:rPr lang="cs-CZ" altLang="cs-CZ" sz="2400">
                <a:latin typeface="Arial" pitchFamily="34" charset="0"/>
              </a:rPr>
              <a:t>   -     renin-angiotenzin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2400">
              <a:latin typeface="Arial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rgbClr val="FF9900"/>
                </a:solidFill>
                <a:latin typeface="Arial" pitchFamily="34" charset="0"/>
              </a:rPr>
              <a:t>Erytropoéza</a:t>
            </a:r>
            <a:r>
              <a:rPr lang="cs-CZ" altLang="cs-CZ" sz="2400">
                <a:latin typeface="Arial" pitchFamily="34" charset="0"/>
              </a:rPr>
              <a:t>   -   erytropoetin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2400">
              <a:latin typeface="Arial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rgbClr val="FF9900"/>
                </a:solidFill>
                <a:latin typeface="Arial" pitchFamily="34" charset="0"/>
              </a:rPr>
              <a:t>Aktivní forma vit. D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240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6316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6" name="Text Box 1028"/>
          <p:cNvSpPr txBox="1">
            <a:spLocks noChangeArrowheads="1"/>
          </p:cNvSpPr>
          <p:nvPr/>
        </p:nvSpPr>
        <p:spPr bwMode="auto">
          <a:xfrm>
            <a:off x="2555875" y="549275"/>
            <a:ext cx="4068763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4400">
                <a:solidFill>
                  <a:srgbClr val="FF9900"/>
                </a:solidFill>
                <a:latin typeface="Arial" pitchFamily="34" charset="0"/>
              </a:rPr>
              <a:t>Vyšetření moče</a:t>
            </a:r>
          </a:p>
        </p:txBody>
      </p:sp>
      <p:sp>
        <p:nvSpPr>
          <p:cNvPr id="38917" name="Text Box 1029"/>
          <p:cNvSpPr txBox="1">
            <a:spLocks noChangeArrowheads="1"/>
          </p:cNvSpPr>
          <p:nvPr/>
        </p:nvSpPr>
        <p:spPr bwMode="auto">
          <a:xfrm>
            <a:off x="1547813" y="1673225"/>
            <a:ext cx="5356225" cy="143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>
                <a:latin typeface="Arial" pitchFamily="34" charset="0"/>
              </a:rPr>
              <a:t>Biochemické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>
              <a:latin typeface="Arial" pitchFamily="34" charset="0"/>
            </a:endParaRPr>
          </a:p>
          <a:p>
            <a:pPr>
              <a:spcBef>
                <a:spcPct val="0"/>
              </a:spcBef>
              <a:buFont typeface="Wingdings" pitchFamily="2" charset="2"/>
              <a:buChar char="Ø"/>
            </a:pPr>
            <a:r>
              <a:rPr lang="cs-CZ" altLang="cs-CZ" sz="2400">
                <a:latin typeface="Arial" pitchFamily="34" charset="0"/>
              </a:rPr>
              <a:t>        pomocí diagnostických proužků</a:t>
            </a:r>
          </a:p>
        </p:txBody>
      </p:sp>
      <p:pic>
        <p:nvPicPr>
          <p:cNvPr id="5124" name="Picture 4" descr="iQ_2000 02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3357563"/>
            <a:ext cx="4319588" cy="323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44810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6" grpId="0"/>
      <p:bldP spid="389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2"/>
          <p:cNvSpPr txBox="1">
            <a:spLocks noChangeArrowheads="1"/>
          </p:cNvSpPr>
          <p:nvPr/>
        </p:nvSpPr>
        <p:spPr bwMode="auto">
          <a:xfrm>
            <a:off x="1371600" y="838200"/>
            <a:ext cx="695007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>
                <a:solidFill>
                  <a:srgbClr val="CC3300"/>
                </a:solidFill>
                <a:latin typeface="Arial" pitchFamily="34" charset="0"/>
              </a:rPr>
              <a:t>Diag. proužky pro chemické vyšetření</a:t>
            </a:r>
          </a:p>
        </p:txBody>
      </p:sp>
      <p:sp>
        <p:nvSpPr>
          <p:cNvPr id="6147" name="Text Box 3"/>
          <p:cNvSpPr txBox="1">
            <a:spLocks noChangeArrowheads="1"/>
          </p:cNvSpPr>
          <p:nvPr/>
        </p:nvSpPr>
        <p:spPr bwMode="auto">
          <a:xfrm>
            <a:off x="1619250" y="1916113"/>
            <a:ext cx="6288088" cy="3970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800">
                <a:latin typeface="Arial" pitchFamily="34" charset="0"/>
              </a:rPr>
              <a:t>krev - </a:t>
            </a:r>
            <a:r>
              <a:rPr lang="cs-CZ" altLang="cs-CZ" sz="2000">
                <a:latin typeface="Arial" pitchFamily="34" charset="0"/>
              </a:rPr>
              <a:t>erytrocyty; hemoglobin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800">
                <a:latin typeface="Arial" pitchFamily="34" charset="0"/>
              </a:rPr>
              <a:t>leukocyty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800">
                <a:latin typeface="Arial" pitchFamily="34" charset="0"/>
              </a:rPr>
              <a:t>nitrity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800">
                <a:latin typeface="Arial" pitchFamily="34" charset="0"/>
              </a:rPr>
              <a:t>bílkovina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2800">
              <a:latin typeface="Arial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800">
                <a:latin typeface="Arial" pitchFamily="34" charset="0"/>
              </a:rPr>
              <a:t>pH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800">
                <a:latin typeface="Arial" pitchFamily="34" charset="0"/>
              </a:rPr>
              <a:t>Hustota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2800">
              <a:latin typeface="Arial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800">
                <a:latin typeface="Arial" pitchFamily="34" charset="0"/>
              </a:rPr>
              <a:t>glukóza; ketony; bilirubin; urobilinogen</a:t>
            </a:r>
          </a:p>
        </p:txBody>
      </p:sp>
    </p:spTree>
    <p:extLst>
      <p:ext uri="{BB962C8B-B14F-4D97-AF65-F5344CB8AC3E}">
        <p14:creationId xmlns:p14="http://schemas.microsoft.com/office/powerpoint/2010/main" val="174665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OINTWIDTH" val="0.5"/>
  <p:tag name="ARS_CHARTSHOWITEMTEXT" val="0"/>
</p:tagLst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537</TotalTime>
  <Words>880</Words>
  <Application>Microsoft Office PowerPoint</Application>
  <PresentationFormat>Předvádění na obrazovce (4:3)</PresentationFormat>
  <Paragraphs>241</Paragraphs>
  <Slides>53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53</vt:i4>
      </vt:variant>
    </vt:vector>
  </HeadingPairs>
  <TitlesOfParts>
    <vt:vector size="54" baseType="lpstr">
      <vt:lpstr>Motiv systému Office</vt:lpstr>
      <vt:lpstr>MINIMA  Z  KLINICKÝCH LABORATORNÍCH  OBORŮ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MINIMA  Z  KLINICKÝCH LABORATORNÍCH  OBORŮ</dc:title>
  <dc:creator>Dastych</dc:creator>
  <cp:lastModifiedBy>Dastych Milan</cp:lastModifiedBy>
  <cp:revision>21</cp:revision>
  <dcterms:created xsi:type="dcterms:W3CDTF">2019-09-02T16:29:36Z</dcterms:created>
  <dcterms:modified xsi:type="dcterms:W3CDTF">2019-09-18T11:28:21Z</dcterms:modified>
</cp:coreProperties>
</file>