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258" r:id="rId3"/>
    <p:sldId id="261" r:id="rId4"/>
    <p:sldId id="263" r:id="rId5"/>
    <p:sldId id="264" r:id="rId6"/>
    <p:sldId id="274" r:id="rId7"/>
    <p:sldId id="275" r:id="rId8"/>
    <p:sldId id="265" r:id="rId9"/>
    <p:sldId id="266" r:id="rId10"/>
    <p:sldId id="269" r:id="rId11"/>
    <p:sldId id="267" r:id="rId12"/>
    <p:sldId id="268" r:id="rId13"/>
    <p:sldId id="270" r:id="rId14"/>
    <p:sldId id="271" r:id="rId15"/>
    <p:sldId id="273" r:id="rId16"/>
    <p:sldId id="272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77" r:id="rId26"/>
    <p:sldId id="278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00"/>
    <a:srgbClr val="336699"/>
    <a:srgbClr val="006699"/>
    <a:srgbClr val="0066CC"/>
    <a:srgbClr val="0033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167" autoAdjust="0"/>
  </p:normalViewPr>
  <p:slideViewPr>
    <p:cSldViewPr>
      <p:cViewPr varScale="1">
        <p:scale>
          <a:sx n="100" d="100"/>
          <a:sy n="100" d="100"/>
        </p:scale>
        <p:origin x="191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fld id="{A4C5ED43-8D10-4556-A098-8B73A9DE51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7441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3B469F-DF54-4240-86CA-2541DC5AA28E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/>
              <a:t>Důležité pro analýzu komplexnosti zdravotnické soustavy, pro rozdělení lůžkových a nemocničních kapacit atd.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A01F88-4B85-4BC1-B268-1376FCC93990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5F9DA5-8E49-471C-9FD0-B70783FF72BC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65A4FB-008A-42CC-B464-1DE0BFC6FED8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588806-1755-439B-AD40-0C7B8D6BFA1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/>
              <a:t>Definice WHO – místo prvního kontaktu s lidmi, které poskytuje opatření ke zlepšení zdraví v komunitě.</a:t>
            </a:r>
          </a:p>
          <a:p>
            <a:pPr eaLnBrk="1" hangingPunct="1"/>
            <a:r>
              <a:rPr lang="cs-CZ"/>
              <a:t>Lékař prvního kontaktu – gatekeeper – praktik pro dospělé, pro děti a dorost, gynekolog, stomatolog.</a:t>
            </a:r>
          </a:p>
          <a:p>
            <a:pPr eaLnBrk="1" hangingPunct="1"/>
            <a:r>
              <a:rPr lang="cs-CZ"/>
              <a:t>U nás smíšený systém, ke specialistovi nemusí odesílat gatekeeper.</a:t>
            </a:r>
          </a:p>
          <a:p>
            <a:pPr eaLnBrk="1" hangingPunct="1"/>
            <a:r>
              <a:rPr lang="cs-CZ"/>
              <a:t>Fakultní a krajské nemocnice zpravidla kolem 1000 lůžek. Také výzkumné ústavy – IKEM.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091540-B0CF-448D-8819-A4E36E01B75F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zřizovatel kraj: 259, zřizovatel město, obec: 192, zřizovatel fyzická osoba, církev, jiná právnická osoba: 31 492</a:t>
            </a:r>
          </a:p>
          <a:p>
            <a:r>
              <a:rPr lang="cs-CZ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 průměru připadalo na 10 000 obyvatel České republiky 73,1 lůžka.</a:t>
            </a:r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4C5ED43-8D10-4556-A098-8B73A9DE51BF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484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5753A3-384E-4CF6-A8A8-7D940D2B7D4D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456023-3FD6-4902-BEB5-06482342CF15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/>
              <a:t>Akutní do 30 dnů </a:t>
            </a:r>
          </a:p>
          <a:p>
            <a:pPr eaLnBrk="1" hangingPunct="1"/>
            <a:r>
              <a:rPr lang="cs-CZ"/>
              <a:t>Státní – univerzitní, fakultní, vojenské.</a:t>
            </a:r>
          </a:p>
          <a:p>
            <a:pPr eaLnBrk="1" hangingPunct="1"/>
            <a:r>
              <a:rPr lang="cs-CZ"/>
              <a:t>Veřejné ve vlastnictví a správě měst a obcí.</a:t>
            </a:r>
          </a:p>
          <a:p>
            <a:pPr eaLnBrk="1" hangingPunct="1"/>
            <a:r>
              <a:rPr lang="cs-CZ"/>
              <a:t>Soukromé neziskové – ve vlatnictví a správě církví, dobročinných organizací.</a:t>
            </a:r>
          </a:p>
          <a:p>
            <a:pPr eaLnBrk="1" hangingPunct="1"/>
            <a:r>
              <a:rPr lang="cs-CZ"/>
              <a:t>Soukromé ziskové – akciovky, družstva apod.</a:t>
            </a:r>
          </a:p>
          <a:p>
            <a:pPr eaLnBrk="1" hangingPunct="1"/>
            <a:r>
              <a:rPr lang="cs-CZ"/>
              <a:t>´Malé do 300 lůžek, střední 300-600, velké nad 600.</a:t>
            </a:r>
          </a:p>
          <a:p>
            <a:pPr eaLnBrk="1" hangingPunct="1"/>
            <a:r>
              <a:rPr lang="cs-CZ"/>
              <a:t>Specializované – psychiatrické léčebny, respirační choroby.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CCC0BD-9170-4822-AFF3-A98A61693BE2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/>
              <a:t>Optimální poměr pracovníků</a:t>
            </a:r>
          </a:p>
          <a:p>
            <a:pPr eaLnBrk="1" hangingPunct="1"/>
            <a:r>
              <a:rPr lang="cs-CZ"/>
              <a:t>Vybudovat moderní metody řízení, marketing, rozpočetnictví, kontrola.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/>
              <a:t>Musí být registrování v centrálním registru MZ ČR.</a:t>
            </a:r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0FC76D-58AC-4B82-8C45-CBD58E05329C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/>
              <a:t>Několik okruhů informací – zdravotní stav obyvatelstva, zdravotnická ekonomika, činnost zdravotnických zařízení, sociálně-demografické charakteristiky populace, životní a pracovní prostředí.</a:t>
            </a:r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55648-3480-40E8-BB13-1BCFE867E6EC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6EFDE9-59A2-42DC-96F5-6E5197F9C9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D0E5C9-BB4A-4A17-8745-DEC1066D03B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5D409088-EDA2-42C8-90F5-17302731F43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44F50BF-7F5F-4F40-9E75-786A0FF4242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70CFCC1-E22C-49F9-B8EB-57B7910F0E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7CFC594F-601D-4983-B5F9-52EC078377D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E578B442-F8A4-48F2-A61F-567DCEBC9FE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8DE707-D7BA-43E2-9C72-6663B3A5234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2B6D2F4-6038-4083-81E1-2F6279A417E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22837DE-44AB-4592-AA1F-A598DD97458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67D0BDE1-FB8A-45D3-997B-288D4E7EB37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CCC48AF-BBA3-489E-853D-1A40BFC1FEC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7772400" cy="3952881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Lékařská fakulta MU v Brně</a:t>
            </a:r>
            <a:br>
              <a:rPr lang="cs-CZ" sz="2000" dirty="0">
                <a:solidFill>
                  <a:schemeClr val="tx1"/>
                </a:solidFill>
              </a:rPr>
            </a:br>
            <a:r>
              <a:rPr lang="cs-CZ" sz="2000" dirty="0">
                <a:solidFill>
                  <a:schemeClr val="tx1"/>
                </a:solidFill>
              </a:rPr>
              <a:t>Katedra porodní asistence a zdravotnických záchranářů</a:t>
            </a:r>
            <a:br>
              <a:rPr lang="cs-CZ" sz="2000" dirty="0">
                <a:solidFill>
                  <a:schemeClr val="tx1"/>
                </a:solidFill>
              </a:rPr>
            </a:br>
            <a:br>
              <a:rPr lang="cs-CZ" sz="2000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Zdravotnické instituce, statistika, informatika</a:t>
            </a:r>
            <a:br>
              <a:rPr lang="cs-CZ" dirty="0">
                <a:solidFill>
                  <a:schemeClr val="tx1"/>
                </a:solidFill>
              </a:rPr>
            </a:b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Síť odborných ústavů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87DF205A-94AC-4477-87B5-77C6D5BBF5F1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181333"/>
            <a:ext cx="7776864" cy="5606749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>
                <a:solidFill>
                  <a:schemeClr val="tx1"/>
                </a:solidFill>
              </a:rPr>
              <a:t>Počet nemocnic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údaje k 31.12.2017</a:t>
            </a:r>
          </a:p>
          <a:p>
            <a:pPr eaLnBrk="1" hangingPunct="1"/>
            <a:r>
              <a:rPr lang="cs-CZ" dirty="0"/>
              <a:t>193 nemocnic</a:t>
            </a:r>
            <a:r>
              <a:rPr lang="en-GB" dirty="0"/>
              <a:t> </a:t>
            </a:r>
            <a:r>
              <a:rPr lang="en-GB" sz="2000" dirty="0"/>
              <a:t>(</a:t>
            </a:r>
            <a:r>
              <a:rPr lang="cs-CZ" sz="2000" dirty="0"/>
              <a:t>+5</a:t>
            </a:r>
            <a:r>
              <a:rPr lang="en-GB" sz="2000" dirty="0"/>
              <a:t>)</a:t>
            </a:r>
            <a:endParaRPr lang="cs-CZ" sz="2000" dirty="0"/>
          </a:p>
          <a:p>
            <a:pPr eaLnBrk="1" hangingPunct="1"/>
            <a:r>
              <a:rPr lang="cs-CZ" dirty="0"/>
              <a:t>z toho 10 fakultních</a:t>
            </a:r>
          </a:p>
          <a:p>
            <a:pPr eaLnBrk="1" hangingPunct="1"/>
            <a:r>
              <a:rPr lang="cs-CZ" dirty="0"/>
              <a:t>118 odborných léčebných ústavů </a:t>
            </a:r>
          </a:p>
          <a:p>
            <a:pPr eaLnBrk="1" hangingPunct="1">
              <a:buFontTx/>
              <a:buNone/>
            </a:pPr>
            <a:r>
              <a:rPr lang="cs-CZ" dirty="0"/>
              <a:t>   (vč. ozdravoven a hospiců) </a:t>
            </a:r>
            <a:r>
              <a:rPr lang="cs-CZ" sz="2000" dirty="0"/>
              <a:t>(-40)</a:t>
            </a:r>
            <a:endParaRPr lang="cs-CZ" dirty="0"/>
          </a:p>
          <a:p>
            <a:pPr eaLnBrk="1" hangingPunct="1"/>
            <a:r>
              <a:rPr lang="cs-CZ" dirty="0"/>
              <a:t>92 lázeňských léčeben </a:t>
            </a:r>
            <a:r>
              <a:rPr lang="cs-CZ" sz="2000" dirty="0"/>
              <a:t>(+11)</a:t>
            </a:r>
            <a:endParaRPr lang="cs-CZ" dirty="0"/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Síť nemocnic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4152F918-359B-4AE0-AE6C-5B41BC93049B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3" y="1186873"/>
            <a:ext cx="7831219" cy="5396489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>
                <a:solidFill>
                  <a:schemeClr val="tx1"/>
                </a:solidFill>
              </a:rPr>
              <a:t>Funkce nemocnic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/>
              <a:t>Lůžkové zdravotnické zařízení s licencí, poskytuje péči typu 24/7.</a:t>
            </a:r>
          </a:p>
          <a:p>
            <a:pPr eaLnBrk="1" hangingPunct="1"/>
            <a:r>
              <a:rPr lang="cs-CZ"/>
              <a:t>Diagnostické a léčebné činnosti v oblasti sekundární a terciární péče.</a:t>
            </a:r>
          </a:p>
          <a:p>
            <a:pPr eaLnBrk="1" hangingPunct="1"/>
            <a:r>
              <a:rPr lang="cs-CZ"/>
              <a:t>Střediska pre a postgraduální výchovy zdravotníků.</a:t>
            </a:r>
          </a:p>
          <a:p>
            <a:pPr eaLnBrk="1" hangingPunct="1"/>
            <a:r>
              <a:rPr lang="cs-CZ"/>
              <a:t>Nositelé klinického výzkumu.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>
                <a:solidFill>
                  <a:schemeClr val="tx1"/>
                </a:solidFill>
              </a:rPr>
              <a:t>Dělení nemocnic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b="1"/>
              <a:t>Průměrná oš. doba</a:t>
            </a:r>
            <a:r>
              <a:rPr lang="cs-CZ"/>
              <a:t> – akutní a dlouhodobá péče.</a:t>
            </a:r>
          </a:p>
          <a:p>
            <a:pPr eaLnBrk="1" hangingPunct="1">
              <a:lnSpc>
                <a:spcPct val="90000"/>
              </a:lnSpc>
            </a:pPr>
            <a:r>
              <a:rPr lang="cs-CZ" b="1"/>
              <a:t>Typ vlastnictví</a:t>
            </a:r>
            <a:r>
              <a:rPr lang="cs-CZ"/>
              <a:t> – státní, veřejné, soukromé neziskové, soukromé ziskové.</a:t>
            </a:r>
          </a:p>
          <a:p>
            <a:pPr eaLnBrk="1" hangingPunct="1">
              <a:lnSpc>
                <a:spcPct val="90000"/>
              </a:lnSpc>
            </a:pPr>
            <a:r>
              <a:rPr lang="cs-CZ" b="1"/>
              <a:t>Počet lůžek</a:t>
            </a:r>
            <a:r>
              <a:rPr lang="cs-CZ"/>
              <a:t> – malé, střední velké.</a:t>
            </a:r>
          </a:p>
          <a:p>
            <a:pPr eaLnBrk="1" hangingPunct="1">
              <a:lnSpc>
                <a:spcPct val="90000"/>
              </a:lnSpc>
            </a:pPr>
            <a:r>
              <a:rPr lang="cs-CZ" b="1"/>
              <a:t>Převažující druh péče – </a:t>
            </a:r>
            <a:r>
              <a:rPr lang="cs-CZ"/>
              <a:t>všeobecné, specializované.</a:t>
            </a:r>
          </a:p>
          <a:p>
            <a:pPr eaLnBrk="1" hangingPunct="1">
              <a:lnSpc>
                <a:spcPct val="90000"/>
              </a:lnSpc>
            </a:pPr>
            <a:endParaRPr lang="cs-CZ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/>
              <a:t>				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>
                <a:solidFill>
                  <a:schemeClr val="tx1"/>
                </a:solidFill>
              </a:rPr>
              <a:t>Základní struktura nemocnic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cs-CZ"/>
              <a:t>Subsystém pracoviště léčebně preventivní péče – oddělení, SVLS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/>
              <a:t>Subsystém pracoviště logistického typu – podpůrné činnosti (stravovací provoz, energetika, …).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/>
              <a:t>Subsystém manažerský a ekonomicko-správní.</a:t>
            </a:r>
          </a:p>
          <a:p>
            <a:pPr marL="609600" indent="-609600" eaLnBrk="1" hangingPunct="1">
              <a:buFontTx/>
              <a:buAutoNum type="arabicPeriod"/>
            </a:pPr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Vývoj struktury sítě ZZ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/>
              <a:t>Klesá počet akutních lůžek.</a:t>
            </a:r>
          </a:p>
          <a:p>
            <a:pPr eaLnBrk="1" hangingPunct="1"/>
            <a:r>
              <a:rPr lang="cs-CZ"/>
              <a:t>Nárůst lůžek následné a ošetřovatelské péče.</a:t>
            </a:r>
          </a:p>
          <a:p>
            <a:pPr eaLnBrk="1" hangingPunct="1"/>
            <a:r>
              <a:rPr lang="cs-CZ"/>
              <a:t>Počet zařízení narůstá.</a:t>
            </a:r>
          </a:p>
          <a:p>
            <a:pPr eaLnBrk="1" hangingPunct="1"/>
            <a:r>
              <a:rPr lang="cs-CZ"/>
              <a:t>Roste počet úvazků lékařů a nelékařských pracovníků.</a:t>
            </a:r>
          </a:p>
          <a:p>
            <a:pPr eaLnBrk="1" hangingPunct="1"/>
            <a:r>
              <a:rPr lang="cs-CZ"/>
              <a:t>Zajištění primární péče stagnuje.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Zdravotničtí pracovníci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Dle zákona 95/2004 Sb. a zákona 96/2004 Sb. způsobilí k výkonu lékařských a nelékařských zdravotnických povolání a k výkonům souvisejících s poskytováním zdravotní péče.</a:t>
            </a:r>
          </a:p>
          <a:p>
            <a:r>
              <a:rPr lang="cs-CZ" dirty="0"/>
              <a:t>Obecné podmínky – zdravotní způsobilost, bezúhonnost.</a:t>
            </a:r>
          </a:p>
          <a:p>
            <a:r>
              <a:rPr lang="cs-CZ" dirty="0"/>
              <a:t>Odborná podmínka – získání nebo uznání odborné způsobilosti dle znění zákona.</a:t>
            </a:r>
          </a:p>
          <a:p>
            <a:r>
              <a:rPr lang="cs-CZ" dirty="0"/>
              <a:t>Výkon pod přímým vedením, pod odborným dohledem a bez odborného dohledu.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Zdravotnická statistika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Důležitá pro sledování kvality zdravotní péče.</a:t>
            </a:r>
          </a:p>
          <a:p>
            <a:r>
              <a:rPr lang="cs-CZ" dirty="0"/>
              <a:t>Především informace, které si opatřuje samo zdravotnictví.</a:t>
            </a:r>
          </a:p>
          <a:p>
            <a:r>
              <a:rPr lang="cs-CZ" dirty="0"/>
              <a:t>Základní informace o různých aspektech ovlivňujících zdravotní péči, ekonomická data, zdroje vkládané do zdravotnictví, výstupy zdravotnických zařízení.</a:t>
            </a:r>
          </a:p>
          <a:p>
            <a:pPr>
              <a:buFontTx/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Zdravotnický informační systém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Soustava informačních médií, opatření a prostředků pro počítačový sběr dat, jejich přenos, uchování, analýzu, interpretaci a jejich zveřejnění pomocí seznamů, grafů, atd.</a:t>
            </a:r>
          </a:p>
          <a:p>
            <a:r>
              <a:rPr lang="cs-CZ" dirty="0"/>
              <a:t>ZIS ČR se skládá z:</a:t>
            </a:r>
          </a:p>
          <a:p>
            <a:pPr lvl="1"/>
            <a:r>
              <a:rPr lang="cs-CZ" sz="2400" dirty="0"/>
              <a:t>Národní zdravotnický informační systém (NZIS)</a:t>
            </a:r>
          </a:p>
          <a:p>
            <a:pPr lvl="1"/>
            <a:r>
              <a:rPr lang="cs-CZ" sz="2400" dirty="0"/>
              <a:t>Regionální zdravotnické informační systémy (RZIS)</a:t>
            </a:r>
          </a:p>
          <a:p>
            <a:pPr lvl="1"/>
            <a:r>
              <a:rPr lang="cs-CZ" sz="2400" dirty="0"/>
              <a:t>Informační systémy zdravotnických zařízení (NIS – nemocniční informační systém, apod.)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>
                <a:solidFill>
                  <a:schemeClr val="tx1"/>
                </a:solidFill>
              </a:rPr>
              <a:t>Funkce zdravotnických služeb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/>
              <a:t>Pomáhat udržet zdraví a předcházet jeho poruchám.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/>
              <a:t>Diagnostikovat a léčit poruchy zdraví a navracet lidi do produktivního nebo nezávislého života.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/>
              <a:t>Prodlužovat život a zlepšovat jeho kvalitu.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/>
              <a:t>Zajišťovat tuto péči přiměřeně, kvalitně, hospodárně a s žádoucí spravedlností.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NZIS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Zaveden v roce 1995.</a:t>
            </a:r>
          </a:p>
          <a:p>
            <a:r>
              <a:rPr lang="cs-CZ" dirty="0"/>
              <a:t>Řízen MZ ČR a realizován Ústavem zdravotnických informací a statistiky ČR (ÚZIS).</a:t>
            </a:r>
          </a:p>
          <a:p>
            <a:r>
              <a:rPr lang="cs-CZ" dirty="0"/>
              <a:t>Sběr a zpracování údajů a informací k vedení Národních zdravotních registrů, poskytování informací a jejich využití v rámci výzkumu.</a:t>
            </a:r>
          </a:p>
          <a:p>
            <a:r>
              <a:rPr lang="cs-CZ" dirty="0"/>
              <a:t>Informace jsou předávány českému statistickému úřadu a WHO pro komparativní studie.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Registry koordinované NZIS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56791"/>
            <a:ext cx="8401050" cy="4569371"/>
          </a:xfrm>
        </p:spPr>
        <p:txBody>
          <a:bodyPr>
            <a:normAutofit/>
          </a:bodyPr>
          <a:lstStyle/>
          <a:p>
            <a:r>
              <a:rPr lang="cs-CZ" sz="2400" dirty="0"/>
              <a:t>NKR – Národní kardiochirurgický registr</a:t>
            </a:r>
          </a:p>
          <a:p>
            <a:r>
              <a:rPr lang="cs-CZ" sz="2400" dirty="0"/>
              <a:t>NOR – Národní onkologický registr</a:t>
            </a:r>
          </a:p>
          <a:p>
            <a:r>
              <a:rPr lang="cs-CZ" sz="2400" dirty="0"/>
              <a:t>NRCCH – Národní registr cévní chirurgie</a:t>
            </a:r>
          </a:p>
          <a:p>
            <a:r>
              <a:rPr lang="cs-CZ" sz="2400" dirty="0"/>
              <a:t>NRKI – Národní registr kardiovaskulárních </a:t>
            </a:r>
            <a:r>
              <a:rPr lang="cs-CZ" sz="2400" dirty="0" err="1"/>
              <a:t>onem</a:t>
            </a:r>
            <a:r>
              <a:rPr lang="cs-CZ" sz="2400" dirty="0"/>
              <a:t>.</a:t>
            </a:r>
          </a:p>
          <a:p>
            <a:r>
              <a:rPr lang="cs-CZ" sz="2400" dirty="0"/>
              <a:t>NRKN -  Národní registr kloubních náhrad</a:t>
            </a:r>
          </a:p>
          <a:p>
            <a:r>
              <a:rPr lang="cs-CZ" sz="2400" dirty="0"/>
              <a:t>NROD – Národní registr osob nesouhlasících s posmrtným odběrem tkání a orgánů</a:t>
            </a:r>
          </a:p>
          <a:p>
            <a:r>
              <a:rPr lang="cs-CZ" sz="2400" dirty="0"/>
              <a:t>NRAR – Národní registr asistované reprodukce</a:t>
            </a:r>
          </a:p>
          <a:p>
            <a:r>
              <a:rPr lang="cs-CZ" sz="2400" dirty="0"/>
              <a:t>Registry hygienické služby</a:t>
            </a:r>
          </a:p>
          <a:p>
            <a:r>
              <a:rPr lang="cs-CZ" sz="2400" dirty="0"/>
              <a:t>Specializované ZIS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Individuální hlášení NZIS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Infekční nemoci.</a:t>
            </a:r>
          </a:p>
          <a:p>
            <a:r>
              <a:rPr lang="cs-CZ"/>
              <a:t>Pohlavní nemoci.</a:t>
            </a:r>
          </a:p>
          <a:p>
            <a:r>
              <a:rPr lang="cs-CZ"/>
              <a:t>Potraty.</a:t>
            </a:r>
          </a:p>
          <a:p>
            <a:r>
              <a:rPr lang="cs-CZ"/>
              <a:t>Hospitalizace.</a:t>
            </a:r>
          </a:p>
          <a:p>
            <a:r>
              <a:rPr lang="cs-CZ"/>
              <a:t>Sebevraždy.</a:t>
            </a:r>
          </a:p>
          <a:p>
            <a:r>
              <a:rPr lang="cs-CZ"/>
              <a:t>Rodička.</a:t>
            </a:r>
          </a:p>
          <a:p>
            <a:r>
              <a:rPr lang="cs-CZ"/>
              <a:t>Novorozenec.</a:t>
            </a:r>
          </a:p>
        </p:txBody>
      </p:sp>
      <p:sp>
        <p:nvSpPr>
          <p:cNvPr id="24580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/>
              <a:t>Vrozené vady.</a:t>
            </a:r>
            <a:endParaRPr lang="cs-CZ" sz="2400"/>
          </a:p>
          <a:p>
            <a:r>
              <a:rPr lang="cs-CZ"/>
              <a:t>Stav chrupu vybraných skupin populace.</a:t>
            </a:r>
          </a:p>
          <a:p>
            <a:r>
              <a:rPr lang="cs-CZ"/>
              <a:t>Úmrtí ženy v těhotenství.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NIS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Zjednodušení administrativy.</a:t>
            </a:r>
          </a:p>
          <a:p>
            <a:r>
              <a:rPr lang="cs-CZ" dirty="0"/>
              <a:t>Přesné vyčíslení nákladů a výstupy pro ZP.</a:t>
            </a:r>
          </a:p>
          <a:p>
            <a:r>
              <a:rPr lang="cs-CZ" dirty="0"/>
              <a:t>Zpracování dat pro jiné účely (NZIS, výzkum, …)</a:t>
            </a:r>
          </a:p>
          <a:p>
            <a:r>
              <a:rPr lang="cs-CZ" dirty="0"/>
              <a:t>Zpracování žádanek pro komplement.</a:t>
            </a:r>
          </a:p>
          <a:p>
            <a:r>
              <a:rPr lang="cs-CZ" dirty="0"/>
              <a:t>Zpracování dat komplementu.</a:t>
            </a:r>
          </a:p>
          <a:p>
            <a:r>
              <a:rPr lang="cs-CZ" dirty="0"/>
              <a:t>Přehled o produktivitě práce, monitoring kvality péče.</a:t>
            </a:r>
          </a:p>
          <a:p>
            <a:r>
              <a:rPr lang="cs-CZ" dirty="0"/>
              <a:t>Komunikace s vnějším systémem (IS nemocnic, ZP, praktických lékařů, …).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PACS (</a:t>
            </a:r>
            <a:r>
              <a:rPr lang="cs-CZ" dirty="0" err="1"/>
              <a:t>picture</a:t>
            </a:r>
            <a:r>
              <a:rPr lang="cs-CZ" dirty="0"/>
              <a:t> </a:t>
            </a:r>
            <a:r>
              <a:rPr lang="cs-CZ" dirty="0" err="1"/>
              <a:t>archiving</a:t>
            </a:r>
            <a:r>
              <a:rPr lang="cs-CZ" dirty="0"/>
              <a:t> and </a:t>
            </a:r>
            <a:r>
              <a:rPr lang="cs-CZ" dirty="0" err="1"/>
              <a:t>communications</a:t>
            </a:r>
            <a:r>
              <a:rPr lang="cs-CZ" dirty="0"/>
              <a:t> </a:t>
            </a:r>
            <a:r>
              <a:rPr lang="cs-CZ" dirty="0" err="1"/>
              <a:t>systems</a:t>
            </a:r>
            <a:r>
              <a:rPr lang="cs-CZ" dirty="0"/>
              <a:t>) - moderní systém pro správu, zobrazování, archivaci a přenos snímků z digitálních zobrazovacích systémů..</a:t>
            </a:r>
          </a:p>
          <a:p>
            <a:endParaRPr lang="cs-CZ" dirty="0"/>
          </a:p>
          <a:p>
            <a:r>
              <a:rPr lang="cs-CZ" dirty="0"/>
              <a:t>Elektronická zdravotní knížka – souhrn zdravotních informací jedince v el. podobě, dostupný 24/7. Rychlý přístup k historii pac. v urgentních případech.</a:t>
            </a:r>
          </a:p>
        </p:txBody>
      </p:sp>
    </p:spTree>
    <p:extLst>
      <p:ext uri="{BB962C8B-B14F-4D97-AF65-F5344CB8AC3E}">
        <p14:creationId xmlns:p14="http://schemas.microsoft.com/office/powerpoint/2010/main" val="16288507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Zdroje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dirty="0" err="1"/>
              <a:t>Gladkij</a:t>
            </a:r>
            <a:r>
              <a:rPr lang="cs-CZ" dirty="0"/>
              <a:t> a kol.: Management ve zdravotnictví</a:t>
            </a:r>
          </a:p>
          <a:p>
            <a:pPr eaLnBrk="1" hangingPunct="1"/>
            <a:r>
              <a:rPr lang="cs-CZ" dirty="0"/>
              <a:t>ÚZIS – Zdravotnictví </a:t>
            </a:r>
            <a:r>
              <a:rPr lang="pt-BR" dirty="0"/>
              <a:t>České republiky</a:t>
            </a:r>
            <a:r>
              <a:rPr lang="cs-CZ" dirty="0"/>
              <a:t> 2012</a:t>
            </a:r>
          </a:p>
          <a:p>
            <a:pPr eaLnBrk="1" hangingPunct="1"/>
            <a:r>
              <a:rPr lang="cs-CZ" dirty="0"/>
              <a:t>Jarošová, D.: Organizace a řízení ve zdravotnictví</a:t>
            </a:r>
          </a:p>
          <a:p>
            <a:pPr eaLnBrk="1" hangingPunct="1"/>
            <a:r>
              <a:rPr lang="cs-CZ" dirty="0"/>
              <a:t>Plevová a kol.: Management </a:t>
            </a:r>
            <a:r>
              <a:rPr lang="cs-CZ"/>
              <a:t>v ošetřovatelství</a:t>
            </a:r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85984" y="2643182"/>
            <a:ext cx="6315076" cy="18943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3100" dirty="0">
                <a:solidFill>
                  <a:schemeClr val="tx1"/>
                </a:solidFill>
              </a:rPr>
              <a:t>„Vlastním základem pro distribuci zdravotní péče je špatné zdraví. Bylo by proto iracionálním stavem věcí, kdyby stejně nemocným lidem nebyla poskytnuta stejná lékařská </a:t>
            </a:r>
            <a:r>
              <a:rPr lang="en-GB" sz="3100" dirty="0" err="1">
                <a:solidFill>
                  <a:schemeClr val="tx1"/>
                </a:solidFill>
              </a:rPr>
              <a:t>po</a:t>
            </a:r>
            <a:r>
              <a:rPr lang="cs-CZ" sz="3100" dirty="0">
                <a:solidFill>
                  <a:schemeClr val="tx1"/>
                </a:solidFill>
              </a:rPr>
              <a:t>moc.“</a:t>
            </a:r>
            <a:br>
              <a:rPr lang="cs-CZ" sz="3600" dirty="0">
                <a:solidFill>
                  <a:schemeClr val="tx1"/>
                </a:solidFill>
              </a:rPr>
            </a:br>
            <a:endParaRPr lang="cs-CZ" sz="3600" dirty="0">
              <a:solidFill>
                <a:schemeClr val="tx1"/>
              </a:solidFill>
            </a:endParaRPr>
          </a:p>
        </p:txBody>
      </p:sp>
      <p:sp>
        <p:nvSpPr>
          <p:cNvPr id="2765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786182" y="4429132"/>
            <a:ext cx="2557458" cy="1057275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000" b="0" dirty="0">
                <a:solidFill>
                  <a:schemeClr val="tx1"/>
                </a:solidFill>
              </a:rPr>
              <a:t>B. </a:t>
            </a:r>
            <a:r>
              <a:rPr lang="cs-CZ" sz="2000" b="0" dirty="0" err="1">
                <a:solidFill>
                  <a:schemeClr val="tx1"/>
                </a:solidFill>
              </a:rPr>
              <a:t>Williams</a:t>
            </a:r>
            <a:endParaRPr lang="cs-CZ" sz="20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>
                <a:solidFill>
                  <a:schemeClr val="tx1"/>
                </a:solidFill>
              </a:rPr>
              <a:t>Jednoduchá typologie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/>
              <a:t>Ambulantní a lůžkové instituce.</a:t>
            </a:r>
          </a:p>
          <a:p>
            <a:pPr eaLnBrk="1" hangingPunct="1"/>
            <a:r>
              <a:rPr lang="cs-CZ"/>
              <a:t>Preventivní, kurativní a rehabilitační instituce.</a:t>
            </a:r>
          </a:p>
          <a:p>
            <a:pPr eaLnBrk="1" hangingPunct="1"/>
            <a:r>
              <a:rPr lang="cs-CZ"/>
              <a:t>Instituce pro akutní a chronickou léčbu.</a:t>
            </a:r>
          </a:p>
          <a:p>
            <a:pPr eaLnBrk="1" hangingPunct="1"/>
            <a:r>
              <a:rPr lang="cs-CZ"/>
              <a:t>Instituce vzniklé na bázi medicínských oborů.</a:t>
            </a:r>
          </a:p>
          <a:p>
            <a:pPr eaLnBrk="1" hangingPunct="1"/>
            <a:r>
              <a:rPr lang="cs-CZ"/>
              <a:t>Instituce pro primární, sekundární a terciární léčbu.</a:t>
            </a:r>
          </a:p>
          <a:p>
            <a:pPr eaLnBrk="1" hangingPunct="1">
              <a:buFontTx/>
              <a:buNone/>
            </a:pPr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>
                <a:solidFill>
                  <a:schemeClr val="tx1"/>
                </a:solidFill>
              </a:rPr>
              <a:t>Systémové hledisko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/>
              <a:t>Dělení na primární, sekundární a terciérní péči.</a:t>
            </a:r>
          </a:p>
          <a:p>
            <a:pPr eaLnBrk="1" hangingPunct="1"/>
            <a:r>
              <a:rPr lang="cs-CZ"/>
              <a:t>Tvoří pyramidu služeb.</a:t>
            </a:r>
          </a:p>
          <a:p>
            <a:pPr eaLnBrk="1" hangingPunct="1"/>
            <a:r>
              <a:rPr lang="cs-CZ"/>
              <a:t>Primární péče – definice WHO</a:t>
            </a:r>
          </a:p>
          <a:p>
            <a:pPr eaLnBrk="1" hangingPunct="1"/>
            <a:r>
              <a:rPr lang="cs-CZ"/>
              <a:t>Sekundární péče</a:t>
            </a:r>
          </a:p>
          <a:p>
            <a:pPr eaLnBrk="1" hangingPunct="1"/>
            <a:r>
              <a:rPr lang="cs-CZ"/>
              <a:t>Terciérní péče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Zdravotnická zařízení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sz="2000" dirty="0">
                <a:solidFill>
                  <a:schemeClr val="tx1"/>
                </a:solidFill>
              </a:rPr>
              <a:t>(</a:t>
            </a:r>
            <a:r>
              <a:rPr lang="cs-CZ" sz="2000" dirty="0">
                <a:solidFill>
                  <a:schemeClr val="tx1"/>
                </a:solidFill>
              </a:rPr>
              <a:t>2017 vs. 2013</a:t>
            </a:r>
            <a:r>
              <a:rPr lang="en-GB" sz="2000" dirty="0">
                <a:solidFill>
                  <a:schemeClr val="tx1"/>
                </a:solidFill>
              </a:rPr>
              <a:t>)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Koncem roku 2016 v ČR evidováno </a:t>
            </a:r>
          </a:p>
          <a:p>
            <a:pPr>
              <a:buNone/>
            </a:pPr>
            <a:r>
              <a:rPr lang="cs-CZ" dirty="0"/>
              <a:t>   32 080 zdravotnických zařízení. </a:t>
            </a:r>
            <a:r>
              <a:rPr lang="cs-CZ" sz="2000" dirty="0"/>
              <a:t>(+ cca 2860)</a:t>
            </a:r>
            <a:endParaRPr lang="cs-CZ" dirty="0"/>
          </a:p>
          <a:p>
            <a:r>
              <a:rPr lang="cs-CZ" dirty="0"/>
              <a:t>Z toho 21 975 samostatných ordinací. </a:t>
            </a:r>
            <a:r>
              <a:rPr lang="cs-CZ" sz="2000" dirty="0"/>
              <a:t>(+ cca</a:t>
            </a:r>
            <a:r>
              <a:rPr lang="en-GB" sz="2000" dirty="0"/>
              <a:t>1</a:t>
            </a:r>
            <a:r>
              <a:rPr lang="cs-CZ" sz="2000" dirty="0"/>
              <a:t>650)</a:t>
            </a:r>
            <a:endParaRPr lang="cs-CZ" dirty="0"/>
          </a:p>
          <a:p>
            <a:r>
              <a:rPr lang="cs-CZ" dirty="0"/>
              <a:t>Státních zařízení bylo 137. </a:t>
            </a:r>
            <a:r>
              <a:rPr lang="cs-CZ" sz="2000" dirty="0"/>
              <a:t>(- cca 80)</a:t>
            </a:r>
            <a:endParaRPr lang="cs-CZ" dirty="0"/>
          </a:p>
          <a:p>
            <a:r>
              <a:rPr lang="cs-CZ" dirty="0"/>
              <a:t>Nestátních zařízení bylo 31 943. </a:t>
            </a:r>
            <a:r>
              <a:rPr lang="cs-CZ" sz="2000" dirty="0"/>
              <a:t>(+ cca 2950)</a:t>
            </a:r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endParaRPr lang="cs-CZ" dirty="0"/>
          </a:p>
          <a:p>
            <a:pPr eaLnBrk="1" hangingPunct="1">
              <a:buFontTx/>
              <a:buNone/>
            </a:pPr>
            <a:endParaRPr lang="cs-CZ" dirty="0"/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4000">
                <a:solidFill>
                  <a:schemeClr val="tx1"/>
                </a:solidFill>
              </a:rPr>
              <a:t>Soustava zdravotnických zařízení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/>
              <a:t>Ambulantní péče.</a:t>
            </a:r>
          </a:p>
          <a:p>
            <a:pPr eaLnBrk="1" hangingPunct="1"/>
            <a:r>
              <a:rPr lang="cs-CZ"/>
              <a:t>Lůžková péče.</a:t>
            </a:r>
          </a:p>
          <a:p>
            <a:pPr eaLnBrk="1" hangingPunct="1"/>
            <a:r>
              <a:rPr lang="cs-CZ"/>
              <a:t>Zvláštní zdravotnická zařízení.</a:t>
            </a:r>
          </a:p>
          <a:p>
            <a:pPr eaLnBrk="1" hangingPunct="1"/>
            <a:r>
              <a:rPr lang="cs-CZ"/>
              <a:t>Lékárenská péče.</a:t>
            </a:r>
          </a:p>
          <a:p>
            <a:pPr eaLnBrk="1" hangingPunct="1"/>
            <a:r>
              <a:rPr lang="cs-CZ"/>
              <a:t>Hygienická služba.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>
                <a:solidFill>
                  <a:schemeClr val="tx1"/>
                </a:solidFill>
              </a:rPr>
              <a:t>Zvláštní zdravotnická zařízení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/>
              <a:t>Kojenecké ústavy.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Dětské domovy.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Centra a stacionáře pro děti.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Stacionáře pro dospělé.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Jesle.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Záchytné stanice.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Dopravní záchranná služba.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Doprava nemocných, raněných a rodiček.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>
              <a:defRPr/>
            </a:pPr>
            <a:r>
              <a:rPr lang="cs-CZ">
                <a:solidFill>
                  <a:schemeClr val="tx1"/>
                </a:solidFill>
              </a:rPr>
              <a:t>Počet zdravotnických zařízení</a:t>
            </a:r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BFF3B3E8-0DA8-40AB-8AD7-24D4783EB802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788" y="1600200"/>
            <a:ext cx="7454499" cy="4853136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Počet zdravotnických zařízení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4E7F0EA8-A187-4A9E-83B7-CAEED77D241C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790413"/>
            <a:ext cx="7072264" cy="4532964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694</TotalTime>
  <Words>1119</Words>
  <Application>Microsoft Office PowerPoint</Application>
  <PresentationFormat>Předvádění na obrazovce (4:3)</PresentationFormat>
  <Paragraphs>164</Paragraphs>
  <Slides>26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Tw Cen MT</vt:lpstr>
      <vt:lpstr>Wingdings</vt:lpstr>
      <vt:lpstr>Wingdings 2</vt:lpstr>
      <vt:lpstr>Medián</vt:lpstr>
      <vt:lpstr>Lékařská fakulta MU v Brně Katedra porodní asistence a zdravotnických záchranářů   Zdravotnické instituce, statistika, informatika </vt:lpstr>
      <vt:lpstr>Funkce zdravotnických služeb</vt:lpstr>
      <vt:lpstr>Jednoduchá typologie</vt:lpstr>
      <vt:lpstr>Systémové hledisko</vt:lpstr>
      <vt:lpstr>Zdravotnická zařízení (2017 vs. 2013)</vt:lpstr>
      <vt:lpstr>Soustava zdravotnických zařízení</vt:lpstr>
      <vt:lpstr>Zvláštní zdravotnická zařízení</vt:lpstr>
      <vt:lpstr>Počet zdravotnických zařízení</vt:lpstr>
      <vt:lpstr>Počet zdravotnických zařízení</vt:lpstr>
      <vt:lpstr>Síť odborných ústavů</vt:lpstr>
      <vt:lpstr>Počet nemocnic</vt:lpstr>
      <vt:lpstr>Síť nemocnic</vt:lpstr>
      <vt:lpstr>Funkce nemocnic</vt:lpstr>
      <vt:lpstr>Dělení nemocnic</vt:lpstr>
      <vt:lpstr>Základní struktura nemocnic</vt:lpstr>
      <vt:lpstr>Vývoj struktury sítě ZZ</vt:lpstr>
      <vt:lpstr>Zdravotničtí pracovníci</vt:lpstr>
      <vt:lpstr>Zdravotnická statistika</vt:lpstr>
      <vt:lpstr>Zdravotnický informační systém</vt:lpstr>
      <vt:lpstr>NZIS</vt:lpstr>
      <vt:lpstr>Registry koordinované NZIS</vt:lpstr>
      <vt:lpstr>Individuální hlášení NZIS</vt:lpstr>
      <vt:lpstr>NIS</vt:lpstr>
      <vt:lpstr>Další</vt:lpstr>
      <vt:lpstr>Zdroje</vt:lpstr>
      <vt:lpstr>„Vlastním základem pro distribuci zdravotní péče je špatné zdraví. Bylo by proto iracionálním stavem věcí, kdyby stejně nemocným lidem nebyla poskytnuta stejná lékařská pomoc.“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organizace ošetřovatelské péče</dc:title>
  <dc:creator>Lenka</dc:creator>
  <cp:lastModifiedBy>Lenka Veselá</cp:lastModifiedBy>
  <cp:revision>43</cp:revision>
  <dcterms:created xsi:type="dcterms:W3CDTF">2008-09-14T17:29:12Z</dcterms:created>
  <dcterms:modified xsi:type="dcterms:W3CDTF">2019-11-25T11:58:18Z</dcterms:modified>
</cp:coreProperties>
</file>