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4"/>
  </p:notesMasterIdLst>
  <p:sldIdLst>
    <p:sldId id="256" r:id="rId2"/>
    <p:sldId id="278" r:id="rId3"/>
    <p:sldId id="279" r:id="rId4"/>
    <p:sldId id="257" r:id="rId5"/>
    <p:sldId id="260" r:id="rId6"/>
    <p:sldId id="261" r:id="rId7"/>
    <p:sldId id="262" r:id="rId8"/>
    <p:sldId id="263" r:id="rId9"/>
    <p:sldId id="280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76" r:id="rId3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FF911F2C-9B63-4E17-B25A-86A02CC5FD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19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15D952-24FF-48DA-9C24-D108390A1CE9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7D6C088-D729-4D04-8889-0A0CAAAD8A8C}" type="datetime1">
              <a:rPr lang="cs-CZ" smtClean="0"/>
              <a:pPr>
                <a:defRPr/>
              </a:pPr>
              <a:t>19.12.2018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97C8486-003A-4CC1-BAE2-EEFCD795E85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4EDC80-1827-401F-BC04-349EBB3FD994}" type="datetime1">
              <a:rPr lang="cs-CZ" smtClean="0"/>
              <a:pPr>
                <a:defRPr/>
              </a:pPr>
              <a:t>19.12.2018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E52F0-99E6-4DF3-AF21-C196FEC2830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026BFFB2-B1EF-472F-80B7-7CA3FAB3D5D5}" type="datetime1">
              <a:rPr lang="cs-CZ" smtClean="0"/>
              <a:pPr>
                <a:defRPr/>
              </a:pPr>
              <a:t>19.12.2018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00CA56BC-7EA0-4388-9761-EF49A086B6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667D5D-1659-4E12-8D96-C8E19936B9A4}" type="datetime1">
              <a:rPr lang="cs-CZ" smtClean="0"/>
              <a:pPr>
                <a:defRPr/>
              </a:pPr>
              <a:t>19.12.2018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20BE01-7AE6-431E-B48D-9959E3E9052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3B168C-0E23-45D8-BE9E-E22B2E106616}" type="datetime1">
              <a:rPr lang="cs-CZ" smtClean="0"/>
              <a:pPr>
                <a:defRPr/>
              </a:pPr>
              <a:t>19.12.2018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1831334-4BB8-4078-9053-9AF1050984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4C511538-2E91-4331-AD73-C110B47A1DD7}" type="datetime1">
              <a:rPr lang="cs-CZ" smtClean="0"/>
              <a:pPr>
                <a:defRPr/>
              </a:pPr>
              <a:t>19.12.2018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C6524905-DB1C-4D18-BC5D-227486E1FB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FAB96210-6B62-491E-813D-A1D6ECDAF248}" type="datetime1">
              <a:rPr lang="cs-CZ" smtClean="0"/>
              <a:pPr>
                <a:defRPr/>
              </a:pPr>
              <a:t>19.12.2018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F8CF76ED-E564-409D-8C5D-D6F7EDDC0AC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D904A1-300B-4617-B9CA-3FDA974F81CD}" type="datetime1">
              <a:rPr lang="cs-CZ" smtClean="0"/>
              <a:pPr>
                <a:defRPr/>
              </a:pPr>
              <a:t>19.12.2018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0FFE441-1A8B-466D-8229-FD4BA3DDA6B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228439-6EC8-4AD5-93C0-97230AFBEAD5}" type="datetime1">
              <a:rPr lang="cs-CZ" smtClean="0"/>
              <a:pPr>
                <a:defRPr/>
              </a:pPr>
              <a:t>19.12.2018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4AEBE25-2A68-4A5B-A073-AD6B133D862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BE5393-E545-42A5-8356-5DA0C91E3E76}" type="datetime1">
              <a:rPr lang="cs-CZ" smtClean="0"/>
              <a:pPr>
                <a:defRPr/>
              </a:pPr>
              <a:t>19.12.2018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1629D3-96AE-4A69-A7D6-13CD1FA5D29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88D2A3BD-26CF-4A66-B9D4-49EEBF6708E0}" type="datetime1">
              <a:rPr lang="cs-CZ" smtClean="0"/>
              <a:pPr>
                <a:defRPr/>
              </a:pPr>
              <a:t>19.12.2018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40E9DD1-29C6-4EB4-A812-1E6BD6553E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612B4D2-318F-4E76-B890-D08DAF4721DF}" type="datetime1">
              <a:rPr lang="cs-CZ" smtClean="0"/>
              <a:pPr>
                <a:defRPr/>
              </a:pPr>
              <a:t>19.12.2018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093641D-5255-4FAC-97EF-631E6CE79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31279"/>
            <a:ext cx="7772400" cy="39338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2000" b="0" dirty="0" smtClean="0">
                <a:solidFill>
                  <a:schemeClr val="tx1"/>
                </a:solidFill>
              </a:rPr>
              <a:t>Lékařská fakulta MU v Brně</a:t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>Katedra porodní </a:t>
            </a:r>
            <a:r>
              <a:rPr lang="cs-CZ" sz="2000" b="0" dirty="0" smtClean="0">
                <a:solidFill>
                  <a:schemeClr val="tx1"/>
                </a:solidFill>
              </a:rPr>
              <a:t>asistence a zdravotnických záchranářů</a:t>
            </a: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/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Management kvality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Modely akreditačních standardů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1024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D18A44-4977-4B2A-88DA-9B53B8BB8259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1024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35E319-29BB-4BF2-937B-FD28D0B11C3D}" type="slidenum">
              <a:rPr lang="cs-CZ" altLang="cs-CZ" smtClean="0"/>
              <a:pPr eaLnBrk="1" hangingPunct="1"/>
              <a:t>10</a:t>
            </a:fld>
            <a:endParaRPr lang="cs-CZ" altLang="cs-CZ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JCAHO – Joint </a:t>
            </a:r>
            <a:r>
              <a:rPr lang="cs-CZ" altLang="cs-CZ" dirty="0" err="1" smtClean="0"/>
              <a:t>Commision</a:t>
            </a:r>
            <a:r>
              <a:rPr lang="cs-CZ" altLang="cs-CZ" dirty="0" smtClean="0"/>
              <a:t> on </a:t>
            </a:r>
            <a:r>
              <a:rPr lang="cs-CZ" altLang="cs-CZ" dirty="0" err="1" smtClean="0"/>
              <a:t>Accreditation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Healthcare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Organizations</a:t>
            </a:r>
            <a:r>
              <a:rPr lang="cs-CZ" altLang="cs-CZ" dirty="0" smtClean="0"/>
              <a:t>.</a:t>
            </a:r>
          </a:p>
          <a:p>
            <a:pPr eaLnBrk="1" hangingPunct="1"/>
            <a:r>
              <a:rPr lang="cs-CZ" altLang="cs-CZ" dirty="0" smtClean="0"/>
              <a:t>JCI – Joint </a:t>
            </a:r>
            <a:r>
              <a:rPr lang="cs-CZ" altLang="cs-CZ" dirty="0" err="1" smtClean="0"/>
              <a:t>Commision</a:t>
            </a:r>
            <a:r>
              <a:rPr lang="cs-CZ" altLang="cs-CZ" dirty="0" smtClean="0"/>
              <a:t> International.</a:t>
            </a:r>
          </a:p>
          <a:p>
            <a:pPr eaLnBrk="1" hangingPunct="1"/>
            <a:r>
              <a:rPr lang="cs-CZ" altLang="cs-CZ" dirty="0" smtClean="0"/>
              <a:t>Spojená akreditační komise, o.p.s.</a:t>
            </a:r>
          </a:p>
          <a:p>
            <a:pPr eaLnBrk="1" hangingPunct="1"/>
            <a:endParaRPr lang="cs-CZ" altLang="cs-CZ" sz="2800" dirty="0" smtClean="0">
              <a:solidFill>
                <a:srgbClr val="FFFF00"/>
              </a:solidFill>
            </a:endParaRPr>
          </a:p>
          <a:p>
            <a:pPr eaLnBrk="1" hangingPunct="1"/>
            <a:endParaRPr lang="cs-CZ" altLang="cs-CZ" sz="2800" dirty="0" smtClean="0">
              <a:solidFill>
                <a:srgbClr val="FFFF00"/>
              </a:solidFill>
            </a:endParaRPr>
          </a:p>
          <a:p>
            <a:pPr eaLnBrk="1" hangingPunct="1"/>
            <a:endParaRPr lang="cs-CZ" altLang="cs-CZ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JCAHO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11266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DCCEBC-48FC-4C2A-8564-AED7FC9FCB1F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1126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C061DB-340A-43C5-9D01-9DB7BBBC8C1B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Společná komise pro akreditace zdravotnických zařízení.</a:t>
            </a:r>
          </a:p>
          <a:p>
            <a:pPr eaLnBrk="1" hangingPunct="1"/>
            <a:r>
              <a:rPr lang="cs-CZ" altLang="cs-CZ" dirty="0" smtClean="0"/>
              <a:t>Od r. 1951 sleduje úroveň a kvalitu zdravotnictví.</a:t>
            </a:r>
          </a:p>
          <a:p>
            <a:pPr eaLnBrk="1" hangingPunct="1"/>
            <a:r>
              <a:rPr lang="cs-CZ" altLang="cs-CZ" dirty="0" smtClean="0"/>
              <a:t>Práva pacientů.</a:t>
            </a:r>
          </a:p>
          <a:p>
            <a:pPr eaLnBrk="1" hangingPunct="1"/>
            <a:r>
              <a:rPr lang="cs-CZ" altLang="cs-CZ" dirty="0" smtClean="0"/>
              <a:t>Etika.</a:t>
            </a:r>
          </a:p>
          <a:p>
            <a:pPr eaLnBrk="1" hangingPunct="1"/>
            <a:r>
              <a:rPr lang="cs-CZ" altLang="cs-CZ" dirty="0" smtClean="0"/>
              <a:t>Edukace pacienta jeho rodiny.</a:t>
            </a:r>
          </a:p>
          <a:p>
            <a:pPr eaLnBrk="1" hangingPunct="1"/>
            <a:r>
              <a:rPr lang="cs-CZ" altLang="cs-CZ" dirty="0" smtClean="0"/>
              <a:t>Sledování infekcí.</a:t>
            </a:r>
          </a:p>
          <a:p>
            <a:pPr eaLnBrk="1" hangingPunct="1"/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JCI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1229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D54335-D585-498D-99CC-8E62047EA5B6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1229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7D429B-E70A-432D-B6AB-894BE31102CC}" type="slidenum">
              <a:rPr lang="cs-CZ" altLang="cs-CZ" smtClean="0"/>
              <a:pPr eaLnBrk="1" hangingPunct="1"/>
              <a:t>12</a:t>
            </a:fld>
            <a:endParaRPr lang="cs-CZ" altLang="cs-CZ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5357192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cs-CZ" altLang="cs-CZ" dirty="0" smtClean="0"/>
              <a:t>Dceřiná společnost JCAHO.</a:t>
            </a:r>
          </a:p>
          <a:p>
            <a:pPr eaLnBrk="1" hangingPunct="1"/>
            <a:r>
              <a:rPr lang="cs-CZ" altLang="cs-CZ" dirty="0" smtClean="0"/>
              <a:t>Zlepšení bezpečnosti a kvality péče na mezinárodní úrovni s pomocí mezinárodní akreditace.</a:t>
            </a:r>
          </a:p>
          <a:p>
            <a:pPr eaLnBrk="1" hangingPunct="1"/>
            <a:r>
              <a:rPr lang="cs-CZ" altLang="cs-CZ" dirty="0" smtClean="0"/>
              <a:t>Vzdělávání, publikace, konzultace, evaluace.</a:t>
            </a:r>
          </a:p>
          <a:p>
            <a:pPr eaLnBrk="1" hangingPunct="1"/>
            <a:r>
              <a:rPr lang="cs-CZ" altLang="cs-CZ" dirty="0" smtClean="0"/>
              <a:t>1999 mezinárodní standardy pro akreditaci nemocnic.</a:t>
            </a:r>
          </a:p>
          <a:p>
            <a:pPr eaLnBrk="1" hangingPunct="1"/>
            <a:r>
              <a:rPr lang="cs-CZ" altLang="cs-CZ" dirty="0" smtClean="0"/>
              <a:t>Do r.2012 v ČR: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Nemocnice na Homolce Praha (2005, 2008, 2011)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Ústav hematologie a krevní transfuze Praha (2007, 2010)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Masarykův onkologický ústav Brno (2009)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Fakultní nemocnice Ostrava (2010).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2800" dirty="0" smtClean="0">
                <a:solidFill>
                  <a:srgbClr val="FFFF00"/>
                </a:solidFill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cs-CZ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4D89A1-2783-4EFB-8C08-44468273D7CB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1331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3F1382-363A-400F-AEB2-1CC91E72504E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783"/>
            <a:ext cx="8229600" cy="464137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Od r. 1998.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Vydává národní akreditační standardy.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Pomoc při přípravě k akreditaci, </a:t>
            </a:r>
            <a:r>
              <a:rPr lang="cs-CZ" altLang="cs-CZ" sz="2800" dirty="0" err="1" smtClean="0"/>
              <a:t>tzv.“nanečisto</a:t>
            </a:r>
            <a:r>
              <a:rPr lang="cs-CZ" altLang="cs-CZ" sz="2800" dirty="0" smtClean="0"/>
              <a:t>“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Organizace regionálních a celostátních edukačních akcí.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Publikace zaměřené na kvalitu péče a bezpečí pacientů.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Spolupráce se zahraničím a organizacemi a orgány v ČR.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Edukace auditorů a konzultantů.</a:t>
            </a:r>
            <a:endParaRPr lang="cs-CZ" altLang="cs-CZ" sz="2800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  <a:effectLst/>
              </a:rPr>
              <a:t>Spojená akreditační komise</a:t>
            </a:r>
            <a:endParaRPr lang="cs-CZ" dirty="0" smtClean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 smtClean="0">
                <a:solidFill>
                  <a:schemeClr val="tx1"/>
                </a:solidFill>
              </a:rPr>
              <a:t>Modely definující proces tvorby národních akreditačních standardů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  <p:sp>
        <p:nvSpPr>
          <p:cNvPr id="1433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9D4941-5C6F-4FDA-8213-9BBD1A48CF1D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1433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930939-A6F0-4017-9DF0-4D8BBECFA1FD}" type="slidenum">
              <a:rPr lang="cs-CZ" altLang="cs-CZ" smtClean="0"/>
              <a:pPr eaLnBrk="1" hangingPunct="1"/>
              <a:t>14</a:t>
            </a:fld>
            <a:endParaRPr lang="cs-CZ" altLang="cs-CZ" smtClean="0"/>
          </a:p>
        </p:txBody>
      </p:sp>
      <p:sp>
        <p:nvSpPr>
          <p:cNvPr id="1434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err="1" smtClean="0"/>
              <a:t>ISQua</a:t>
            </a:r>
            <a:r>
              <a:rPr lang="cs-CZ" altLang="cs-CZ" sz="2800" dirty="0" smtClean="0"/>
              <a:t> – International Society </a:t>
            </a:r>
            <a:r>
              <a:rPr lang="cs-CZ" altLang="cs-CZ" sz="2800" dirty="0" err="1" smtClean="0"/>
              <a:t>for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Quality</a:t>
            </a:r>
            <a:r>
              <a:rPr lang="cs-CZ" altLang="cs-CZ" sz="2800" dirty="0" smtClean="0"/>
              <a:t> in </a:t>
            </a:r>
            <a:r>
              <a:rPr lang="cs-CZ" altLang="cs-CZ" sz="2800" dirty="0" err="1" smtClean="0"/>
              <a:t>Health</a:t>
            </a:r>
            <a:r>
              <a:rPr lang="cs-CZ" altLang="cs-CZ" sz="2800" dirty="0" smtClean="0"/>
              <a:t> Care.</a:t>
            </a:r>
          </a:p>
          <a:p>
            <a:pPr eaLnBrk="1" hangingPunct="1"/>
            <a:r>
              <a:rPr lang="cs-CZ" altLang="cs-CZ" sz="2800" dirty="0" smtClean="0"/>
              <a:t>Dceřiná </a:t>
            </a:r>
            <a:r>
              <a:rPr lang="cs-CZ" altLang="cs-CZ" sz="2800" dirty="0" err="1" smtClean="0"/>
              <a:t>org</a:t>
            </a:r>
            <a:r>
              <a:rPr lang="cs-CZ" altLang="cs-CZ" sz="2800" dirty="0" smtClean="0"/>
              <a:t>. ALPHA – Agenda </a:t>
            </a:r>
            <a:r>
              <a:rPr lang="cs-CZ" altLang="cs-CZ" sz="2800" dirty="0" err="1" smtClean="0"/>
              <a:t>for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Leadership</a:t>
            </a:r>
            <a:r>
              <a:rPr lang="cs-CZ" altLang="cs-CZ" sz="2800" dirty="0" smtClean="0"/>
              <a:t> in </a:t>
            </a:r>
            <a:r>
              <a:rPr lang="cs-CZ" altLang="cs-CZ" sz="2800" dirty="0" err="1" smtClean="0"/>
              <a:t>Programs</a:t>
            </a:r>
            <a:r>
              <a:rPr lang="cs-CZ" altLang="cs-CZ" sz="2800" dirty="0" smtClean="0"/>
              <a:t> in </a:t>
            </a:r>
            <a:r>
              <a:rPr lang="cs-CZ" altLang="cs-CZ" sz="2800" dirty="0" err="1" smtClean="0"/>
              <a:t>Healthcare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Accreditation</a:t>
            </a:r>
            <a:r>
              <a:rPr lang="cs-CZ" altLang="cs-CZ" sz="2800" dirty="0" smtClean="0"/>
              <a:t>.</a:t>
            </a:r>
          </a:p>
          <a:p>
            <a:pPr eaLnBrk="1" hangingPunct="1"/>
            <a:r>
              <a:rPr lang="cs-CZ" altLang="cs-CZ" sz="2800" dirty="0" smtClean="0"/>
              <a:t>Pomáhá zemím vytvářet či zlepšovat akreditační standardy pro </a:t>
            </a:r>
            <a:r>
              <a:rPr lang="cs-CZ" altLang="cs-CZ" sz="2800" dirty="0" err="1" smtClean="0"/>
              <a:t>zdr</a:t>
            </a:r>
            <a:r>
              <a:rPr lang="cs-CZ" altLang="cs-CZ" sz="2800" dirty="0" smtClean="0"/>
              <a:t>. zařízení.</a:t>
            </a:r>
          </a:p>
          <a:p>
            <a:pPr eaLnBrk="1" hangingPunct="1"/>
            <a:r>
              <a:rPr lang="cs-CZ" altLang="cs-CZ" sz="2800" dirty="0" smtClean="0"/>
              <a:t>Snaží se do nich zabudovat principy ISO a </a:t>
            </a:r>
            <a:r>
              <a:rPr lang="cs-CZ" altLang="cs-CZ" sz="2800" dirty="0" err="1" smtClean="0"/>
              <a:t>Baldrige</a:t>
            </a:r>
            <a:r>
              <a:rPr lang="cs-CZ" altLang="cs-CZ" sz="2800" dirty="0" smtClean="0"/>
              <a:t>.</a:t>
            </a:r>
            <a:endParaRPr lang="cs-CZ" altLang="cs-CZ" sz="2800" dirty="0" smtClean="0"/>
          </a:p>
          <a:p>
            <a:pPr eaLnBrk="1" hangingPunct="1"/>
            <a:endParaRPr lang="cs-CZ" altLang="cs-CZ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 smtClean="0">
                <a:solidFill>
                  <a:schemeClr val="tx1"/>
                </a:solidFill>
              </a:rPr>
              <a:t>Modely excelence – světové ceny za kvalitu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  <p:sp>
        <p:nvSpPr>
          <p:cNvPr id="1536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31E2612-EC10-4013-833C-A04370895A16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1536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44803A-EF45-490A-9AA5-A0BE2A8A54FE}" type="slidenum">
              <a:rPr lang="cs-CZ" altLang="cs-CZ" smtClean="0"/>
              <a:pPr eaLnBrk="1" hangingPunct="1"/>
              <a:t>15</a:t>
            </a:fld>
            <a:endParaRPr lang="cs-CZ" altLang="cs-CZ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Cena </a:t>
            </a:r>
            <a:r>
              <a:rPr lang="cs-CZ" altLang="cs-CZ" dirty="0" err="1" smtClean="0"/>
              <a:t>Malcolma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Baldrige</a:t>
            </a:r>
            <a:r>
              <a:rPr lang="cs-CZ" altLang="cs-CZ" dirty="0" smtClean="0"/>
              <a:t> za kvalitu.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err="1" smtClean="0"/>
              <a:t>European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Foundation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Quality</a:t>
            </a:r>
            <a:r>
              <a:rPr lang="cs-CZ" altLang="cs-CZ" dirty="0" smtClean="0"/>
              <a:t> Management – EFQM.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err="1" smtClean="0"/>
              <a:t>Six</a:t>
            </a:r>
            <a:r>
              <a:rPr lang="cs-CZ" altLang="cs-CZ" dirty="0" smtClean="0"/>
              <a:t> Sigma.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Cena </a:t>
            </a:r>
            <a:r>
              <a:rPr lang="cs-CZ" dirty="0" err="1">
                <a:solidFill>
                  <a:schemeClr val="tx1"/>
                </a:solidFill>
              </a:rPr>
              <a:t>Malcolma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Baldrige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16386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BF8454-F171-4266-BB17-9F75E7DECAD3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1638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4B928A-4C3C-48FF-979F-55C0376363AE}" type="slidenum">
              <a:rPr lang="cs-CZ" altLang="cs-CZ" smtClean="0"/>
              <a:pPr eaLnBrk="1" hangingPunct="1"/>
              <a:t>16</a:t>
            </a:fld>
            <a:endParaRPr lang="cs-CZ" altLang="cs-CZ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Od. r.1988.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Vyhodnocuje systém řízení, nikoli produkt.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Týká se oblastí: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vůdcovství,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strategického plánování,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zaměření na zákazníka,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informatiky,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lidských zdrojů,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řízení procesů,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kvality výstupů.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EFQM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1741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26D212-CCDA-492F-9C9D-1698CAA9C05E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1741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ADD4B5-0FA0-42AE-A583-7B5E30374499}" type="slidenum">
              <a:rPr lang="cs-CZ" altLang="cs-CZ" smtClean="0"/>
              <a:pPr eaLnBrk="1" hangingPunct="1"/>
              <a:t>17</a:t>
            </a:fld>
            <a:endParaRPr lang="cs-CZ" altLang="cs-CZ" smtClean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err="1"/>
              <a:t>European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Foundation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for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Quality</a:t>
            </a:r>
            <a:r>
              <a:rPr lang="cs-CZ" altLang="cs-CZ" sz="2800" dirty="0"/>
              <a:t> </a:t>
            </a:r>
            <a:r>
              <a:rPr lang="cs-CZ" altLang="cs-CZ" sz="2800" dirty="0" smtClean="0"/>
              <a:t>Management – Evropská nadace pro řízení kvality.</a:t>
            </a:r>
          </a:p>
          <a:p>
            <a:r>
              <a:rPr lang="cs-CZ" altLang="cs-CZ" sz="2800" dirty="0" smtClean="0"/>
              <a:t>Stimulace evropských institucí ke zlepšování činnosti v oblasti kvality.</a:t>
            </a:r>
          </a:p>
          <a:p>
            <a:r>
              <a:rPr lang="cs-CZ" altLang="cs-CZ" sz="2800" dirty="0" smtClean="0"/>
              <a:t>Poskytuje strategickou osnovu a kritéria pro řízení organizace.</a:t>
            </a:r>
          </a:p>
          <a:p>
            <a:r>
              <a:rPr lang="cs-CZ" altLang="cs-CZ" sz="2800" dirty="0" smtClean="0"/>
              <a:t>Vede organizace EU ke kvalitě pomocí programu TQM (</a:t>
            </a:r>
            <a:r>
              <a:rPr lang="cs-CZ" altLang="cs-CZ" sz="2800" dirty="0" err="1" smtClean="0"/>
              <a:t>Total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Quality</a:t>
            </a:r>
            <a:r>
              <a:rPr lang="cs-CZ" altLang="cs-CZ" sz="2800" dirty="0" smtClean="0"/>
              <a:t> Management).</a:t>
            </a: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>
                <a:solidFill>
                  <a:schemeClr val="tx1"/>
                </a:solidFill>
              </a:rPr>
              <a:t>Six</a:t>
            </a:r>
            <a:r>
              <a:rPr lang="cs-CZ" dirty="0">
                <a:solidFill>
                  <a:schemeClr val="tx1"/>
                </a:solidFill>
              </a:rPr>
              <a:t> Sigma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1843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F5F590-BFCC-4A83-A0FB-C06408427244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1843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A7FE93-5944-4079-858C-1629FD2C886A}" type="slidenum">
              <a:rPr lang="cs-CZ" altLang="cs-CZ" smtClean="0"/>
              <a:pPr eaLnBrk="1" hangingPunct="1"/>
              <a:t>18</a:t>
            </a:fld>
            <a:endParaRPr lang="cs-CZ" altLang="cs-CZ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Model pomáhající organizacím plnit požadavky na vysokou kvalitu – procesy bez chyb.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 r. 1987 v </a:t>
            </a:r>
            <a:r>
              <a:rPr lang="cs-CZ" altLang="cs-CZ" sz="2800" dirty="0" err="1" smtClean="0"/>
              <a:t>Motorole</a:t>
            </a:r>
            <a:r>
              <a:rPr lang="cs-CZ" altLang="cs-CZ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Kontinuální zlepšování a úsilí dosáhnout excelence v oblasti kvality specifickým procesem, který má 5 kroků: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definuj,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měř,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vyhodnoť,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zlepši,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kontroluj.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Kvalita zdravotnických služeb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1945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044E18-4A30-477A-9D75-BDBE155406AE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1945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EA3173-0715-493F-B705-A8B93F720A2A}" type="slidenum">
              <a:rPr lang="cs-CZ" altLang="cs-CZ" smtClean="0"/>
              <a:pPr eaLnBrk="1" hangingPunct="1"/>
              <a:t>19</a:t>
            </a:fld>
            <a:endParaRPr lang="cs-CZ" altLang="cs-CZ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V ČR velký posun v 90.letech.</a:t>
            </a:r>
          </a:p>
          <a:p>
            <a:pPr eaLnBrk="1" hangingPunct="1"/>
            <a:r>
              <a:rPr lang="cs-CZ" altLang="cs-CZ" sz="2800" dirty="0" smtClean="0"/>
              <a:t>Definována jako: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souhrn výsledků dosažených v prevenci, diagnostice a léčb</a:t>
            </a:r>
            <a:r>
              <a:rPr lang="cs-CZ" altLang="cs-CZ" sz="2000" dirty="0" smtClean="0"/>
              <a:t>ě,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stupeň dokonalosti poskytované péče ve vztahu k soudob</a:t>
            </a:r>
            <a:r>
              <a:rPr lang="cs-CZ" altLang="cs-CZ" sz="2000" dirty="0" smtClean="0"/>
              <a:t>é úrovni znalostí a technologického vývoje a v souladu s ekonomickými možnostmi,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stupeň, v němž péče poskytovaná zdravotnickými institucemi zvyšuje pravděpodobnost žádoucích zdravotních výsledků.</a:t>
            </a: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Důvody zájmu o kvalitu</a:t>
            </a:r>
          </a:p>
        </p:txBody>
      </p:sp>
      <p:sp>
        <p:nvSpPr>
          <p:cNvPr id="409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8D5CD1-C093-420F-914B-28952FC74E1B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409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80D1E6-C7E1-4B56-9AFB-715EFD79040B}" type="slidenum">
              <a:rPr lang="cs-CZ" altLang="cs-CZ" smtClean="0"/>
              <a:pPr eaLnBrk="1" hangingPunct="1"/>
              <a:t>2</a:t>
            </a:fld>
            <a:endParaRPr lang="cs-CZ" altLang="cs-CZ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dirty="0" smtClean="0"/>
              <a:t>Zdravotnická zařízení:</a:t>
            </a:r>
            <a:endParaRPr lang="cs-CZ" altLang="cs-CZ" dirty="0" smtClean="0"/>
          </a:p>
          <a:p>
            <a:pPr eaLnBrk="1" hangingPunct="1"/>
            <a:r>
              <a:rPr lang="cs-CZ" altLang="cs-CZ" sz="2800" dirty="0" smtClean="0"/>
              <a:t>Ekonomické</a:t>
            </a:r>
          </a:p>
          <a:p>
            <a:pPr eaLnBrk="1" hangingPunct="1"/>
            <a:r>
              <a:rPr lang="cs-CZ" altLang="cs-CZ" sz="2800" dirty="0" smtClean="0"/>
              <a:t>Forenzní</a:t>
            </a:r>
          </a:p>
          <a:p>
            <a:pPr eaLnBrk="1" hangingPunct="1"/>
            <a:r>
              <a:rPr lang="cs-CZ" altLang="cs-CZ" sz="2800" dirty="0" smtClean="0"/>
              <a:t>Prestižní</a:t>
            </a:r>
          </a:p>
          <a:p>
            <a:pPr eaLnBrk="1" hangingPunct="1"/>
            <a:r>
              <a:rPr lang="cs-CZ" altLang="cs-CZ" sz="2800" dirty="0" smtClean="0"/>
              <a:t>Konkurenční</a:t>
            </a:r>
          </a:p>
          <a:p>
            <a:pPr eaLnBrk="1" hangingPunct="1">
              <a:buFontTx/>
              <a:buNone/>
            </a:pPr>
            <a:endParaRPr lang="cs-CZ" altLang="cs-CZ" sz="2800" dirty="0" smtClean="0"/>
          </a:p>
          <a:p>
            <a:pPr eaLnBrk="1" hangingPunct="1">
              <a:buFontTx/>
              <a:buNone/>
            </a:pPr>
            <a:r>
              <a:rPr lang="cs-CZ" altLang="cs-CZ" b="1" dirty="0" smtClean="0"/>
              <a:t>Pacienti / klienti:</a:t>
            </a:r>
            <a:endParaRPr lang="cs-CZ" altLang="cs-CZ" dirty="0" smtClean="0"/>
          </a:p>
          <a:p>
            <a:pPr eaLnBrk="1" hangingPunct="1"/>
            <a:r>
              <a:rPr lang="cs-CZ" altLang="cs-CZ" sz="2800" dirty="0" smtClean="0"/>
              <a:t>Možnost výběru zdravotnického zařízení</a:t>
            </a:r>
          </a:p>
        </p:txBody>
      </p:sp>
    </p:spTree>
    <p:extLst>
      <p:ext uri="{BB962C8B-B14F-4D97-AF65-F5344CB8AC3E}">
        <p14:creationId xmlns:p14="http://schemas.microsoft.com/office/powerpoint/2010/main" val="115878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Vlastnosti kvalitní péče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2048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C87463-E9A2-4276-AF6C-5E6B55CE7C4B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2048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6D573A-D3CD-4141-B286-572CF34A5D28}" type="slidenum">
              <a:rPr lang="cs-CZ" altLang="cs-CZ" smtClean="0"/>
              <a:pPr eaLnBrk="1" hangingPunct="1"/>
              <a:t>20</a:t>
            </a:fld>
            <a:endParaRPr lang="cs-CZ" altLang="cs-CZ" smtClean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Účinnost.</a:t>
            </a:r>
          </a:p>
          <a:p>
            <a:pPr eaLnBrk="1" hangingPunct="1"/>
            <a:r>
              <a:rPr lang="cs-CZ" altLang="cs-CZ" sz="2800" dirty="0" smtClean="0"/>
              <a:t>Dostupnost a včasnost.</a:t>
            </a:r>
          </a:p>
          <a:p>
            <a:pPr eaLnBrk="1" hangingPunct="1"/>
            <a:r>
              <a:rPr lang="cs-CZ" altLang="cs-CZ" sz="2800" dirty="0" smtClean="0"/>
              <a:t>Bezpečnost.</a:t>
            </a:r>
          </a:p>
          <a:p>
            <a:pPr eaLnBrk="1" hangingPunct="1"/>
            <a:r>
              <a:rPr lang="cs-CZ" altLang="cs-CZ" sz="2800" dirty="0" smtClean="0"/>
              <a:t>Přiměřenost zdravotnímu stavu.</a:t>
            </a:r>
          </a:p>
          <a:p>
            <a:pPr eaLnBrk="1" hangingPunct="1"/>
            <a:r>
              <a:rPr lang="cs-CZ" altLang="cs-CZ" sz="2800" dirty="0" smtClean="0"/>
              <a:t>Soustavnost a návaznost.</a:t>
            </a:r>
          </a:p>
          <a:p>
            <a:pPr eaLnBrk="1" hangingPunct="1"/>
            <a:r>
              <a:rPr lang="cs-CZ" altLang="cs-CZ" sz="2800" dirty="0" smtClean="0"/>
              <a:t>Přijatelnost pro pacienty.</a:t>
            </a:r>
          </a:p>
          <a:p>
            <a:pPr eaLnBrk="1" hangingPunct="1"/>
            <a:r>
              <a:rPr lang="cs-CZ" altLang="cs-CZ" sz="2800" dirty="0" smtClean="0"/>
              <a:t>Ekonomická efektivnost.</a:t>
            </a: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Měření </a:t>
            </a:r>
            <a:r>
              <a:rPr lang="cs-CZ" dirty="0" smtClean="0">
                <a:solidFill>
                  <a:schemeClr val="tx1"/>
                </a:solidFill>
              </a:rPr>
              <a:t>účinnosti systému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21506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A1B91C-EAC5-4FFC-B0D0-8991B54585A4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2150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8FB3F-8590-4044-BFE1-20FCF2CF3798}" type="slidenum">
              <a:rPr lang="cs-CZ" altLang="cs-CZ" smtClean="0"/>
              <a:pPr eaLnBrk="1" hangingPunct="1"/>
              <a:t>21</a:t>
            </a:fld>
            <a:endParaRPr lang="cs-CZ" altLang="cs-CZ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Data od pacientů a jiných externích a interních klientů, od externích odborníků, z auditů, z indikátorů kvality.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Hodnocení celé instituce.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Měření kritických bodů v procesu péče.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Měření výsledků ve vztahu k užitku pacientů.</a:t>
            </a: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Bezpečí poskytované péče</a:t>
            </a:r>
            <a:endParaRPr lang="cs-CZ" dirty="0"/>
          </a:p>
        </p:txBody>
      </p:sp>
      <p:sp>
        <p:nvSpPr>
          <p:cNvPr id="2253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B74ABD-4E17-4F1B-87B8-4C7DC920FD1B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2253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D7799F-0469-4751-9A7E-972DC9FCD01B}" type="slidenum">
              <a:rPr lang="cs-CZ" altLang="cs-CZ" smtClean="0"/>
              <a:pPr eaLnBrk="1" hangingPunct="1"/>
              <a:t>22</a:t>
            </a:fld>
            <a:endParaRPr lang="cs-CZ" altLang="cs-CZ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 smtClean="0"/>
              <a:t>WHO od r. 2004, vzniká Světová aliance pro bezpečí pacientů.</a:t>
            </a:r>
          </a:p>
          <a:p>
            <a:pPr>
              <a:defRPr/>
            </a:pPr>
            <a:r>
              <a:rPr lang="cs-CZ" sz="2800" dirty="0" smtClean="0"/>
              <a:t>Zveřejňování tzv. bezpečí péče pro pacienty – odborná doporučení v oblasti péče o pacienty.</a:t>
            </a:r>
          </a:p>
          <a:p>
            <a:pPr>
              <a:defRPr/>
            </a:pPr>
            <a:r>
              <a:rPr lang="cs-CZ" sz="2800" dirty="0" smtClean="0"/>
              <a:t>Doporučení konkrétního řešení rizikových procesů.</a:t>
            </a:r>
          </a:p>
          <a:p>
            <a:pPr>
              <a:defRPr/>
            </a:pPr>
            <a:r>
              <a:rPr lang="cs-CZ" sz="2800" dirty="0" smtClean="0"/>
              <a:t>Cílem je minimalizovat riziko.</a:t>
            </a:r>
          </a:p>
          <a:p>
            <a:pPr marL="0" indent="0">
              <a:buNone/>
              <a:defRPr/>
            </a:pPr>
            <a:endParaRPr lang="cs-CZ" sz="2800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 smtClean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sz="44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Bezpečí poskytované péče</a:t>
            </a:r>
            <a:endParaRPr lang="cs-CZ" dirty="0"/>
          </a:p>
        </p:txBody>
      </p:sp>
      <p:sp>
        <p:nvSpPr>
          <p:cNvPr id="2253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B74ABD-4E17-4F1B-87B8-4C7DC920FD1B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2253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D7799F-0469-4751-9A7E-972DC9FCD01B}" type="slidenum">
              <a:rPr lang="cs-CZ" altLang="cs-CZ" smtClean="0"/>
              <a:pPr eaLnBrk="1" hangingPunct="1"/>
              <a:t>23</a:t>
            </a:fld>
            <a:endParaRPr lang="cs-CZ" altLang="cs-CZ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6371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dirty="0" smtClean="0"/>
              <a:t>2007 zveřejněna první verze „řešení“: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identifikace pacientů,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řádný postup při hygieně rukou,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prevence záměny orgánu, strany výkonu či pacienta,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prevence záměny léků,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postup při předávání pac. mezi směnami,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bezpečné skladování koncentrovaných elektrolytů,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prevence medikačních chyb při překladech pacientů,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řádné použití jednorázových pomůcek,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prevence nesprávných napojení katétrů.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endParaRPr lang="cs-CZ" sz="2800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 smtClean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sz="4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03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Bezpečná péče v ČR</a:t>
            </a:r>
            <a:endParaRPr lang="cs-CZ" dirty="0"/>
          </a:p>
        </p:txBody>
      </p:sp>
      <p:sp>
        <p:nvSpPr>
          <p:cNvPr id="2253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B74ABD-4E17-4F1B-87B8-4C7DC920FD1B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2253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D7799F-0469-4751-9A7E-972DC9FCD01B}" type="slidenum">
              <a:rPr lang="cs-CZ" altLang="cs-CZ" smtClean="0"/>
              <a:pPr eaLnBrk="1" hangingPunct="1"/>
              <a:t>24</a:t>
            </a:fld>
            <a:endParaRPr lang="cs-CZ" altLang="cs-CZ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sz="2800" dirty="0" smtClean="0"/>
              <a:t>Kniha bezpečí a Rádce pacienta.</a:t>
            </a:r>
          </a:p>
          <a:p>
            <a:pPr>
              <a:defRPr/>
            </a:pPr>
            <a:r>
              <a:rPr lang="cs-CZ" sz="2800" dirty="0" smtClean="0"/>
              <a:t>2010 při MZ </a:t>
            </a:r>
            <a:r>
              <a:rPr lang="cs-CZ" sz="2800" dirty="0"/>
              <a:t>ČR </a:t>
            </a:r>
            <a:r>
              <a:rPr lang="cs-CZ" sz="2800" dirty="0" smtClean="0"/>
              <a:t>Pracovní </a:t>
            </a:r>
            <a:r>
              <a:rPr lang="cs-CZ" sz="2800" dirty="0"/>
              <a:t>skupina </a:t>
            </a:r>
            <a:r>
              <a:rPr lang="cs-CZ" sz="2800" dirty="0" smtClean="0"/>
              <a:t>pro bezpečnost pacientů a kvalitu zdravotní péče.</a:t>
            </a:r>
          </a:p>
          <a:p>
            <a:pPr>
              <a:defRPr/>
            </a:pPr>
            <a:r>
              <a:rPr lang="cs-CZ" sz="2400" dirty="0" smtClean="0"/>
              <a:t>Sekce zdravotní péče MZ ČR.</a:t>
            </a:r>
          </a:p>
          <a:p>
            <a:pPr>
              <a:defRPr/>
            </a:pPr>
            <a:r>
              <a:rPr lang="cs-CZ" sz="2400" dirty="0" smtClean="0"/>
              <a:t>Sekce ochrany a podpory veřejného zdraví.</a:t>
            </a:r>
          </a:p>
          <a:p>
            <a:pPr>
              <a:defRPr/>
            </a:pPr>
            <a:r>
              <a:rPr lang="cs-CZ" sz="2400" dirty="0" smtClean="0"/>
              <a:t>Sekce zdravotního pojištění.</a:t>
            </a:r>
          </a:p>
          <a:p>
            <a:pPr>
              <a:defRPr/>
            </a:pPr>
            <a:r>
              <a:rPr lang="cs-CZ" sz="2400" dirty="0" smtClean="0"/>
              <a:t>Odborné společnosti.</a:t>
            </a:r>
          </a:p>
          <a:p>
            <a:pPr>
              <a:defRPr/>
            </a:pPr>
            <a:r>
              <a:rPr lang="cs-CZ" sz="2400" dirty="0" smtClean="0"/>
              <a:t>Profesní organizace.</a:t>
            </a:r>
          </a:p>
          <a:p>
            <a:pPr>
              <a:defRPr/>
            </a:pPr>
            <a:r>
              <a:rPr lang="cs-CZ" sz="2400" dirty="0" smtClean="0"/>
              <a:t>Zdravotní pojišťovny.</a:t>
            </a:r>
          </a:p>
          <a:p>
            <a:pPr>
              <a:defRPr/>
            </a:pPr>
            <a:r>
              <a:rPr lang="cs-CZ" sz="2400" dirty="0" smtClean="0"/>
              <a:t>Resorty MPSV a MŠMT.</a:t>
            </a:r>
          </a:p>
          <a:p>
            <a:pPr>
              <a:defRPr/>
            </a:pPr>
            <a:r>
              <a:rPr lang="cs-CZ" sz="2400" dirty="0" smtClean="0"/>
              <a:t>Odborná a laická veřejnost.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endParaRPr lang="cs-CZ" sz="2800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 smtClean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sz="4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1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Zvyšování kvality</a:t>
            </a:r>
            <a:endParaRPr lang="cs-CZ" dirty="0"/>
          </a:p>
        </p:txBody>
      </p:sp>
      <p:sp>
        <p:nvSpPr>
          <p:cNvPr id="2253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B74ABD-4E17-4F1B-87B8-4C7DC920FD1B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2253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D7799F-0469-4751-9A7E-972DC9FCD01B}" type="slidenum">
              <a:rPr lang="cs-CZ" altLang="cs-CZ" smtClean="0"/>
              <a:pPr eaLnBrk="1" hangingPunct="1"/>
              <a:t>25</a:t>
            </a:fld>
            <a:endParaRPr lang="cs-CZ" altLang="cs-CZ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dirty="0" smtClean="0"/>
              <a:t>Akreditace SAK, mezinárodní akreditace JCI.</a:t>
            </a:r>
          </a:p>
          <a:p>
            <a:pPr>
              <a:defRPr/>
            </a:pPr>
            <a:r>
              <a:rPr lang="cs-CZ" sz="2800" dirty="0" smtClean="0"/>
              <a:t>Certifikát „Spokojený pacient“.</a:t>
            </a:r>
          </a:p>
          <a:p>
            <a:pPr>
              <a:defRPr/>
            </a:pPr>
            <a:r>
              <a:rPr lang="cs-CZ" sz="2800" dirty="0" smtClean="0"/>
              <a:t>Certifikát „Baby </a:t>
            </a:r>
            <a:r>
              <a:rPr lang="cs-CZ" sz="2800" dirty="0" err="1" smtClean="0"/>
              <a:t>friendly</a:t>
            </a:r>
            <a:r>
              <a:rPr lang="cs-CZ" sz="2800" dirty="0" smtClean="0"/>
              <a:t> </a:t>
            </a:r>
            <a:r>
              <a:rPr lang="cs-CZ" sz="2800" dirty="0" err="1" smtClean="0"/>
              <a:t>hospital</a:t>
            </a:r>
            <a:r>
              <a:rPr lang="cs-CZ" sz="2800" dirty="0" smtClean="0"/>
              <a:t>“.</a:t>
            </a:r>
          </a:p>
          <a:p>
            <a:pPr>
              <a:defRPr/>
            </a:pPr>
            <a:r>
              <a:rPr lang="cs-CZ" sz="2800" dirty="0" smtClean="0"/>
              <a:t>Měření kvality prostřednictvím spokojenosti pacientů.</a:t>
            </a:r>
          </a:p>
          <a:p>
            <a:pPr>
              <a:defRPr/>
            </a:pPr>
            <a:r>
              <a:rPr lang="cs-CZ" sz="2800" dirty="0" smtClean="0"/>
              <a:t>Sledováním nežádoucích událostí a zavedení metodických opatření k jejich prevenci.</a:t>
            </a:r>
          </a:p>
          <a:p>
            <a:pPr>
              <a:defRPr/>
            </a:pPr>
            <a:r>
              <a:rPr lang="cs-CZ" sz="2800" dirty="0" smtClean="0"/>
              <a:t>Zavedení standardů poskytované péče.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endParaRPr lang="cs-CZ" sz="2800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 smtClean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sz="4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6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Standardy péče</a:t>
            </a:r>
            <a:endParaRPr lang="cs-CZ" dirty="0"/>
          </a:p>
        </p:txBody>
      </p:sp>
      <p:sp>
        <p:nvSpPr>
          <p:cNvPr id="2253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B74ABD-4E17-4F1B-87B8-4C7DC920FD1B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2253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D7799F-0469-4751-9A7E-972DC9FCD01B}" type="slidenum">
              <a:rPr lang="cs-CZ" altLang="cs-CZ" smtClean="0"/>
              <a:pPr eaLnBrk="1" hangingPunct="1"/>
              <a:t>26</a:t>
            </a:fld>
            <a:endParaRPr lang="cs-CZ" altLang="cs-CZ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dirty="0" smtClean="0"/>
              <a:t>Dohodnutá profesní norma kvality.</a:t>
            </a:r>
          </a:p>
          <a:p>
            <a:pPr>
              <a:defRPr/>
            </a:pPr>
            <a:r>
              <a:rPr lang="cs-CZ" sz="2800" dirty="0" smtClean="0"/>
              <a:t>Vymezují minimální úroveň péče.</a:t>
            </a:r>
          </a:p>
          <a:p>
            <a:pPr>
              <a:defRPr/>
            </a:pPr>
            <a:r>
              <a:rPr lang="cs-CZ" sz="2800" dirty="0" smtClean="0"/>
              <a:t>Společné standardy péče pro ošetřovatelství a porodní asistenci jsou vyjádřeny v doporučeních mezinárodních organizací EU, WHO, ICN, ICM.</a:t>
            </a:r>
          </a:p>
          <a:p>
            <a:pPr>
              <a:defRPr/>
            </a:pPr>
            <a:r>
              <a:rPr lang="cs-CZ" sz="2800" dirty="0" smtClean="0"/>
              <a:t>Centrální – vydávané MZ, zákonné či podzákonné normy nebo rámcové standardy.</a:t>
            </a:r>
          </a:p>
          <a:p>
            <a:pPr>
              <a:defRPr/>
            </a:pPr>
            <a:r>
              <a:rPr lang="cs-CZ" sz="2800" dirty="0" smtClean="0"/>
              <a:t>Lokální – rozpracované standardy, v konkrétních </a:t>
            </a:r>
            <a:r>
              <a:rPr lang="cs-CZ" sz="2800" dirty="0" err="1" smtClean="0"/>
              <a:t>zdr</a:t>
            </a:r>
            <a:r>
              <a:rPr lang="cs-CZ" sz="2800" dirty="0" smtClean="0"/>
              <a:t>. zařízeních.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endParaRPr lang="cs-CZ" sz="2800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 smtClean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sz="4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82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Zaměření standardů</a:t>
            </a:r>
            <a:endParaRPr lang="cs-CZ" dirty="0"/>
          </a:p>
        </p:txBody>
      </p:sp>
      <p:sp>
        <p:nvSpPr>
          <p:cNvPr id="2253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B74ABD-4E17-4F1B-87B8-4C7DC920FD1B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2253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D7799F-0469-4751-9A7E-972DC9FCD01B}" type="slidenum">
              <a:rPr lang="cs-CZ" altLang="cs-CZ" smtClean="0"/>
              <a:pPr eaLnBrk="1" hangingPunct="1"/>
              <a:t>27</a:t>
            </a:fld>
            <a:endParaRPr lang="cs-CZ" altLang="cs-CZ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dirty="0" smtClean="0"/>
              <a:t>Na strukturu – manažerské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Směrnice, na národní úrovni definované platnou legislativou. </a:t>
            </a:r>
            <a:r>
              <a:rPr lang="cs-CZ" sz="2400" dirty="0" smtClean="0"/>
              <a:t>Např. odborná nebo speciální kvalifikace jednotlivých profesí.</a:t>
            </a:r>
          </a:p>
          <a:p>
            <a:pPr>
              <a:defRPr/>
            </a:pPr>
            <a:r>
              <a:rPr lang="cs-CZ" sz="2800" dirty="0" smtClean="0"/>
              <a:t>Na proces – řídící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Popis činností a výkonů, zajištění jednotného a bezpečného postupu.</a:t>
            </a:r>
          </a:p>
          <a:p>
            <a:pPr>
              <a:defRPr/>
            </a:pPr>
            <a:r>
              <a:rPr lang="cs-CZ" sz="2800" dirty="0" smtClean="0"/>
              <a:t>Na výsledek – monitorovací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Metody a nástroje pro monitoring, měření, analýzu a hodnocení výsledků.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endParaRPr lang="cs-CZ" sz="2800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 smtClean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sz="4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75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Indikátory kvality</a:t>
            </a:r>
            <a:endParaRPr lang="cs-CZ" dirty="0"/>
          </a:p>
        </p:txBody>
      </p:sp>
      <p:sp>
        <p:nvSpPr>
          <p:cNvPr id="2253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B74ABD-4E17-4F1B-87B8-4C7DC920FD1B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2253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D7799F-0469-4751-9A7E-972DC9FCD01B}" type="slidenum">
              <a:rPr lang="cs-CZ" altLang="cs-CZ" smtClean="0"/>
              <a:pPr eaLnBrk="1" hangingPunct="1"/>
              <a:t>28</a:t>
            </a:fld>
            <a:endParaRPr lang="cs-CZ" altLang="cs-CZ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dirty="0" smtClean="0"/>
              <a:t>Kvantitativní údaj o kvalitě procesu.</a:t>
            </a:r>
          </a:p>
          <a:p>
            <a:pPr>
              <a:defRPr/>
            </a:pPr>
            <a:r>
              <a:rPr lang="cs-CZ" sz="2800" dirty="0" smtClean="0"/>
              <a:t>Výběr nejrizikovějších, nejdražší a nově zavedené.</a:t>
            </a:r>
          </a:p>
          <a:p>
            <a:pPr>
              <a:defRPr/>
            </a:pPr>
            <a:r>
              <a:rPr lang="cs-CZ" sz="2800" dirty="0" smtClean="0"/>
              <a:t>Audit jako zdroj pro výběr.</a:t>
            </a:r>
          </a:p>
          <a:p>
            <a:pPr>
              <a:defRPr/>
            </a:pPr>
            <a:r>
              <a:rPr lang="cs-CZ" sz="2800" dirty="0" smtClean="0"/>
              <a:t>Vytvoření indikátorů kvality „na míru“.</a:t>
            </a:r>
          </a:p>
          <a:p>
            <a:pPr>
              <a:defRPr/>
            </a:pPr>
            <a:r>
              <a:rPr lang="cs-CZ" sz="2800" dirty="0" smtClean="0"/>
              <a:t>Rozhoduje top management, zdůvodnění, proč zrovna tato.</a:t>
            </a:r>
          </a:p>
          <a:p>
            <a:pPr>
              <a:defRPr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endParaRPr lang="cs-CZ" sz="2800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 smtClean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sz="4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88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Nejsledovanější indikátory</a:t>
            </a:r>
            <a:endParaRPr lang="cs-CZ" dirty="0"/>
          </a:p>
        </p:txBody>
      </p:sp>
      <p:sp>
        <p:nvSpPr>
          <p:cNvPr id="2253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B74ABD-4E17-4F1B-87B8-4C7DC920FD1B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2253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D7799F-0469-4751-9A7E-972DC9FCD01B}" type="slidenum">
              <a:rPr lang="cs-CZ" altLang="cs-CZ" smtClean="0"/>
              <a:pPr eaLnBrk="1" hangingPunct="1"/>
              <a:t>29</a:t>
            </a:fld>
            <a:endParaRPr lang="cs-CZ" altLang="cs-CZ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279832" cy="49251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dirty="0" smtClean="0"/>
              <a:t>Pády a zranění pacientů při hospitalizaci.</a:t>
            </a:r>
          </a:p>
          <a:p>
            <a:pPr>
              <a:defRPr/>
            </a:pPr>
            <a:r>
              <a:rPr lang="cs-CZ" sz="2800" dirty="0" smtClean="0"/>
              <a:t>Šetření dekubitů na národní úrovni.</a:t>
            </a:r>
          </a:p>
          <a:p>
            <a:pPr>
              <a:defRPr/>
            </a:pPr>
            <a:r>
              <a:rPr lang="cs-CZ" sz="2800" dirty="0" smtClean="0"/>
              <a:t>Flebitidy spojené se zavedením perm. žilního katétru.</a:t>
            </a:r>
          </a:p>
          <a:p>
            <a:pPr>
              <a:defRPr/>
            </a:pPr>
            <a:r>
              <a:rPr lang="cs-CZ" sz="2800" dirty="0" smtClean="0"/>
              <a:t>Infekce vzniklé v souvislosti s invazivními vstupy.</a:t>
            </a:r>
          </a:p>
          <a:p>
            <a:pPr>
              <a:defRPr/>
            </a:pPr>
            <a:r>
              <a:rPr lang="cs-CZ" sz="2800" dirty="0" smtClean="0"/>
              <a:t>Výskyt </a:t>
            </a:r>
            <a:r>
              <a:rPr lang="cs-CZ" sz="2800" dirty="0" err="1" smtClean="0"/>
              <a:t>nosokomiálních</a:t>
            </a:r>
            <a:r>
              <a:rPr lang="cs-CZ" sz="2800" dirty="0" smtClean="0"/>
              <a:t> infekcí.</a:t>
            </a:r>
          </a:p>
          <a:p>
            <a:pPr>
              <a:defRPr/>
            </a:pPr>
            <a:r>
              <a:rPr lang="cs-CZ" sz="2800" dirty="0" smtClean="0"/>
              <a:t>Čekací doby na ošetření v ambulancích.</a:t>
            </a:r>
          </a:p>
          <a:p>
            <a:pPr>
              <a:defRPr/>
            </a:pPr>
            <a:r>
              <a:rPr lang="cs-CZ" sz="2800" dirty="0" smtClean="0"/>
              <a:t>Medikační pochybení.</a:t>
            </a:r>
          </a:p>
          <a:p>
            <a:pPr>
              <a:defRPr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endParaRPr lang="cs-CZ" sz="2800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 smtClean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sz="4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Definice kvality péče</a:t>
            </a:r>
          </a:p>
        </p:txBody>
      </p:sp>
      <p:sp>
        <p:nvSpPr>
          <p:cNvPr id="921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F03013-05E2-4C32-811B-A522F790D149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921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32BBBC-EBDD-448F-970B-6032784BFA01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cs-CZ" b="1" dirty="0" smtClean="0"/>
              <a:t>D</a:t>
            </a:r>
            <a:r>
              <a:rPr lang="cs-CZ" altLang="cs-CZ" b="1" dirty="0" err="1" smtClean="0"/>
              <a:t>efinice</a:t>
            </a:r>
            <a:r>
              <a:rPr lang="cs-CZ" altLang="cs-CZ" b="1" dirty="0" smtClean="0"/>
              <a:t> WHO: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 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 „Kvalita zdravotní péče je definována jako stupeň dokonalosti poskytované zdravotní péče ve vztahu k soudobé úrovni znalostí a technologického vývoje.“</a:t>
            </a:r>
          </a:p>
        </p:txBody>
      </p:sp>
    </p:spTree>
    <p:extLst>
      <p:ext uri="{BB962C8B-B14F-4D97-AF65-F5344CB8AC3E}">
        <p14:creationId xmlns:p14="http://schemas.microsoft.com/office/powerpoint/2010/main" val="293861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Nejsledovanější indikátory</a:t>
            </a:r>
            <a:endParaRPr lang="cs-CZ" dirty="0"/>
          </a:p>
        </p:txBody>
      </p:sp>
      <p:sp>
        <p:nvSpPr>
          <p:cNvPr id="2253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B74ABD-4E17-4F1B-87B8-4C7DC920FD1B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2253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D7799F-0469-4751-9A7E-972DC9FCD01B}" type="slidenum">
              <a:rPr lang="cs-CZ" altLang="cs-CZ" smtClean="0"/>
              <a:pPr eaLnBrk="1" hangingPunct="1"/>
              <a:t>30</a:t>
            </a:fld>
            <a:endParaRPr lang="cs-CZ" altLang="cs-CZ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279832" cy="49251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dirty="0" smtClean="0"/>
              <a:t>Záměna pacientů.</a:t>
            </a:r>
          </a:p>
          <a:p>
            <a:pPr>
              <a:defRPr/>
            </a:pPr>
            <a:r>
              <a:rPr lang="cs-CZ" sz="2800" dirty="0" smtClean="0"/>
              <a:t>Stranová záměna.</a:t>
            </a:r>
          </a:p>
          <a:p>
            <a:pPr>
              <a:defRPr/>
            </a:pPr>
            <a:r>
              <a:rPr lang="cs-CZ" sz="2800" dirty="0" smtClean="0"/>
              <a:t>Neplánovaná znovupřijetí pacientů.</a:t>
            </a:r>
          </a:p>
          <a:p>
            <a:pPr>
              <a:defRPr/>
            </a:pPr>
            <a:r>
              <a:rPr lang="cs-CZ" sz="2800" dirty="0" smtClean="0"/>
              <a:t>Neplánované operační zákroky.</a:t>
            </a:r>
          </a:p>
          <a:p>
            <a:pPr>
              <a:defRPr/>
            </a:pPr>
            <a:r>
              <a:rPr lang="cs-CZ" sz="2800" dirty="0" smtClean="0"/>
              <a:t>Spokojenost pacientů.</a:t>
            </a:r>
          </a:p>
          <a:p>
            <a:pPr>
              <a:defRPr/>
            </a:pPr>
            <a:r>
              <a:rPr lang="cs-CZ" sz="2800" dirty="0" smtClean="0"/>
              <a:t>Zdravotnická dokumentace.</a:t>
            </a:r>
          </a:p>
          <a:p>
            <a:pPr>
              <a:defRPr/>
            </a:pPr>
            <a:r>
              <a:rPr lang="cs-CZ" sz="2800" dirty="0" smtClean="0"/>
              <a:t>Nežádoucí události.</a:t>
            </a:r>
          </a:p>
          <a:p>
            <a:pPr>
              <a:defRPr/>
            </a:pPr>
            <a:r>
              <a:rPr lang="cs-CZ" sz="2800" dirty="0" smtClean="0"/>
              <a:t>Atd.</a:t>
            </a:r>
          </a:p>
          <a:p>
            <a:pPr>
              <a:defRPr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endParaRPr lang="cs-CZ" sz="2800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 smtClean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sz="4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68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667D5D-1659-4E12-8D96-C8E19936B9A4}" type="datetime1">
              <a:rPr lang="cs-CZ" smtClean="0"/>
              <a:pPr>
                <a:defRPr/>
              </a:pPr>
              <a:t>19.12.2018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A20BE01-7AE6-431E-B48D-9959E3E9052C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612648" y="2176264"/>
            <a:ext cx="8153400" cy="2908920"/>
          </a:xfrm>
        </p:spPr>
        <p:txBody>
          <a:bodyPr/>
          <a:lstStyle/>
          <a:p>
            <a:pPr algn="ctr">
              <a:buNone/>
              <a:defRPr/>
            </a:pPr>
            <a:r>
              <a:rPr lang="cs-CZ" sz="3200" dirty="0"/>
              <a:t>„Nejsme ještě dobří, jsme-li jen lepší než ti nejhorší.“</a:t>
            </a:r>
          </a:p>
          <a:p>
            <a:pPr algn="ctr">
              <a:buNone/>
              <a:defRPr/>
            </a:pPr>
            <a:endParaRPr lang="cs-CZ" sz="3200" dirty="0"/>
          </a:p>
          <a:p>
            <a:pPr algn="ctr">
              <a:buNone/>
              <a:defRPr/>
            </a:pPr>
            <a:r>
              <a:rPr lang="cs-CZ" sz="2400" dirty="0"/>
              <a:t>Latinské přísloví</a:t>
            </a:r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11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2355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2EEA9A-0272-4786-95FC-55C58E9EB905}" type="datetime1">
              <a:rPr lang="cs-CZ" altLang="cs-CZ" smtClean="0"/>
              <a:pPr eaLnBrk="1" hangingPunct="1"/>
              <a:t>19.12.2018</a:t>
            </a:fld>
            <a:endParaRPr lang="cs-CZ" altLang="cs-CZ" dirty="0" smtClean="0"/>
          </a:p>
        </p:txBody>
      </p:sp>
      <p:sp>
        <p:nvSpPr>
          <p:cNvPr id="2355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860BBB-B1A1-4835-B4B8-044CE096F91F}" type="slidenum">
              <a:rPr lang="cs-CZ" altLang="cs-CZ" smtClean="0"/>
              <a:pPr eaLnBrk="1" hangingPunct="1"/>
              <a:t>32</a:t>
            </a:fld>
            <a:endParaRPr lang="cs-CZ" altLang="cs-CZ" smtClean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000" dirty="0" err="1" smtClean="0"/>
              <a:t>Gladkij</a:t>
            </a:r>
            <a:r>
              <a:rPr lang="cs-CZ" altLang="cs-CZ" sz="2000" dirty="0" smtClean="0"/>
              <a:t>, Strnad, Heger – Kvalita zdravotní péče a metody jejího soustavného zlepšování</a:t>
            </a:r>
          </a:p>
          <a:p>
            <a:pPr eaLnBrk="1" hangingPunct="1"/>
            <a:r>
              <a:rPr lang="cs-CZ" altLang="cs-CZ" sz="2000" dirty="0" err="1" smtClean="0"/>
              <a:t>Gladkij</a:t>
            </a:r>
            <a:r>
              <a:rPr lang="cs-CZ" altLang="cs-CZ" sz="2000" dirty="0" smtClean="0"/>
              <a:t>, Strnad – Implementace programů kvality a efektivity v nemocnicích</a:t>
            </a:r>
          </a:p>
          <a:p>
            <a:pPr eaLnBrk="1" hangingPunct="1"/>
            <a:r>
              <a:rPr lang="cs-CZ" altLang="cs-CZ" sz="2000" dirty="0" err="1" smtClean="0"/>
              <a:t>Gladkij</a:t>
            </a:r>
            <a:r>
              <a:rPr lang="cs-CZ" altLang="cs-CZ" sz="2000" dirty="0" smtClean="0"/>
              <a:t> a kol. – Management ve </a:t>
            </a:r>
            <a:r>
              <a:rPr lang="cs-CZ" altLang="cs-CZ" sz="2000" dirty="0" smtClean="0"/>
              <a:t>zdravotnictví</a:t>
            </a:r>
          </a:p>
          <a:p>
            <a:pPr eaLnBrk="1" hangingPunct="1"/>
            <a:r>
              <a:rPr lang="cs-CZ" altLang="cs-CZ" sz="2000" dirty="0" smtClean="0"/>
              <a:t>Plevová a kol. – management v ošetřovatelství</a:t>
            </a: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Obecné zásady řízení kvality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307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5BF3DF-5E62-4E79-AFEB-039AD305FD9E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BDFFEC-7385-4A7D-A8CE-0981120F035A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  <p:sp>
        <p:nvSpPr>
          <p:cNvPr id="307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 smtClean="0"/>
              <a:t>2 úrovně hodnocení kvality péče – jedinec a organizace.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Definice kvality.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Subjektivní a objektivní</a:t>
            </a:r>
            <a:r>
              <a:rPr lang="cs-CZ" altLang="cs-CZ" sz="2800" dirty="0"/>
              <a:t> dimenze kvality</a:t>
            </a:r>
            <a:r>
              <a:rPr lang="cs-CZ" altLang="cs-CZ" sz="28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Měření a vyhodnocování kvality.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„Co nelze měřit, neexistuje.“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Řada modelů a systémů ve vyspělých zemích.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V ČR ČSN – globalizace, standardizace na mezinárodní úrovni.</a:t>
            </a:r>
          </a:p>
          <a:p>
            <a:pPr>
              <a:lnSpc>
                <a:spcPct val="90000"/>
              </a:lnSpc>
            </a:pPr>
            <a:endParaRPr lang="cs-CZ" altLang="cs-CZ" sz="2800" dirty="0" smtClean="0"/>
          </a:p>
          <a:p>
            <a:pPr>
              <a:lnSpc>
                <a:spcPct val="90000"/>
              </a:lnSpc>
            </a:pPr>
            <a:endParaRPr lang="cs-CZ" altLang="cs-CZ" sz="2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Systémové modely kvality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512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FEA195-5EE8-4DC0-AFF5-009595AB20B2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3D7FB64-98E5-462E-AFB0-2C2DA6F50819}" type="slidenum">
              <a:rPr lang="cs-CZ" altLang="cs-CZ" smtClean="0"/>
              <a:pPr eaLnBrk="1" hangingPunct="1"/>
              <a:t>5</a:t>
            </a:fld>
            <a:endParaRPr lang="cs-CZ" altLang="cs-CZ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cs typeface="Arial" charset="0"/>
              </a:rPr>
              <a:t>Modely systémů řízení kvality – Mezinárodní organizace pro normalizaci (ISO).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cs typeface="Arial" charset="0"/>
              </a:rPr>
              <a:t>Modely (národní a nadnárodní) akreditačních standardů (JCAHO, JCIA, SAK ČR).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cs typeface="Arial" charset="0"/>
              </a:rPr>
              <a:t>Modely definující tvorby národních akreditačních standardů (</a:t>
            </a:r>
            <a:r>
              <a:rPr lang="cs-CZ" altLang="cs-CZ" sz="2800" dirty="0" err="1" smtClean="0">
                <a:cs typeface="Arial" charset="0"/>
              </a:rPr>
              <a:t>ISQua</a:t>
            </a:r>
            <a:r>
              <a:rPr lang="cs-CZ" altLang="cs-CZ" sz="2800" dirty="0" smtClean="0">
                <a:cs typeface="Arial" charset="0"/>
              </a:rPr>
              <a:t>, ALPHA).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cs typeface="Arial" charset="0"/>
              </a:rPr>
              <a:t>Modely excelence – světové ceny za kvalitu (</a:t>
            </a:r>
            <a:r>
              <a:rPr lang="cs-CZ" altLang="cs-CZ" sz="2800" dirty="0" err="1" smtClean="0">
                <a:cs typeface="Arial" charset="0"/>
              </a:rPr>
              <a:t>Baldrige</a:t>
            </a:r>
            <a:r>
              <a:rPr lang="cs-CZ" altLang="cs-CZ" sz="2800" dirty="0" smtClean="0">
                <a:cs typeface="Arial" charset="0"/>
              </a:rPr>
              <a:t>, EFQM, </a:t>
            </a:r>
            <a:r>
              <a:rPr lang="cs-CZ" altLang="cs-CZ" sz="2800" dirty="0" err="1" smtClean="0">
                <a:cs typeface="Arial" charset="0"/>
              </a:rPr>
              <a:t>Six</a:t>
            </a:r>
            <a:r>
              <a:rPr lang="cs-CZ" altLang="cs-CZ" sz="2800" dirty="0" smtClean="0">
                <a:cs typeface="Arial" charset="0"/>
              </a:rPr>
              <a:t> Sigma).</a:t>
            </a:r>
            <a:endParaRPr lang="en-US" altLang="cs-CZ" sz="28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Základní prvky systémů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6146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7C666E-25DA-4C87-A8B6-04291F288D5D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614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9F5AA2-528A-46CC-B3CA-303DB205011F}" type="slidenum">
              <a:rPr lang="cs-CZ" altLang="cs-CZ" smtClean="0"/>
              <a:pPr eaLnBrk="1" hangingPunct="1"/>
              <a:t>6</a:t>
            </a:fld>
            <a:endParaRPr lang="cs-CZ" altLang="cs-CZ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Stanovení kvalitativních požadavků.</a:t>
            </a:r>
          </a:p>
          <a:p>
            <a:r>
              <a:rPr lang="cs-CZ" altLang="cs-CZ" sz="2800" dirty="0" smtClean="0"/>
              <a:t>Určení standardů jakosti.</a:t>
            </a:r>
          </a:p>
          <a:p>
            <a:r>
              <a:rPr lang="cs-CZ" altLang="cs-CZ" sz="2800" dirty="0" smtClean="0"/>
              <a:t>Vytvoření programu sledování jakosti.</a:t>
            </a:r>
          </a:p>
          <a:p>
            <a:r>
              <a:rPr lang="cs-CZ" altLang="cs-CZ" sz="2800" dirty="0" smtClean="0"/>
              <a:t>Vytváření zodpovědného postoje k jakosti.</a:t>
            </a:r>
          </a:p>
          <a:p>
            <a:r>
              <a:rPr lang="cs-CZ" altLang="cs-CZ" sz="2800" dirty="0" smtClean="0"/>
              <a:t>Vybudování informačního systému.</a:t>
            </a: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ISO certifikace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717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A419C0-F2D1-4D0D-ADFA-81E70D176B68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71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EEB589-785A-43F4-BF9D-08DD397B04A1}" type="slidenum">
              <a:rPr lang="cs-CZ" altLang="cs-CZ" smtClean="0"/>
              <a:pPr eaLnBrk="1" hangingPunct="1"/>
              <a:t>7</a:t>
            </a:fld>
            <a:endParaRPr lang="cs-CZ" altLang="cs-CZ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dirty="0" err="1" smtClean="0"/>
              <a:t>Intenational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Organisation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Standardization</a:t>
            </a:r>
            <a:r>
              <a:rPr lang="cs-CZ" altLang="cs-CZ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R. 1946, největší </a:t>
            </a:r>
            <a:r>
              <a:rPr lang="cs-CZ" altLang="cs-CZ" dirty="0" err="1" smtClean="0"/>
              <a:t>org</a:t>
            </a:r>
            <a:r>
              <a:rPr lang="cs-CZ" altLang="cs-CZ" dirty="0" smtClean="0"/>
              <a:t>. vyvíjející standardy.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Doplňuje se s akreditací.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ISO klade větší důraz přímo na kvalitu.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Akreditace vypovídají o základních požadavcích na kvalitu a bezpečí.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ISO 9001:2000 vede organizaci k excelenci v oblasti kvality.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Normy ISO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819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CA9EE1-FB38-49A5-8EBC-ED4A7501EDB0}" type="datetime1">
              <a:rPr lang="cs-CZ" altLang="cs-CZ" smtClean="0"/>
              <a:pPr eaLnBrk="1" hangingPunct="1"/>
              <a:t>19.12.2018</a:t>
            </a:fld>
            <a:endParaRPr lang="cs-CZ" altLang="cs-CZ" smtClean="0"/>
          </a:p>
        </p:txBody>
      </p:sp>
      <p:sp>
        <p:nvSpPr>
          <p:cNvPr id="819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1BCD70-6A33-44A2-9677-4A77D039CCFD}" type="slidenum">
              <a:rPr lang="cs-CZ" altLang="cs-CZ" smtClean="0"/>
              <a:pPr eaLnBrk="1" hangingPunct="1"/>
              <a:t>8</a:t>
            </a:fld>
            <a:endParaRPr lang="cs-CZ" altLang="cs-CZ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ISO 9000:2000 – Systémy managementu jakosti – základy, zásady a slovník.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ISO 9001:2000 – Systémy managementu jakosti – požadavky. </a:t>
            </a:r>
            <a:r>
              <a:rPr lang="cs-CZ" altLang="cs-CZ" sz="1800" dirty="0" smtClean="0"/>
              <a:t>(stěžejní, podle této zavádění a prověřování implementovaného systému jakosti).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 dirty="0" smtClean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ISO 9004:2000 </a:t>
            </a:r>
            <a:r>
              <a:rPr lang="cs-CZ" altLang="cs-CZ" dirty="0"/>
              <a:t>- Systémy managementu jakosti </a:t>
            </a:r>
            <a:r>
              <a:rPr lang="cs-CZ" altLang="cs-CZ" dirty="0" smtClean="0"/>
              <a:t>– směrnice pro zlepšování výkonnosti.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Akreditace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dirty="0" smtClean="0"/>
              <a:t>Definice: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„Uznání oficiálně pověřenou autoritou, že zdravotnické zařízení je způsobilé k poskytování kvalitní zdravotní péče a má vytvořený funkční a účinný způsob pro posuzování výkonnosti a pro kontinuální zvyšování kvality poskytované péče.“</a:t>
            </a:r>
          </a:p>
        </p:txBody>
      </p:sp>
    </p:spTree>
    <p:extLst>
      <p:ext uri="{BB962C8B-B14F-4D97-AF65-F5344CB8AC3E}">
        <p14:creationId xmlns:p14="http://schemas.microsoft.com/office/powerpoint/2010/main" val="290139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462</TotalTime>
  <Words>1396</Words>
  <Application>Microsoft Office PowerPoint</Application>
  <PresentationFormat>Předvádění na obrazovce (4:3)</PresentationFormat>
  <Paragraphs>296</Paragraphs>
  <Slides>32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Medián</vt:lpstr>
      <vt:lpstr>Lékařská fakulta MU v Brně Katedra porodní asistence a zdravotnických záchranářů       Management kvality</vt:lpstr>
      <vt:lpstr>Důvody zájmu o kvalitu</vt:lpstr>
      <vt:lpstr>Definice kvality péče</vt:lpstr>
      <vt:lpstr>Obecné zásady řízení kvality</vt:lpstr>
      <vt:lpstr>Systémové modely kvality</vt:lpstr>
      <vt:lpstr>Základní prvky systémů</vt:lpstr>
      <vt:lpstr>ISO certifikace</vt:lpstr>
      <vt:lpstr>Normy ISO</vt:lpstr>
      <vt:lpstr>Akreditace</vt:lpstr>
      <vt:lpstr>Modely akreditačních standardů</vt:lpstr>
      <vt:lpstr>JCAHO</vt:lpstr>
      <vt:lpstr>JCI</vt:lpstr>
      <vt:lpstr> </vt:lpstr>
      <vt:lpstr>Modely definující proces tvorby národních akreditačních standardů</vt:lpstr>
      <vt:lpstr>Modely excelence – světové ceny za kvalitu</vt:lpstr>
      <vt:lpstr>Cena Malcolma Baldrige </vt:lpstr>
      <vt:lpstr>EFQM</vt:lpstr>
      <vt:lpstr>Six Sigma</vt:lpstr>
      <vt:lpstr>Kvalita zdravotnických služeb</vt:lpstr>
      <vt:lpstr>Vlastnosti kvalitní péče</vt:lpstr>
      <vt:lpstr>Měření účinnosti systému</vt:lpstr>
      <vt:lpstr>Bezpečí poskytované péče</vt:lpstr>
      <vt:lpstr>Bezpečí poskytované péče</vt:lpstr>
      <vt:lpstr>Bezpečná péče v ČR</vt:lpstr>
      <vt:lpstr>Zvyšování kvality</vt:lpstr>
      <vt:lpstr>Standardy péče</vt:lpstr>
      <vt:lpstr>Zaměření standardů</vt:lpstr>
      <vt:lpstr>Indikátory kvality</vt:lpstr>
      <vt:lpstr>Nejsledovanější indikátory</vt:lpstr>
      <vt:lpstr>Nejsledovanější indikátory</vt:lpstr>
      <vt:lpstr>Prezentace aplikace PowerPoint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Windows User</cp:lastModifiedBy>
  <cp:revision>31</cp:revision>
  <dcterms:created xsi:type="dcterms:W3CDTF">2008-09-14T17:29:12Z</dcterms:created>
  <dcterms:modified xsi:type="dcterms:W3CDTF">2018-12-19T13:08:33Z</dcterms:modified>
</cp:coreProperties>
</file>