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80" r:id="rId6"/>
    <p:sldId id="260" r:id="rId7"/>
    <p:sldId id="261" r:id="rId8"/>
    <p:sldId id="262" r:id="rId9"/>
    <p:sldId id="263" r:id="rId10"/>
    <p:sldId id="264" r:id="rId11"/>
    <p:sldId id="281" r:id="rId12"/>
    <p:sldId id="265" r:id="rId13"/>
    <p:sldId id="266" r:id="rId14"/>
    <p:sldId id="279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F7F5CA0B-93FE-453E-AA50-E5891052C0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303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FF71827A-343A-480F-915E-EEDAC452A3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3125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2168D1-5CE2-4D0A-8A7B-6613FD219856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Manažerská mřížka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3EA7258-2EBF-4008-8BF4-2574C4402111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EC1A7E0-CB3D-40F2-9EE0-E64880D39CE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04C92D-279E-4B44-B2EF-7A49FFB7C8A1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47BF9-0929-40EC-BAC5-D976FB479A5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fld id="{C4ECBA0C-6576-4608-A200-F74C67D2A75F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517DFAAD-06FE-42FB-832B-E378280FCF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72229-15BB-4FF8-B526-36FB9489C80A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81A10D-B528-40BA-9D67-9440A803FD5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1E95F5-FF85-4898-AF73-05669D0BAED6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73E7515-C097-43F2-B019-A6AA4A5F498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2166CA60-EDAB-4DAC-89EA-42C0723D7368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3B52D65E-6795-4CE9-8AD1-DC46E35F3AC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EA0E7D74-A2F9-495F-83C4-AD67419B40ED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FFA21225-3AF2-4FD0-B3C3-828988AC2C9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07F45E-701D-4FDF-A85A-20F1DA02EE27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BE94DC3-A1E6-445A-9DF5-6B385868D78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1CE309-A2E4-4994-9943-CAD9FE8900A9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2CE1157-CF04-4B14-B384-4D35A0814C4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6FA280-E094-474E-A869-2DD39B8A9761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7833552-05FF-442B-9C79-957BEB835C2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fld id="{9BAF4BB9-7C85-4760-97F5-F39CF59D34C8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1B7A752E-1989-4BD7-A68A-A289A0FA5D5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540895E-D91B-47A5-B423-27CCC943B4EA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0182D21-BE3D-4EF3-B9A2-38A8D4EBE22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nance.cz/512209-rust-rodicovske-dovolene/" TargetMode="External"/><Relationship Id="rId2" Type="http://schemas.openxmlformats.org/officeDocument/2006/relationships/hyperlink" Target="http://www.cmu.cz/cmu/duleziteodkazy/12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3375"/>
            <a:ext cx="7772400" cy="345281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Lékařská fakulta MU v Brně</a:t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Katedra porodní </a:t>
            </a:r>
            <a:r>
              <a:rPr lang="cs-CZ" sz="2000" dirty="0" smtClean="0">
                <a:solidFill>
                  <a:schemeClr val="tx1"/>
                </a:solidFill>
              </a:rPr>
              <a:t>asistence a zdravotnických záchranářů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3200" dirty="0" smtClean="0">
                <a:solidFill>
                  <a:schemeClr val="tx1"/>
                </a:solidFill>
              </a:rPr>
              <a:t/>
            </a:r>
            <a:br>
              <a:rPr lang="cs-CZ" sz="3200" dirty="0" smtClean="0">
                <a:solidFill>
                  <a:schemeClr val="tx1"/>
                </a:solidFill>
              </a:rPr>
            </a:br>
            <a:r>
              <a:rPr lang="cs-CZ" sz="3200" dirty="0" smtClean="0">
                <a:solidFill>
                  <a:schemeClr val="tx1"/>
                </a:solidFill>
              </a:rPr>
              <a:t/>
            </a:r>
            <a:br>
              <a:rPr lang="cs-CZ" sz="3200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Zdravotní pojišťovny a zdravotní pojištění</a:t>
            </a:r>
          </a:p>
        </p:txBody>
      </p:sp>
      <p:sp>
        <p:nvSpPr>
          <p:cNvPr id="2050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pPr algn="ctr"/>
            <a:fld id="{1639337D-C0FC-45AC-BAFF-0B9BB892426F}" type="datetime1">
              <a:rPr lang="cs-CZ" smtClean="0">
                <a:solidFill>
                  <a:schemeClr val="tx1"/>
                </a:solidFill>
                <a:effectLst/>
              </a:rPr>
              <a:pPr algn="ctr"/>
              <a:t>13.11.2018</a:t>
            </a:fld>
            <a:endParaRPr lang="cs-CZ" smtClean="0">
              <a:solidFill>
                <a:schemeClr val="tx1"/>
              </a:solidFill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Nemocenské pojištění</a:t>
            </a:r>
          </a:p>
        </p:txBody>
      </p:sp>
      <p:sp>
        <p:nvSpPr>
          <p:cNvPr id="11266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9E32691A-AC51-4F66-A1E6-5B4B96BEDD1A}" type="datetime1">
              <a:rPr lang="cs-CZ" smtClean="0">
                <a:solidFill>
                  <a:schemeClr val="tx1"/>
                </a:solidFill>
                <a:effectLst/>
              </a:rPr>
              <a:pPr/>
              <a:t>13.11.2018</a:t>
            </a:fld>
            <a:endParaRPr lang="cs-CZ" smtClean="0">
              <a:solidFill>
                <a:schemeClr val="tx1"/>
              </a:solidFill>
              <a:effectLst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00807"/>
            <a:ext cx="8229600" cy="4425355"/>
          </a:xfrm>
        </p:spPr>
        <p:txBody>
          <a:bodyPr/>
          <a:lstStyle/>
          <a:p>
            <a:pPr eaLnBrk="1" hangingPunct="1"/>
            <a:r>
              <a:rPr lang="cs-CZ" sz="2800" dirty="0" smtClean="0"/>
              <a:t>na jeho základě se vyplácí finanční částka jako náhrada mzdy, kdy pro nemoc není schopen pracovat</a:t>
            </a:r>
          </a:p>
          <a:p>
            <a:pPr eaLnBrk="1" hangingPunct="1"/>
            <a:r>
              <a:rPr lang="cs-CZ" sz="2800" dirty="0" smtClean="0"/>
              <a:t>nemocenská</a:t>
            </a:r>
          </a:p>
          <a:p>
            <a:pPr eaLnBrk="1" hangingPunct="1"/>
            <a:r>
              <a:rPr lang="cs-CZ" sz="2800" dirty="0" smtClean="0"/>
              <a:t>podpora při OČR</a:t>
            </a:r>
          </a:p>
          <a:p>
            <a:pPr eaLnBrk="1" hangingPunct="1"/>
            <a:r>
              <a:rPr lang="cs-CZ" sz="2800" dirty="0" smtClean="0"/>
              <a:t>vyrovnávací příspěvek v těhotenství a mateřství</a:t>
            </a:r>
          </a:p>
          <a:p>
            <a:pPr eaLnBrk="1" hangingPunct="1"/>
            <a:r>
              <a:rPr lang="cs-CZ" sz="2800" dirty="0" smtClean="0"/>
              <a:t>peněžitá pomoc v mateřství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Mateřská a rodičovská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72229-15BB-4FF8-B526-36FB9489C80A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87641878"/>
              </p:ext>
            </p:extLst>
          </p:nvPr>
        </p:nvGraphicFramePr>
        <p:xfrm>
          <a:off x="179512" y="1772816"/>
          <a:ext cx="8586663" cy="3744416"/>
        </p:xfrm>
        <a:graphic>
          <a:graphicData uri="http://schemas.openxmlformats.org/drawingml/2006/table">
            <a:tbl>
              <a:tblPr/>
              <a:tblGrid>
                <a:gridCol w="2862221"/>
                <a:gridCol w="2862221"/>
                <a:gridCol w="2862221"/>
              </a:tblGrid>
              <a:tr h="539925">
                <a:tc>
                  <a:txBody>
                    <a:bodyPr/>
                    <a:lstStyle/>
                    <a:p>
                      <a:r>
                        <a:rPr lang="cs-CZ" dirty="0"/>
                        <a:t> 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Peněžitá pomoc v mateřství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Rodičovský příspěvek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39925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Kdo má nárok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Matka a po šestinedělí otec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Kterýkoliv z rodičů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44791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Jak dlouho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196 dnů a 259 dnů u </a:t>
                      </a:r>
                      <a:r>
                        <a:rPr lang="cs-CZ" dirty="0" err="1"/>
                        <a:t>vícerčat</a:t>
                      </a:r>
                      <a:endParaRPr lang="cs-CZ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až do 4 let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39925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Měsíční příspěvek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(0 Kč) 8 430 Kč - 36 750 Kč 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50 Kč až 32 640 Kč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39925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Můžete pracovat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 šestinedělí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Ano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39925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Kde se vyřizuje?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Váš zaměstnavatel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Úřad práce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112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Nemocenské pojištění</a:t>
            </a:r>
          </a:p>
        </p:txBody>
      </p:sp>
      <p:sp>
        <p:nvSpPr>
          <p:cNvPr id="12290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B9D0240B-0D4E-4BEF-9E4B-D2A2015C1AB1}" type="datetime1">
              <a:rPr lang="cs-CZ" smtClean="0">
                <a:solidFill>
                  <a:schemeClr val="tx1"/>
                </a:solidFill>
                <a:effectLst/>
              </a:rPr>
              <a:pPr/>
              <a:t>13.11.2018</a:t>
            </a:fld>
            <a:endParaRPr lang="cs-CZ" smtClean="0">
              <a:solidFill>
                <a:schemeClr val="tx1"/>
              </a:solidFill>
              <a:effectLst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spadá pod MPSV, odtrženo od zdravotního pojištění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povinné ze zákona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3,3% z platu zaměstnance odvádí zaměstnavatel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Práva a povinnosti pojištěnce</a:t>
            </a:r>
          </a:p>
        </p:txBody>
      </p:sp>
      <p:sp>
        <p:nvSpPr>
          <p:cNvPr id="13314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13F820EA-F393-4328-A812-4FE9E71C932A}" type="datetime1">
              <a:rPr lang="cs-CZ" smtClean="0">
                <a:solidFill>
                  <a:schemeClr val="tx1"/>
                </a:solidFill>
                <a:effectLst/>
              </a:rPr>
              <a:pPr/>
              <a:t>13.11.2018</a:t>
            </a:fld>
            <a:endParaRPr lang="cs-CZ" smtClean="0">
              <a:solidFill>
                <a:schemeClr val="tx1"/>
              </a:solidFill>
              <a:effectLst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dirty="0" smtClean="0"/>
              <a:t>práva pacientů</a:t>
            </a:r>
          </a:p>
          <a:p>
            <a:pPr eaLnBrk="1" hangingPunct="1"/>
            <a:r>
              <a:rPr lang="cs-CZ" sz="2800" dirty="0" smtClean="0"/>
              <a:t>práva pojištěnců</a:t>
            </a:r>
          </a:p>
          <a:p>
            <a:pPr eaLnBrk="1" hangingPunct="1"/>
            <a:r>
              <a:rPr lang="cs-CZ" sz="2800" dirty="0" smtClean="0"/>
              <a:t>povinnosti pojištěnců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Zdroje</a:t>
            </a:r>
          </a:p>
        </p:txBody>
      </p:sp>
      <p:sp>
        <p:nvSpPr>
          <p:cNvPr id="14338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B9AC47BD-2AF7-458F-888B-19C252879751}" type="datetime1">
              <a:rPr lang="cs-CZ" smtClean="0">
                <a:solidFill>
                  <a:schemeClr val="tx1"/>
                </a:solidFill>
                <a:effectLst/>
              </a:rPr>
              <a:pPr/>
              <a:t>13.11.2018</a:t>
            </a:fld>
            <a:endParaRPr lang="cs-CZ" smtClean="0">
              <a:solidFill>
                <a:schemeClr val="tx1"/>
              </a:solidFill>
              <a:effectLst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Jarošová, D. Organizace a řízení ve zdravotnictví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 smtClean="0">
                <a:hlinkClick r:id="rId2"/>
              </a:rPr>
              <a:t>http://</a:t>
            </a:r>
            <a:r>
              <a:rPr lang="cs-CZ" sz="2000" dirty="0" smtClean="0">
                <a:hlinkClick r:id="rId2"/>
              </a:rPr>
              <a:t>www.cmu.cz/cmu/duleziteodkazy/126</a:t>
            </a:r>
            <a:endParaRPr lang="cs-CZ" sz="2000" dirty="0" smtClean="0"/>
          </a:p>
          <a:p>
            <a:pPr>
              <a:lnSpc>
                <a:spcPct val="90000"/>
              </a:lnSpc>
            </a:pPr>
            <a:r>
              <a:rPr lang="cs-CZ" sz="2000" dirty="0">
                <a:hlinkClick r:id="rId3"/>
              </a:rPr>
              <a:t>https://www.finance.cz/512209-rust-rodicovske-dovolene</a:t>
            </a:r>
            <a:r>
              <a:rPr lang="cs-CZ" sz="2000" dirty="0" smtClean="0">
                <a:hlinkClick r:id="rId3"/>
              </a:rPr>
              <a:t>/</a:t>
            </a:r>
            <a:endParaRPr lang="cs-CZ" sz="2000" dirty="0" smtClean="0"/>
          </a:p>
          <a:p>
            <a:pPr>
              <a:lnSpc>
                <a:spcPct val="90000"/>
              </a:lnSpc>
            </a:pP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Pojištění</a:t>
            </a:r>
          </a:p>
        </p:txBody>
      </p:sp>
      <p:sp>
        <p:nvSpPr>
          <p:cNvPr id="3074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4E86DBE-8501-46A2-8D6B-603E79CF339A}" type="datetime1">
              <a:rPr lang="cs-CZ" smtClean="0">
                <a:solidFill>
                  <a:schemeClr val="tx1"/>
                </a:solidFill>
                <a:effectLst/>
              </a:rPr>
              <a:pPr/>
              <a:t>13.11.2018</a:t>
            </a:fld>
            <a:endParaRPr lang="cs-CZ" smtClean="0">
              <a:solidFill>
                <a:schemeClr val="tx1"/>
              </a:solidFill>
              <a:effectLst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/>
              <a:t>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/>
              <a:t> </a:t>
            </a:r>
            <a:r>
              <a:rPr lang="cs-CZ" sz="2800" dirty="0" smtClean="0"/>
              <a:t>  </a:t>
            </a:r>
            <a:r>
              <a:rPr lang="cs-CZ" sz="2800" dirty="0" smtClean="0"/>
              <a:t>Systém</a:t>
            </a:r>
            <a:r>
              <a:rPr lang="cs-CZ" sz="2800" dirty="0" smtClean="0"/>
              <a:t>, kdy jednotlivci nebo právní osoby s cílem snížit nežádoucí dopad různých životních nebo obchodních událostí platí poplatek pojišťovací společnosti, která jim vyplácí plnou nebo částečnou náhradu, pokud k události dojde.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Zdravotní pojištění</a:t>
            </a:r>
          </a:p>
        </p:txBody>
      </p:sp>
      <p:sp>
        <p:nvSpPr>
          <p:cNvPr id="4098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5C9B0C1-76C4-4A9B-B1A2-B97F52222DA7}" type="datetime1">
              <a:rPr lang="cs-CZ" smtClean="0">
                <a:solidFill>
                  <a:schemeClr val="tx1"/>
                </a:solidFill>
                <a:effectLst/>
              </a:rPr>
              <a:pPr/>
              <a:t>13.11.2018</a:t>
            </a:fld>
            <a:endParaRPr lang="cs-CZ" smtClean="0">
              <a:solidFill>
                <a:schemeClr val="tx1"/>
              </a:solidFill>
              <a:effectLst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sz="2800" dirty="0" smtClean="0"/>
              <a:t>povinné ze zákona (Zákon č. 48/1997 Sb., o veřejném zdravotním pojištění; č. 369/2011 Sb., kterým se mění zákon č. 48/1997 Sb., o veřejném zdravotním pojištění; č. 280/1992, o resortních, oborových, podnikových a dalších zdrav. pojišťovnách; č. 551/1991, o Všeobecné zdravotní pojišťovně)</a:t>
            </a:r>
          </a:p>
          <a:p>
            <a:pPr eaLnBrk="1" hangingPunct="1"/>
            <a:r>
              <a:rPr lang="cs-CZ" sz="2800" dirty="0" smtClean="0"/>
              <a:t>pojištěnec má právo na zdravotní péči (úhrada nákladů spojených s léčbou, vyšetřením, …)</a:t>
            </a:r>
          </a:p>
          <a:p>
            <a:pPr eaLnBrk="1" hangingPunct="1"/>
            <a:r>
              <a:rPr lang="cs-CZ" sz="2800" dirty="0" smtClean="0"/>
              <a:t>platí se zdravotním pojišťovnám</a:t>
            </a:r>
          </a:p>
          <a:p>
            <a:pPr eaLnBrk="1" hangingPunct="1">
              <a:buFontTx/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Zdravotní pojišťovny</a:t>
            </a:r>
          </a:p>
        </p:txBody>
      </p:sp>
      <p:sp>
        <p:nvSpPr>
          <p:cNvPr id="5122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10DE5D8-CFE0-4785-8943-6FC755321C42}" type="datetime1">
              <a:rPr lang="cs-CZ" smtClean="0">
                <a:solidFill>
                  <a:schemeClr val="tx1"/>
                </a:solidFill>
                <a:effectLst/>
              </a:rPr>
              <a:pPr/>
              <a:t>13.11.2018</a:t>
            </a:fld>
            <a:endParaRPr lang="cs-CZ" smtClean="0">
              <a:solidFill>
                <a:schemeClr val="tx1"/>
              </a:solidFill>
              <a:effectLst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dirty="0" smtClean="0"/>
              <a:t>zákon č. 280/1992, o resortních, oborových, podnikových a dalších zdrav. pojišťovnách; č. 551/1991, o Všeobecné zdravotní</a:t>
            </a:r>
          </a:p>
          <a:p>
            <a:pPr eaLnBrk="1" hangingPunct="1"/>
            <a:r>
              <a:rPr lang="cs-CZ" sz="2800" dirty="0" smtClean="0"/>
              <a:t>r.1994 asi 30 pojišťoven, nyní </a:t>
            </a:r>
            <a:r>
              <a:rPr lang="en-GB" sz="2800" dirty="0" smtClean="0"/>
              <a:t>7</a:t>
            </a:r>
            <a:endParaRPr lang="cs-CZ" sz="2800" dirty="0" smtClean="0"/>
          </a:p>
          <a:p>
            <a:pPr eaLnBrk="1" hangingPunct="1"/>
            <a:r>
              <a:rPr lang="cs-CZ" sz="2800" dirty="0" smtClean="0"/>
              <a:t>jsou to veřejné fondy s přesně danými pravidly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Zdravotní pojišťovny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148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382B0282-0B51-47E6-BF71-BE68B540CBD9}" type="datetime1">
              <a:rPr lang="cs-CZ" smtClean="0">
                <a:solidFill>
                  <a:schemeClr val="tx1"/>
                </a:solidFill>
                <a:effectLst/>
              </a:rPr>
              <a:pPr/>
              <a:t>13.11.2018</a:t>
            </a:fld>
            <a:endParaRPr lang="cs-CZ" dirty="0" smtClean="0">
              <a:solidFill>
                <a:schemeClr val="tx1"/>
              </a:solidFill>
              <a:effectLst/>
            </a:endParaRPr>
          </a:p>
        </p:txBody>
      </p:sp>
      <p:pic>
        <p:nvPicPr>
          <p:cNvPr id="6147" name="Zástupný symbol pro obsah 4" descr="pojistovny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822722" y="1600200"/>
            <a:ext cx="3733506" cy="4495800"/>
          </a:xfrm>
        </p:spPr>
      </p:pic>
      <p:sp>
        <p:nvSpPr>
          <p:cNvPr id="5" name="Násobení 4"/>
          <p:cNvSpPr/>
          <p:nvPr/>
        </p:nvSpPr>
        <p:spPr bwMode="auto">
          <a:xfrm>
            <a:off x="4427984" y="5013176"/>
            <a:ext cx="2214562" cy="785812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dirty="0"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Plátci zdravotního pojištění</a:t>
            </a:r>
          </a:p>
        </p:txBody>
      </p:sp>
      <p:sp>
        <p:nvSpPr>
          <p:cNvPr id="7170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A65835F-EFC1-4610-A7D7-82A17449E53C}" type="datetime1">
              <a:rPr lang="cs-CZ" smtClean="0">
                <a:solidFill>
                  <a:schemeClr val="tx1"/>
                </a:solidFill>
                <a:effectLst/>
              </a:rPr>
              <a:pPr/>
              <a:t>13.11.2018</a:t>
            </a:fld>
            <a:endParaRPr lang="cs-CZ" smtClean="0">
              <a:solidFill>
                <a:schemeClr val="tx1"/>
              </a:solidFill>
              <a:effectLst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dirty="0" smtClean="0"/>
              <a:t>13,5% z vyměřovacího základu</a:t>
            </a:r>
          </a:p>
          <a:p>
            <a:pPr eaLnBrk="1" hangingPunct="1"/>
            <a:r>
              <a:rPr lang="cs-CZ" sz="2800" dirty="0" smtClean="0"/>
              <a:t>pojištěnci 4,5%</a:t>
            </a:r>
          </a:p>
          <a:p>
            <a:pPr eaLnBrk="1" hangingPunct="1"/>
            <a:r>
              <a:rPr lang="cs-CZ" sz="2800" dirty="0" smtClean="0"/>
              <a:t>zaměstnavatelé 9%</a:t>
            </a:r>
          </a:p>
          <a:p>
            <a:pPr eaLnBrk="1" hangingPunct="1"/>
            <a:r>
              <a:rPr lang="cs-CZ" sz="2800" dirty="0" smtClean="0"/>
              <a:t>stát 13,5%</a:t>
            </a:r>
          </a:p>
          <a:p>
            <a:pPr eaLnBrk="1" hangingPunct="1"/>
            <a:r>
              <a:rPr lang="cs-CZ" sz="2800" dirty="0" smtClean="0"/>
              <a:t>OSVČ 13,5%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Sociální pojištění</a:t>
            </a:r>
          </a:p>
        </p:txBody>
      </p:sp>
      <p:sp>
        <p:nvSpPr>
          <p:cNvPr id="8194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F8079BED-7895-47B5-9436-D675F3B59AE1}" type="datetime1">
              <a:rPr lang="cs-CZ" smtClean="0">
                <a:solidFill>
                  <a:schemeClr val="tx1"/>
                </a:solidFill>
                <a:effectLst/>
              </a:rPr>
              <a:pPr/>
              <a:t>13.11.2018</a:t>
            </a:fld>
            <a:endParaRPr lang="cs-CZ" smtClean="0">
              <a:solidFill>
                <a:schemeClr val="tx1"/>
              </a:solidFill>
              <a:effectLst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sz="2800" dirty="0" smtClean="0"/>
              <a:t>nemocenské pojištění</a:t>
            </a:r>
          </a:p>
          <a:p>
            <a:pPr eaLnBrk="1" hangingPunct="1"/>
            <a:r>
              <a:rPr lang="cs-CZ" sz="2800" dirty="0" smtClean="0"/>
              <a:t>důchodové pojištění</a:t>
            </a:r>
          </a:p>
          <a:p>
            <a:pPr eaLnBrk="1" hangingPunct="1"/>
            <a:r>
              <a:rPr lang="cs-CZ" sz="2800" dirty="0" smtClean="0"/>
              <a:t>pojištění v </a:t>
            </a:r>
            <a:r>
              <a:rPr lang="cs-CZ" sz="2800" dirty="0" smtClean="0"/>
              <a:t>nezaměstnanosti</a:t>
            </a:r>
          </a:p>
          <a:p>
            <a:r>
              <a:rPr lang="cs-CZ" sz="2800" dirty="0"/>
              <a:t>u zaměstnavatelů 25 %, z toho 2,3 % na nemocenské pojištění, 21,5 % na důchodové pojištění, 1,2 % na státní politiku zaměstnanosti, </a:t>
            </a:r>
            <a:endParaRPr lang="cs-CZ" sz="2800" dirty="0" smtClean="0"/>
          </a:p>
          <a:p>
            <a:r>
              <a:rPr lang="cs-CZ" sz="2800" dirty="0" smtClean="0"/>
              <a:t>u </a:t>
            </a:r>
            <a:r>
              <a:rPr lang="cs-CZ" sz="2800" dirty="0"/>
              <a:t>zaměstnanců 6,5 %, </a:t>
            </a:r>
            <a:endParaRPr lang="cs-CZ" sz="2800" dirty="0" smtClean="0"/>
          </a:p>
          <a:p>
            <a:r>
              <a:rPr lang="cs-CZ" sz="2800" dirty="0" smtClean="0"/>
              <a:t>u </a:t>
            </a:r>
            <a:r>
              <a:rPr lang="cs-CZ" sz="2800" dirty="0"/>
              <a:t>osob samostatně výdělečně činných (OSVČ) 29,2 %, z toho: 28 % na důchodové pojištění, 1,2 % na státní politiku zaměstnanosti, </a:t>
            </a:r>
            <a:endParaRPr lang="cs-CZ" sz="2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Pojištění v nezaměstnanosti</a:t>
            </a:r>
          </a:p>
        </p:txBody>
      </p:sp>
      <p:sp>
        <p:nvSpPr>
          <p:cNvPr id="9218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2EDA1B2-37EA-410A-8DCD-D5F7EA7F4DFE}" type="datetime1">
              <a:rPr lang="cs-CZ" smtClean="0">
                <a:solidFill>
                  <a:schemeClr val="tx1"/>
                </a:solidFill>
                <a:effectLst/>
              </a:rPr>
              <a:pPr/>
              <a:t>13.11.2018</a:t>
            </a:fld>
            <a:endParaRPr lang="cs-CZ" smtClean="0">
              <a:solidFill>
                <a:schemeClr val="tx1"/>
              </a:solidFill>
              <a:effectLst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sz="2800" dirty="0" smtClean="0"/>
              <a:t>povinné ze zákona</a:t>
            </a:r>
          </a:p>
          <a:p>
            <a:pPr eaLnBrk="1" hangingPunct="1"/>
            <a:r>
              <a:rPr lang="cs-CZ" sz="2800" dirty="0" smtClean="0"/>
              <a:t>částečná náhrada mzdy v případě ztráty zaměstnání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Důchodové pojištění</a:t>
            </a:r>
          </a:p>
        </p:txBody>
      </p:sp>
      <p:sp>
        <p:nvSpPr>
          <p:cNvPr id="10242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BF2144A-2363-4A60-8BCE-207709517017}" type="datetime1">
              <a:rPr lang="cs-CZ" smtClean="0">
                <a:solidFill>
                  <a:schemeClr val="tx1"/>
                </a:solidFill>
                <a:effectLst/>
              </a:rPr>
              <a:pPr/>
              <a:t>13.11.2018</a:t>
            </a:fld>
            <a:endParaRPr lang="cs-CZ" smtClean="0">
              <a:solidFill>
                <a:schemeClr val="tx1"/>
              </a:solidFill>
              <a:effectLst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844675"/>
            <a:ext cx="8229600" cy="4281488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800" dirty="0" smtClean="0"/>
              <a:t>povinné ze zákona</a:t>
            </a:r>
          </a:p>
          <a:p>
            <a:pPr eaLnBrk="1" hangingPunct="1"/>
            <a:r>
              <a:rPr lang="cs-CZ" sz="2800" dirty="0" smtClean="0"/>
              <a:t>zakládá nárok na vyplácení finančních částek po odchodu do penze nebo v případě, kdy dlouhodobě či trvale není schopen pracovat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309</TotalTime>
  <Words>425</Words>
  <Application>Microsoft Office PowerPoint</Application>
  <PresentationFormat>Předvádění na obrazovce (4:3)</PresentationFormat>
  <Paragraphs>86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Medián</vt:lpstr>
      <vt:lpstr>Lékařská fakulta MU v Brně Katedra porodní asistence a zdravotnických záchranářů     Zdravotní pojišťovny a zdravotní pojištění</vt:lpstr>
      <vt:lpstr>Pojištění</vt:lpstr>
      <vt:lpstr>Zdravotní pojištění</vt:lpstr>
      <vt:lpstr>Zdravotní pojišťovny</vt:lpstr>
      <vt:lpstr>Zdravotní pojišťovny</vt:lpstr>
      <vt:lpstr>Plátci zdravotního pojištění</vt:lpstr>
      <vt:lpstr>Sociální pojištění</vt:lpstr>
      <vt:lpstr>Pojištění v nezaměstnanosti</vt:lpstr>
      <vt:lpstr>Důchodové pojištění</vt:lpstr>
      <vt:lpstr>Nemocenské pojištění</vt:lpstr>
      <vt:lpstr>Mateřská a rodičovská</vt:lpstr>
      <vt:lpstr>Nemocenské pojištění</vt:lpstr>
      <vt:lpstr>Práva a povinnosti pojištěnce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Windows User</cp:lastModifiedBy>
  <cp:revision>28</cp:revision>
  <dcterms:created xsi:type="dcterms:W3CDTF">2008-09-14T17:29:12Z</dcterms:created>
  <dcterms:modified xsi:type="dcterms:W3CDTF">2018-11-13T17:53:06Z</dcterms:modified>
</cp:coreProperties>
</file>