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3" r:id="rId3"/>
    <p:sldId id="266" r:id="rId4"/>
    <p:sldId id="257" r:id="rId5"/>
    <p:sldId id="260" r:id="rId6"/>
    <p:sldId id="262" r:id="rId7"/>
    <p:sldId id="263" r:id="rId8"/>
    <p:sldId id="258" r:id="rId9"/>
    <p:sldId id="259" r:id="rId10"/>
    <p:sldId id="264" r:id="rId11"/>
    <p:sldId id="265" r:id="rId12"/>
    <p:sldId id="267" r:id="rId13"/>
    <p:sldId id="268" r:id="rId14"/>
    <p:sldId id="274" r:id="rId15"/>
    <p:sldId id="270" r:id="rId16"/>
    <p:sldId id="271" r:id="rId17"/>
    <p:sldId id="269" r:id="rId18"/>
    <p:sldId id="277" r:id="rId19"/>
    <p:sldId id="276" r:id="rId20"/>
    <p:sldId id="275" r:id="rId21"/>
    <p:sldId id="272" r:id="rId22"/>
    <p:sldId id="278" r:id="rId2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42" autoAdjust="0"/>
  </p:normalViewPr>
  <p:slideViewPr>
    <p:cSldViewPr snapToGrid="0">
      <p:cViewPr varScale="1">
        <p:scale>
          <a:sx n="58" d="100"/>
          <a:sy n="58" d="100"/>
        </p:scale>
        <p:origin x="16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BA3CA-5D4D-4AF2-A0C2-3A66315D186A}" type="datetimeFigureOut">
              <a:rPr lang="cs-CZ" smtClean="0"/>
              <a:t>21.09.2019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31F7-C6CF-4DF9-9C59-56B86E2DDCC4}" type="slidenum">
              <a:rPr lang="cs-CZ" smtClean="0"/>
              <a:t>‹#›</a:t>
            </a:fld>
            <a:endParaRPr lang="cs-CZ"/>
          </a:p>
        </p:txBody>
      </p:sp>
    </p:spTree>
    <p:extLst>
      <p:ext uri="{BB962C8B-B14F-4D97-AF65-F5344CB8AC3E}">
        <p14:creationId xmlns:p14="http://schemas.microsoft.com/office/powerpoint/2010/main" val="334982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a:t>
            </a:fld>
            <a:endParaRPr lang="cs-CZ"/>
          </a:p>
        </p:txBody>
      </p:sp>
    </p:spTree>
    <p:extLst>
      <p:ext uri="{BB962C8B-B14F-4D97-AF65-F5344CB8AC3E}">
        <p14:creationId xmlns:p14="http://schemas.microsoft.com/office/powerpoint/2010/main" val="55203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jen 5 % lajků to ví</a:t>
            </a:r>
          </a:p>
          <a:p>
            <a:r>
              <a:rPr lang="cs-CZ" dirty="0"/>
              <a:t>! Pytlík k vysypání</a:t>
            </a:r>
          </a:p>
          <a:p>
            <a:r>
              <a:rPr lang="cs-CZ" dirty="0"/>
              <a:t>Termofolie – použít správně</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15</a:t>
            </a:fld>
            <a:endParaRPr lang="cs-CZ"/>
          </a:p>
        </p:txBody>
      </p:sp>
    </p:spTree>
    <p:extLst>
      <p:ext uri="{BB962C8B-B14F-4D97-AF65-F5344CB8AC3E}">
        <p14:creationId xmlns:p14="http://schemas.microsoft.com/office/powerpoint/2010/main" val="357164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 co hasicí přístroj?</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16</a:t>
            </a:fld>
            <a:endParaRPr lang="cs-CZ"/>
          </a:p>
        </p:txBody>
      </p:sp>
    </p:spTree>
    <p:extLst>
      <p:ext uri="{BB962C8B-B14F-4D97-AF65-F5344CB8AC3E}">
        <p14:creationId xmlns:p14="http://schemas.microsoft.com/office/powerpoint/2010/main" val="159912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 volat co?</a:t>
            </a:r>
          </a:p>
          <a:p>
            <a:r>
              <a:rPr lang="cs-CZ" dirty="0"/>
              <a:t>112 – když není signál – berou to hasiči + řeší jazykovou bariéru</a:t>
            </a:r>
          </a:p>
          <a:p>
            <a:r>
              <a:rPr lang="cs-CZ" dirty="0"/>
              <a:t>158 – radí s PP rovnou</a:t>
            </a:r>
          </a:p>
          <a:p>
            <a:endParaRPr lang="cs-CZ" dirty="0"/>
          </a:p>
          <a:p>
            <a:r>
              <a:rPr lang="cs-CZ" dirty="0"/>
              <a:t>Výjezd dohledán vždy dle adresy -  proto hlaste stejnou</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17</a:t>
            </a:fld>
            <a:endParaRPr lang="cs-CZ"/>
          </a:p>
        </p:txBody>
      </p:sp>
    </p:spTree>
    <p:extLst>
      <p:ext uri="{BB962C8B-B14F-4D97-AF65-F5344CB8AC3E}">
        <p14:creationId xmlns:p14="http://schemas.microsoft.com/office/powerpoint/2010/main" val="247578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 jste poskytovali první pomoc</a:t>
            </a:r>
            <a:r>
              <a:rPr lang="cs-CZ" baseline="0" dirty="0"/>
              <a:t>. Jaké to bylo. V čem byste chtěli mít jistotu?</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2</a:t>
            </a:fld>
            <a:endParaRPr lang="cs-CZ"/>
          </a:p>
        </p:txBody>
      </p:sp>
    </p:spTree>
    <p:extLst>
      <p:ext uri="{BB962C8B-B14F-4D97-AF65-F5344CB8AC3E}">
        <p14:creationId xmlns:p14="http://schemas.microsoft.com/office/powerpoint/2010/main" val="122673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Většina lidí není na poskytnutí první pomoci připravena – připravit se ale dá – teoretickými znalostmi o funkčnosti záchranného systému (správné volání pomoci) a praktickými nácviky záchranných manévrů, které vykonáváte do příjezdu/příletu profesionální pomoci.</a:t>
            </a:r>
          </a:p>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3</a:t>
            </a:fld>
            <a:endParaRPr lang="cs-CZ"/>
          </a:p>
        </p:txBody>
      </p:sp>
    </p:spTree>
    <p:extLst>
      <p:ext uri="{BB962C8B-B14F-4D97-AF65-F5344CB8AC3E}">
        <p14:creationId xmlns:p14="http://schemas.microsoft.com/office/powerpoint/2010/main" val="109773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Jasné instrukce – po domluvě s vyučujícím,</a:t>
            </a:r>
            <a:r>
              <a:rPr lang="cs-CZ" baseline="0" dirty="0"/>
              <a:t> lze tolerovat dvě hodiny absence (85% účast)</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4</a:t>
            </a:fld>
            <a:endParaRPr lang="cs-CZ"/>
          </a:p>
        </p:txBody>
      </p:sp>
    </p:spTree>
    <p:extLst>
      <p:ext uri="{BB962C8B-B14F-4D97-AF65-F5344CB8AC3E}">
        <p14:creationId xmlns:p14="http://schemas.microsoft.com/office/powerpoint/2010/main" val="258482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Neděláme </a:t>
            </a:r>
            <a:r>
              <a:rPr lang="cs-CZ" dirty="0" err="1"/>
              <a:t>diff</a:t>
            </a:r>
            <a:r>
              <a:rPr lang="cs-CZ" dirty="0"/>
              <a:t>. Diagnostiku, potřebujeme vědět co je život ohrožující. Umíme se správně zachovat i v případech, kde není signál, nebo došla baterie (obecně na toto kurzy PP nepřipravují)</a:t>
            </a:r>
          </a:p>
          <a:p>
            <a:endParaRPr lang="cs-CZ" dirty="0"/>
          </a:p>
          <a:p>
            <a:r>
              <a:rPr lang="cs-CZ" dirty="0"/>
              <a:t>Je nutné neplést laickou PP s tou prováděnou v nemocnici (plete se to, zdravotníci v tom mají guláš)</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5</a:t>
            </a:fld>
            <a:endParaRPr lang="cs-CZ"/>
          </a:p>
        </p:txBody>
      </p:sp>
    </p:spTree>
    <p:extLst>
      <p:ext uri="{BB962C8B-B14F-4D97-AF65-F5344CB8AC3E}">
        <p14:creationId xmlns:p14="http://schemas.microsoft.com/office/powerpoint/2010/main" val="83054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FR" sz="1200" b="1" i="0" kern="1200" dirty="0">
                <a:solidFill>
                  <a:schemeClr val="tx1"/>
                </a:solidFill>
                <a:effectLst/>
                <a:latin typeface="+mn-lt"/>
                <a:ea typeface="+mn-ea"/>
                <a:cs typeface="+mn-cs"/>
              </a:rPr>
              <a:t>International Liaison Committee on Resuscitation</a:t>
            </a:r>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8</a:t>
            </a:fld>
            <a:endParaRPr lang="cs-CZ"/>
          </a:p>
        </p:txBody>
      </p:sp>
    </p:spTree>
    <p:extLst>
      <p:ext uri="{BB962C8B-B14F-4D97-AF65-F5344CB8AC3E}">
        <p14:creationId xmlns:p14="http://schemas.microsoft.com/office/powerpoint/2010/main" val="36074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12</a:t>
            </a:fld>
            <a:endParaRPr lang="cs-CZ"/>
          </a:p>
        </p:txBody>
      </p:sp>
    </p:spTree>
    <p:extLst>
      <p:ext uri="{BB962C8B-B14F-4D97-AF65-F5344CB8AC3E}">
        <p14:creationId xmlns:p14="http://schemas.microsoft.com/office/powerpoint/2010/main" val="67548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Zastavení –</a:t>
            </a:r>
            <a:r>
              <a:rPr lang="cs-CZ" baseline="0" dirty="0"/>
              <a:t> </a:t>
            </a:r>
            <a:r>
              <a:rPr lang="cs-CZ" dirty="0"/>
              <a:t>stopka - výstražný - brzda – nádech a výdech</a:t>
            </a:r>
          </a:p>
          <a:p>
            <a:endParaRPr lang="cs-CZ" dirty="0"/>
          </a:p>
          <a:p>
            <a:r>
              <a:rPr lang="cs-CZ" dirty="0"/>
              <a:t>Mobil-vesta-</a:t>
            </a:r>
            <a:r>
              <a:rPr lang="cs-CZ" dirty="0" err="1"/>
              <a:t>lekarniča</a:t>
            </a:r>
            <a:r>
              <a:rPr lang="cs-CZ" dirty="0"/>
              <a:t> +</a:t>
            </a:r>
            <a:r>
              <a:rPr lang="cs-CZ" dirty="0" err="1"/>
              <a:t>trojuhelník</a:t>
            </a:r>
            <a:r>
              <a:rPr lang="cs-CZ" dirty="0"/>
              <a:t> (</a:t>
            </a:r>
            <a:r>
              <a:rPr lang="cs-CZ" dirty="0" err="1"/>
              <a:t>trojuhelnik</a:t>
            </a:r>
            <a:r>
              <a:rPr lang="cs-CZ" dirty="0"/>
              <a:t> kdesi dole pod </a:t>
            </a:r>
            <a:r>
              <a:rPr lang="cs-CZ" dirty="0" err="1"/>
              <a:t>báglama</a:t>
            </a:r>
            <a:r>
              <a:rPr lang="cs-CZ" dirty="0"/>
              <a:t>)</a:t>
            </a:r>
          </a:p>
          <a:p>
            <a:endParaRPr lang="cs-CZ" dirty="0"/>
          </a:p>
          <a:p>
            <a:r>
              <a:rPr lang="cs-CZ" dirty="0"/>
              <a:t>Vyhláška něco o metrech trojúhelník (50 a 100 na dálnici)</a:t>
            </a:r>
          </a:p>
          <a:p>
            <a:endParaRPr lang="cs-CZ" dirty="0"/>
          </a:p>
          <a:p>
            <a:r>
              <a:rPr lang="cs-CZ" dirty="0"/>
              <a:t>3 u auta</a:t>
            </a:r>
            <a:r>
              <a:rPr lang="cs-CZ" baseline="0" dirty="0"/>
              <a:t> – (brzdy – výstražný – klíče)</a:t>
            </a:r>
            <a:endParaRPr lang="cs-CZ" dirty="0"/>
          </a:p>
          <a:p>
            <a:endParaRPr lang="cs-CZ" dirty="0"/>
          </a:p>
          <a:p>
            <a:r>
              <a:rPr lang="cs-CZ" dirty="0"/>
              <a:t>Kdy vytahuju pacienta ? -&gt; hrozí nebezpečí-necítím se bezpečně, neošetřím to v autě? – Bezvědomí a nedýchá</a:t>
            </a:r>
          </a:p>
          <a:p>
            <a:endParaRPr lang="cs-CZ" dirty="0"/>
          </a:p>
          <a:p>
            <a:r>
              <a:rPr lang="cs-CZ" dirty="0"/>
              <a:t>Sloupy – veřejné osvětlení – jména zastávek </a:t>
            </a:r>
            <a:r>
              <a:rPr lang="cs-CZ" dirty="0" err="1"/>
              <a:t>mhd</a:t>
            </a:r>
            <a:r>
              <a:rPr lang="cs-CZ" dirty="0"/>
              <a:t> – kilometráž žlutá cedulka (směr) – přejezdy – turistické značení</a:t>
            </a:r>
          </a:p>
          <a:p>
            <a:endParaRPr lang="cs-CZ" dirty="0"/>
          </a:p>
          <a:p>
            <a:r>
              <a:rPr lang="cs-CZ" dirty="0"/>
              <a:t>HZS – 1210 (ČR) +421-18300 (SK), Záchranka funguje u nás i na Slovensku</a:t>
            </a:r>
          </a:p>
        </p:txBody>
      </p:sp>
      <p:sp>
        <p:nvSpPr>
          <p:cNvPr id="4" name="Zástupný symbol pro číslo snímku 3"/>
          <p:cNvSpPr>
            <a:spLocks noGrp="1"/>
          </p:cNvSpPr>
          <p:nvPr>
            <p:ph type="sldNum" sz="quarter" idx="5"/>
          </p:nvPr>
        </p:nvSpPr>
        <p:spPr/>
        <p:txBody>
          <a:bodyPr/>
          <a:lstStyle/>
          <a:p>
            <a:fld id="{BB7C31F7-C6CF-4DF9-9C59-56B86E2DDCC4}" type="slidenum">
              <a:rPr lang="cs-CZ" smtClean="0"/>
              <a:t>13</a:t>
            </a:fld>
            <a:endParaRPr lang="cs-CZ"/>
          </a:p>
        </p:txBody>
      </p:sp>
    </p:spTree>
    <p:extLst>
      <p:ext uri="{BB962C8B-B14F-4D97-AF65-F5344CB8AC3E}">
        <p14:creationId xmlns:p14="http://schemas.microsoft.com/office/powerpoint/2010/main" val="55732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B7C31F7-C6CF-4DF9-9C59-56B86E2DDCC4}" type="slidenum">
              <a:rPr lang="cs-CZ" smtClean="0"/>
              <a:t>14</a:t>
            </a:fld>
            <a:endParaRPr lang="cs-CZ"/>
          </a:p>
        </p:txBody>
      </p:sp>
    </p:spTree>
    <p:extLst>
      <p:ext uri="{BB962C8B-B14F-4D97-AF65-F5344CB8AC3E}">
        <p14:creationId xmlns:p14="http://schemas.microsoft.com/office/powerpoint/2010/main" val="419439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FDFCF6B6-08E6-440B-AF29-75498BD251B1}"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4"/>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9" y="414000"/>
            <a:ext cx="2062233" cy="1067390"/>
          </a:xfrm>
          <a:prstGeom prst="rect">
            <a:avLst/>
          </a:prstGeom>
        </p:spPr>
      </p:pic>
    </p:spTree>
    <p:extLst>
      <p:ext uri="{BB962C8B-B14F-4D97-AF65-F5344CB8AC3E}">
        <p14:creationId xmlns:p14="http://schemas.microsoft.com/office/powerpoint/2010/main" val="4100282703"/>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9" y="718714"/>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4"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9" y="718714"/>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01652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283267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1" cy="252000"/>
          </a:xfrm>
        </p:spPr>
        <p:txBody>
          <a:bodyPr/>
          <a:lstStyle>
            <a:lvl1pPr>
              <a:defRPr>
                <a:solidFill>
                  <a:schemeClr val="bg1"/>
                </a:solidFill>
              </a:defRPr>
            </a:lvl1pPr>
          </a:lstStyle>
          <a:p>
            <a:endParaRPr lang="cs-CZ"/>
          </a:p>
        </p:txBody>
      </p:sp>
      <p:sp>
        <p:nvSpPr>
          <p:cNvPr id="5" name="Zástupný symbol pro číslo snímku 2"/>
          <p:cNvSpPr>
            <a:spLocks noGrp="1"/>
          </p:cNvSpPr>
          <p:nvPr>
            <p:ph type="sldNum" sz="quarter" idx="11"/>
          </p:nvPr>
        </p:nvSpPr>
        <p:spPr>
          <a:xfrm>
            <a:off x="414001" y="6228000"/>
            <a:ext cx="252000" cy="252000"/>
          </a:xfrm>
        </p:spPr>
        <p:txBody>
          <a:bodyPr/>
          <a:lstStyle>
            <a:lvl1pPr>
              <a:defRPr>
                <a:solidFill>
                  <a:schemeClr val="bg1"/>
                </a:solidFill>
              </a:defRPr>
            </a:lvl1pPr>
          </a:lstStyle>
          <a:p>
            <a:fld id="{FDFCF6B6-08E6-440B-AF29-75498BD251B1}" type="slidenum">
              <a:rPr lang="cs-CZ" smtClean="0"/>
              <a:t>‹#›</a:t>
            </a:fld>
            <a:endParaRPr 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3005" y="6048047"/>
            <a:ext cx="1153692" cy="597600"/>
          </a:xfrm>
          <a:prstGeom prst="rect">
            <a:avLst/>
          </a:prstGeom>
        </p:spPr>
      </p:pic>
    </p:spTree>
    <p:extLst>
      <p:ext uri="{BB962C8B-B14F-4D97-AF65-F5344CB8AC3E}">
        <p14:creationId xmlns:p14="http://schemas.microsoft.com/office/powerpoint/2010/main" val="10148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MED">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1" cy="252000"/>
          </a:xfrm>
        </p:spPr>
        <p:txBody>
          <a:bodyPr/>
          <a:lstStyle>
            <a:lvl1pPr>
              <a:defRPr>
                <a:solidFill>
                  <a:srgbClr val="F01928"/>
                </a:solidFill>
              </a:defRPr>
            </a:lvl1pPr>
          </a:lstStyle>
          <a:p>
            <a:endParaRPr lang="cs-CZ"/>
          </a:p>
        </p:txBody>
      </p:sp>
      <p:sp>
        <p:nvSpPr>
          <p:cNvPr id="5" name="Zástupný symbol pro číslo snímku 2"/>
          <p:cNvSpPr>
            <a:spLocks noGrp="1"/>
          </p:cNvSpPr>
          <p:nvPr>
            <p:ph type="sldNum" sz="quarter" idx="11"/>
          </p:nvPr>
        </p:nvSpPr>
        <p:spPr>
          <a:xfrm>
            <a:off x="414001" y="6228000"/>
            <a:ext cx="252000" cy="252000"/>
          </a:xfrm>
        </p:spPr>
        <p:txBody>
          <a:bodyPr/>
          <a:lstStyle>
            <a:lvl1pPr>
              <a:defRPr>
                <a:solidFill>
                  <a:srgbClr val="F01928"/>
                </a:solidFill>
              </a:defRPr>
            </a:lvl1pPr>
          </a:lstStyle>
          <a:p>
            <a:fld id="{FDFCF6B6-08E6-440B-AF29-75498BD251B1}" type="slidenum">
              <a:rPr lang="cs-CZ" smtClean="0"/>
              <a:t>‹#›</a:t>
            </a:fld>
            <a:endParaRPr lang="cs-CZ"/>
          </a:p>
        </p:txBody>
      </p:sp>
      <p:pic>
        <p:nvPicPr>
          <p:cNvPr id="6" name="Obrázek 5">
            <a:extLst>
              <a:ext uri="{FF2B5EF4-FFF2-40B4-BE49-F238E27FC236}">
                <a16:creationId xmlns:a16="http://schemas.microsoft.com/office/drawing/2014/main" id="{9D114D9D-A2CF-4840-9721-52111743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907" y="2019301"/>
            <a:ext cx="5474056" cy="2833315"/>
          </a:xfrm>
          <a:prstGeom prst="rect">
            <a:avLst/>
          </a:prstGeom>
        </p:spPr>
      </p:pic>
    </p:spTree>
    <p:extLst>
      <p:ext uri="{BB962C8B-B14F-4D97-AF65-F5344CB8AC3E}">
        <p14:creationId xmlns:p14="http://schemas.microsoft.com/office/powerpoint/2010/main" val="90677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82330877-15CC-4407-8FF1-75EB5074EA35}"/>
              </a:ext>
            </a:extLst>
          </p:cNvPr>
          <p:cNvSpPr>
            <a:spLocks noGrp="1"/>
          </p:cNvSpPr>
          <p:nvPr>
            <p:ph type="ftr" sz="quarter" idx="10"/>
          </p:nvPr>
        </p:nvSpPr>
        <p:spPr>
          <a:xfrm>
            <a:off x="720000" y="6228000"/>
            <a:ext cx="7920001" cy="252000"/>
          </a:xfrm>
        </p:spPr>
        <p:txBody>
          <a:bodyPr/>
          <a:lstStyle>
            <a:lvl1pPr>
              <a:defRPr>
                <a:solidFill>
                  <a:srgbClr val="0000DC"/>
                </a:solidFill>
              </a:defRPr>
            </a:lvl1pPr>
          </a:lstStyle>
          <a:p>
            <a:endParaRPr lang="cs-CZ"/>
          </a:p>
        </p:txBody>
      </p:sp>
      <p:sp>
        <p:nvSpPr>
          <p:cNvPr id="5" name="Zástupný symbol pro číslo snímku 2">
            <a:extLst>
              <a:ext uri="{FF2B5EF4-FFF2-40B4-BE49-F238E27FC236}">
                <a16:creationId xmlns:a16="http://schemas.microsoft.com/office/drawing/2014/main" id="{5225ADAA-BAB5-47B6-A5E0-6A14E2AE709E}"/>
              </a:ext>
            </a:extLst>
          </p:cNvPr>
          <p:cNvSpPr>
            <a:spLocks noGrp="1"/>
          </p:cNvSpPr>
          <p:nvPr>
            <p:ph type="sldNum" sz="quarter" idx="11"/>
          </p:nvPr>
        </p:nvSpPr>
        <p:spPr>
          <a:xfrm>
            <a:off x="414001" y="6228000"/>
            <a:ext cx="252000" cy="252000"/>
          </a:xfrm>
        </p:spPr>
        <p:txBody>
          <a:bodyPr/>
          <a:lstStyle>
            <a:lvl1pPr>
              <a:defRPr>
                <a:solidFill>
                  <a:srgbClr val="0000DC"/>
                </a:solidFill>
              </a:defRPr>
            </a:lvl1pPr>
          </a:lstStyle>
          <a:p>
            <a:fld id="{FDFCF6B6-08E6-440B-AF29-75498BD251B1}" type="slidenum">
              <a:rPr lang="cs-CZ" smtClean="0"/>
              <a:t>‹#›</a:t>
            </a:fld>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766" y="2434289"/>
            <a:ext cx="9582328" cy="1863554"/>
          </a:xfrm>
          <a:prstGeom prst="rect">
            <a:avLst/>
          </a:prstGeom>
        </p:spPr>
      </p:pic>
    </p:spTree>
    <p:extLst>
      <p:ext uri="{BB962C8B-B14F-4D97-AF65-F5344CB8AC3E}">
        <p14:creationId xmlns:p14="http://schemas.microsoft.com/office/powerpoint/2010/main" val="163442757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1"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1" y="1692002"/>
            <a:ext cx="107532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106612384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FDFCF6B6-08E6-440B-AF29-75498BD251B1}"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4"/>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9D114D9D-A2CF-4840-9721-52111743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9" y="414000"/>
            <a:ext cx="2065729" cy="1069200"/>
          </a:xfrm>
          <a:prstGeom prst="rect">
            <a:avLst/>
          </a:prstGeom>
        </p:spPr>
      </p:pic>
    </p:spTree>
    <p:extLst>
      <p:ext uri="{BB962C8B-B14F-4D97-AF65-F5344CB8AC3E}">
        <p14:creationId xmlns:p14="http://schemas.microsoft.com/office/powerpoint/2010/main" val="69245352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1" y="1692002"/>
            <a:ext cx="107532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6"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75103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6"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1" y="720000"/>
            <a:ext cx="107532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1" y="1692001"/>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686071346"/>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9" y="1695076"/>
            <a:ext cx="5218412"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7"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26643688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2" y="1692004"/>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4414271"/>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2" y="4414271"/>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1" y="4414270"/>
            <a:ext cx="3311999"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7"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20000" y="1692004"/>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2" y="1692004"/>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6"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1" y="720000"/>
            <a:ext cx="10753201" cy="451576"/>
          </a:xfrm>
        </p:spPr>
        <p:txBody>
          <a:bodyPr/>
          <a:lstStyle/>
          <a:p>
            <a:r>
              <a:rPr lang="cs-CZ"/>
              <a:t>Kliknutím lze upravit styl.</a:t>
            </a:r>
          </a:p>
        </p:txBody>
      </p:sp>
      <p:pic>
        <p:nvPicPr>
          <p:cNvPr id="17" name="Obrázek 16">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327860491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9" y="692152"/>
            <a:ext cx="5218412"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62671160"/>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FDFCF6B6-08E6-440B-AF29-75498BD251B1}" type="slidenum">
              <a:rPr lang="cs-CZ" smtClean="0"/>
              <a:t>‹#›</a:t>
            </a:fld>
            <a:endParaRPr lang="cs-CZ"/>
          </a:p>
        </p:txBody>
      </p:sp>
      <p:sp>
        <p:nvSpPr>
          <p:cNvPr id="10" name="Zástupný symbol pro obsah 2"/>
          <p:cNvSpPr>
            <a:spLocks noGrp="1"/>
          </p:cNvSpPr>
          <p:nvPr>
            <p:ph idx="1"/>
          </p:nvPr>
        </p:nvSpPr>
        <p:spPr>
          <a:xfrm>
            <a:off x="720001" y="692150"/>
            <a:ext cx="107532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363" y="6048048"/>
            <a:ext cx="1156255" cy="598465"/>
          </a:xfrm>
          <a:prstGeom prst="rect">
            <a:avLst/>
          </a:prstGeom>
        </p:spPr>
      </p:pic>
    </p:spTree>
    <p:extLst>
      <p:ext uri="{BB962C8B-B14F-4D97-AF65-F5344CB8AC3E}">
        <p14:creationId xmlns:p14="http://schemas.microsoft.com/office/powerpoint/2010/main" val="2844728134"/>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1"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1"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FDFCF6B6-08E6-440B-AF29-75498BD251B1}"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1" y="720000"/>
            <a:ext cx="107532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1"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851204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200" y="2944824"/>
            <a:ext cx="11361600" cy="1171580"/>
          </a:xfrm>
        </p:spPr>
        <p:txBody>
          <a:bodyPr/>
          <a:lstStyle/>
          <a:p>
            <a:r>
              <a:rPr lang="cs-CZ" dirty="0"/>
              <a:t>Úvod do První pomoci</a:t>
            </a:r>
          </a:p>
        </p:txBody>
      </p:sp>
      <p:sp>
        <p:nvSpPr>
          <p:cNvPr id="3" name="Podnadpis 2"/>
          <p:cNvSpPr>
            <a:spLocks noGrp="1"/>
          </p:cNvSpPr>
          <p:nvPr>
            <p:ph type="subTitle" idx="1"/>
          </p:nvPr>
        </p:nvSpPr>
        <p:spPr/>
        <p:txBody>
          <a:bodyPr/>
          <a:lstStyle/>
          <a:p>
            <a:r>
              <a:rPr lang="cs-CZ" dirty="0"/>
              <a:t>Michal Pospíšil</a:t>
            </a:r>
          </a:p>
        </p:txBody>
      </p:sp>
    </p:spTree>
    <p:extLst>
      <p:ext uri="{BB962C8B-B14F-4D97-AF65-F5344CB8AC3E}">
        <p14:creationId xmlns:p14="http://schemas.microsoft.com/office/powerpoint/2010/main" val="183836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2"/>
          <a:srcRect b="12034"/>
          <a:stretch/>
        </p:blipFill>
        <p:spPr>
          <a:xfrm>
            <a:off x="2816470" y="1868609"/>
            <a:ext cx="6815919" cy="3287441"/>
          </a:xfrm>
          <a:prstGeom prst="rect">
            <a:avLst/>
          </a:prstGeom>
        </p:spPr>
      </p:pic>
    </p:spTree>
    <p:extLst>
      <p:ext uri="{BB962C8B-B14F-4D97-AF65-F5344CB8AC3E}">
        <p14:creationId xmlns:p14="http://schemas.microsoft.com/office/powerpoint/2010/main" val="215407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3179236" y="2106978"/>
            <a:ext cx="7572584" cy="3194783"/>
          </a:xfrm>
          <a:prstGeom prst="rect">
            <a:avLst/>
          </a:prstGeom>
        </p:spPr>
      </p:pic>
      <p:pic>
        <p:nvPicPr>
          <p:cNvPr id="5" name="Obrázek 4"/>
          <p:cNvPicPr>
            <a:picLocks noChangeAspect="1"/>
          </p:cNvPicPr>
          <p:nvPr/>
        </p:nvPicPr>
        <p:blipFill>
          <a:blip r:embed="rId3"/>
          <a:stretch>
            <a:fillRect/>
          </a:stretch>
        </p:blipFill>
        <p:spPr>
          <a:xfrm>
            <a:off x="950021" y="3410379"/>
            <a:ext cx="2492985" cy="2307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63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B71E9-75FA-4B7D-8204-E910B750F99D}"/>
              </a:ext>
            </a:extLst>
          </p:cNvPr>
          <p:cNvSpPr>
            <a:spLocks noGrp="1"/>
          </p:cNvSpPr>
          <p:nvPr>
            <p:ph type="title"/>
          </p:nvPr>
        </p:nvSpPr>
        <p:spPr>
          <a:xfrm>
            <a:off x="720001" y="574424"/>
            <a:ext cx="10753201" cy="451576"/>
          </a:xfrm>
        </p:spPr>
        <p:txBody>
          <a:bodyPr/>
          <a:lstStyle/>
          <a:p>
            <a:r>
              <a:rPr lang="cs-CZ" dirty="0"/>
              <a:t>DOPRAVNÍ NEHODY A ORIENTACE V SYSTÉMU IZS</a:t>
            </a:r>
          </a:p>
        </p:txBody>
      </p:sp>
      <p:sp>
        <p:nvSpPr>
          <p:cNvPr id="3" name="Zástupný obsah 2">
            <a:extLst>
              <a:ext uri="{FF2B5EF4-FFF2-40B4-BE49-F238E27FC236}">
                <a16:creationId xmlns:a16="http://schemas.microsoft.com/office/drawing/2014/main" id="{3142FB19-3BCE-49AE-B190-C29F0A0F873C}"/>
              </a:ext>
            </a:extLst>
          </p:cNvPr>
          <p:cNvSpPr>
            <a:spLocks noGrp="1"/>
          </p:cNvSpPr>
          <p:nvPr>
            <p:ph idx="1"/>
          </p:nvPr>
        </p:nvSpPr>
        <p:spPr>
          <a:xfrm>
            <a:off x="720001" y="1954892"/>
            <a:ext cx="10753201" cy="4139998"/>
          </a:xfrm>
        </p:spPr>
        <p:txBody>
          <a:bodyPr/>
          <a:lstStyle/>
          <a:p>
            <a:r>
              <a:rPr lang="cs-CZ" dirty="0"/>
              <a:t>Diskuze nad modelovou autonehodou</a:t>
            </a:r>
          </a:p>
          <a:p>
            <a:endParaRPr lang="cs-CZ" dirty="0"/>
          </a:p>
          <a:p>
            <a:r>
              <a:rPr lang="cs-CZ" dirty="0"/>
              <a:t>Zásady prvních okamžiků</a:t>
            </a:r>
          </a:p>
          <a:p>
            <a:endParaRPr lang="cs-CZ" dirty="0"/>
          </a:p>
          <a:p>
            <a:r>
              <a:rPr lang="cs-CZ" dirty="0"/>
              <a:t>Komunikace s dispečerem, orientační body</a:t>
            </a:r>
          </a:p>
          <a:p>
            <a:endParaRPr lang="cs-CZ" dirty="0"/>
          </a:p>
          <a:p>
            <a:r>
              <a:rPr lang="cs-CZ" dirty="0"/>
              <a:t>Složky a kontakty IZS</a:t>
            </a:r>
          </a:p>
          <a:p>
            <a:endParaRPr lang="cs-CZ" dirty="0"/>
          </a:p>
          <a:p>
            <a:endParaRPr lang="cs-CZ" dirty="0"/>
          </a:p>
        </p:txBody>
      </p:sp>
    </p:spTree>
    <p:extLst>
      <p:ext uri="{BB962C8B-B14F-4D97-AF65-F5344CB8AC3E}">
        <p14:creationId xmlns:p14="http://schemas.microsoft.com/office/powerpoint/2010/main" val="24972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5CDAE-6DA7-4C33-AED3-DE86635748E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1A67B2C-9957-4420-B066-F21D82CEFB83}"/>
              </a:ext>
            </a:extLst>
          </p:cNvPr>
          <p:cNvSpPr>
            <a:spLocks noGrp="1"/>
          </p:cNvSpPr>
          <p:nvPr>
            <p:ph idx="1"/>
          </p:nvPr>
        </p:nvSpPr>
        <p:spPr/>
        <p:txBody>
          <a:bodyPr/>
          <a:lstStyle/>
          <a:p>
            <a:r>
              <a:rPr lang="cs-CZ" dirty="0"/>
              <a:t>STOP</a:t>
            </a:r>
          </a:p>
          <a:p>
            <a:r>
              <a:rPr lang="cs-CZ" dirty="0"/>
              <a:t>3+1</a:t>
            </a:r>
          </a:p>
          <a:p>
            <a:r>
              <a:rPr lang="cs-CZ" dirty="0"/>
              <a:t>Technická PP</a:t>
            </a:r>
          </a:p>
          <a:p>
            <a:r>
              <a:rPr lang="cs-CZ" dirty="0"/>
              <a:t>Samotná pomoc</a:t>
            </a:r>
          </a:p>
        </p:txBody>
      </p:sp>
      <p:pic>
        <p:nvPicPr>
          <p:cNvPr id="5" name="Obrázek 4" descr="Obsah obrázku auto, exteriér&#10;&#10;Popis byl vytvořen automaticky">
            <a:extLst>
              <a:ext uri="{FF2B5EF4-FFF2-40B4-BE49-F238E27FC236}">
                <a16:creationId xmlns:a16="http://schemas.microsoft.com/office/drawing/2014/main" id="{16910419-D431-4936-902E-19129324F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873" y="808830"/>
            <a:ext cx="5806966" cy="3873246"/>
          </a:xfrm>
          <a:prstGeom prst="rect">
            <a:avLst/>
          </a:prstGeom>
          <a:ln>
            <a:noFill/>
          </a:ln>
          <a:effectLst>
            <a:softEdge rad="112500"/>
          </a:effectLst>
        </p:spPr>
      </p:pic>
    </p:spTree>
    <p:extLst>
      <p:ext uri="{BB962C8B-B14F-4D97-AF65-F5344CB8AC3E}">
        <p14:creationId xmlns:p14="http://schemas.microsoft.com/office/powerpoint/2010/main" val="11074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Pojďme kreslit</a:t>
            </a:r>
          </a:p>
        </p:txBody>
      </p:sp>
      <p:pic>
        <p:nvPicPr>
          <p:cNvPr id="4" name="Zástupný symbol pro obsah 3"/>
          <p:cNvPicPr>
            <a:picLocks noGrp="1" noChangeAspect="1"/>
          </p:cNvPicPr>
          <p:nvPr>
            <p:ph idx="1"/>
          </p:nvPr>
        </p:nvPicPr>
        <p:blipFill>
          <a:blip r:embed="rId3"/>
          <a:stretch>
            <a:fillRect/>
          </a:stretch>
        </p:blipFill>
        <p:spPr>
          <a:xfrm>
            <a:off x="6722771" y="1119974"/>
            <a:ext cx="5033591" cy="4637998"/>
          </a:xfrm>
          <a:prstGeom prst="rect">
            <a:avLst/>
          </a:prstGeom>
        </p:spPr>
      </p:pic>
      <p:pic>
        <p:nvPicPr>
          <p:cNvPr id="5" name="Obrázek 4"/>
          <p:cNvPicPr>
            <a:picLocks noChangeAspect="1"/>
          </p:cNvPicPr>
          <p:nvPr/>
        </p:nvPicPr>
        <p:blipFill>
          <a:blip r:embed="rId4"/>
          <a:stretch>
            <a:fillRect/>
          </a:stretch>
        </p:blipFill>
        <p:spPr>
          <a:xfrm>
            <a:off x="1121007" y="2221728"/>
            <a:ext cx="5200758" cy="2486092"/>
          </a:xfrm>
          <a:prstGeom prst="rect">
            <a:avLst/>
          </a:prstGeom>
          <a:ln>
            <a:noFill/>
          </a:ln>
          <a:effectLst>
            <a:outerShdw blurRad="190500" algn="tl" rotWithShape="0">
              <a:srgbClr val="000000">
                <a:alpha val="70000"/>
              </a:srgbClr>
            </a:outerShdw>
          </a:effectLst>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948" y="720000"/>
            <a:ext cx="4621235" cy="5197044"/>
          </a:xfrm>
          <a:prstGeom prst="rect">
            <a:avLst/>
          </a:prstGeom>
          <a:ln>
            <a:noFill/>
          </a:ln>
          <a:effectLst>
            <a:softEdge rad="112500"/>
          </a:effectLst>
        </p:spPr>
      </p:pic>
    </p:spTree>
    <p:extLst>
      <p:ext uri="{BB962C8B-B14F-4D97-AF65-F5344CB8AC3E}">
        <p14:creationId xmlns:p14="http://schemas.microsoft.com/office/powerpoint/2010/main" val="3908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CB449-9352-4E6E-8F24-BEA69A841AE4}"/>
              </a:ext>
            </a:extLst>
          </p:cNvPr>
          <p:cNvSpPr>
            <a:spLocks noGrp="1"/>
          </p:cNvSpPr>
          <p:nvPr>
            <p:ph type="title"/>
          </p:nvPr>
        </p:nvSpPr>
        <p:spPr/>
        <p:txBody>
          <a:bodyPr/>
          <a:lstStyle/>
          <a:p>
            <a:r>
              <a:rPr lang="cs-CZ" dirty="0"/>
              <a:t>Autolékárnička</a:t>
            </a:r>
          </a:p>
        </p:txBody>
      </p:sp>
      <p:sp>
        <p:nvSpPr>
          <p:cNvPr id="3" name="Zástupný obsah 2">
            <a:extLst>
              <a:ext uri="{FF2B5EF4-FFF2-40B4-BE49-F238E27FC236}">
                <a16:creationId xmlns:a16="http://schemas.microsoft.com/office/drawing/2014/main" id="{9CC1BFE5-D688-4546-A2EB-5790E0F6C308}"/>
              </a:ext>
            </a:extLst>
          </p:cNvPr>
          <p:cNvSpPr>
            <a:spLocks noGrp="1"/>
          </p:cNvSpPr>
          <p:nvPr>
            <p:ph idx="1"/>
          </p:nvPr>
        </p:nvSpPr>
        <p:spPr/>
        <p:txBody>
          <a:bodyPr/>
          <a:lstStyle/>
          <a:p>
            <a:r>
              <a:rPr lang="cs-CZ" dirty="0"/>
              <a:t>Co v ní máte ?</a:t>
            </a:r>
          </a:p>
          <a:p>
            <a:endParaRPr lang="cs-CZ" dirty="0"/>
          </a:p>
          <a:p>
            <a:r>
              <a:rPr lang="cs-CZ" dirty="0"/>
              <a:t>Ví to asi jen 5% laiků, patříte mezi ně?</a:t>
            </a:r>
          </a:p>
        </p:txBody>
      </p:sp>
    </p:spTree>
    <p:extLst>
      <p:ext uri="{BB962C8B-B14F-4D97-AF65-F5344CB8AC3E}">
        <p14:creationId xmlns:p14="http://schemas.microsoft.com/office/powerpoint/2010/main" val="27597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D9EFDCC0-AB01-4772-B9FF-7EF1E1A37058}"/>
              </a:ext>
            </a:extLst>
          </p:cNvPr>
          <p:cNvGraphicFramePr>
            <a:graphicFrameLocks noGrp="1"/>
          </p:cNvGraphicFramePr>
          <p:nvPr>
            <p:extLst>
              <p:ext uri="{D42A27DB-BD31-4B8C-83A1-F6EECF244321}">
                <p14:modId xmlns:p14="http://schemas.microsoft.com/office/powerpoint/2010/main" val="1109289136"/>
              </p:ext>
            </p:extLst>
          </p:nvPr>
        </p:nvGraphicFramePr>
        <p:xfrm>
          <a:off x="720001" y="3580938"/>
          <a:ext cx="9428550" cy="2743200"/>
        </p:xfrm>
        <a:graphic>
          <a:graphicData uri="http://schemas.openxmlformats.org/drawingml/2006/table">
            <a:tbl>
              <a:tblPr/>
              <a:tblGrid>
                <a:gridCol w="7802937">
                  <a:extLst>
                    <a:ext uri="{9D8B030D-6E8A-4147-A177-3AD203B41FA5}">
                      <a16:colId xmlns:a16="http://schemas.microsoft.com/office/drawing/2014/main" val="388141078"/>
                    </a:ext>
                  </a:extLst>
                </a:gridCol>
                <a:gridCol w="541871">
                  <a:extLst>
                    <a:ext uri="{9D8B030D-6E8A-4147-A177-3AD203B41FA5}">
                      <a16:colId xmlns:a16="http://schemas.microsoft.com/office/drawing/2014/main" val="658502729"/>
                    </a:ext>
                  </a:extLst>
                </a:gridCol>
                <a:gridCol w="541871">
                  <a:extLst>
                    <a:ext uri="{9D8B030D-6E8A-4147-A177-3AD203B41FA5}">
                      <a16:colId xmlns:a16="http://schemas.microsoft.com/office/drawing/2014/main" val="437638001"/>
                    </a:ext>
                  </a:extLst>
                </a:gridCol>
                <a:gridCol w="541871">
                  <a:extLst>
                    <a:ext uri="{9D8B030D-6E8A-4147-A177-3AD203B41FA5}">
                      <a16:colId xmlns:a16="http://schemas.microsoft.com/office/drawing/2014/main" val="3101502054"/>
                    </a:ext>
                  </a:extLst>
                </a:gridCol>
              </a:tblGrid>
              <a:tr h="634438">
                <a:tc rowSpan="2">
                  <a:txBody>
                    <a:bodyPr/>
                    <a:lstStyle/>
                    <a:p>
                      <a:r>
                        <a:rPr lang="cs-CZ" sz="1500" b="1" dirty="0">
                          <a:effectLst/>
                        </a:rPr>
                        <a:t>Auto</a:t>
                      </a:r>
                    </a:p>
                  </a:txBody>
                  <a:tcPr marL="0" marR="0" marT="0" marB="0" anchor="ctr">
                    <a:lnL>
                      <a:noFill/>
                    </a:lnL>
                    <a:lnR>
                      <a:noFill/>
                    </a:lnR>
                    <a:lnT>
                      <a:noFill/>
                    </a:lnT>
                    <a:lnB>
                      <a:noFill/>
                    </a:lnB>
                  </a:tcPr>
                </a:tc>
                <a:tc gridSpan="3">
                  <a:txBody>
                    <a:bodyPr/>
                    <a:lstStyle/>
                    <a:p>
                      <a:pPr algn="ctr"/>
                      <a:r>
                        <a:rPr lang="cs-CZ" sz="1500" b="1" dirty="0">
                          <a:effectLst/>
                        </a:rPr>
                        <a:t>množství (ks)</a:t>
                      </a:r>
                      <a:endParaRPr lang="cs-CZ" sz="1500" dirty="0">
                        <a:effectLst/>
                      </a:endParaRPr>
                    </a:p>
                    <a:p>
                      <a:pPr algn="ctr"/>
                      <a:r>
                        <a:rPr lang="cs-CZ" sz="1500" b="1" dirty="0">
                          <a:effectLst/>
                        </a:rPr>
                        <a:t>Velikost lékárničky</a:t>
                      </a:r>
                      <a:endParaRPr lang="cs-CZ" sz="1500" dirty="0">
                        <a:effectLst/>
                      </a:endParaRP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13503197"/>
                  </a:ext>
                </a:extLst>
              </a:tr>
              <a:tr h="211479">
                <a:tc vMerge="1">
                  <a:txBody>
                    <a:bodyPr/>
                    <a:lstStyle/>
                    <a:p>
                      <a:endParaRPr lang="cs-CZ"/>
                    </a:p>
                  </a:txBody>
                  <a:tcPr/>
                </a:tc>
                <a:tc>
                  <a:txBody>
                    <a:bodyPr/>
                    <a:lstStyle/>
                    <a:p>
                      <a:pPr algn="ctr"/>
                      <a:r>
                        <a:rPr lang="cs-CZ" sz="1500" b="1">
                          <a:effectLst/>
                        </a:rPr>
                        <a:t>I.</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II.</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III.</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725309080"/>
                  </a:ext>
                </a:extLst>
              </a:tr>
              <a:tr h="211479">
                <a:tc>
                  <a:txBody>
                    <a:bodyPr/>
                    <a:lstStyle/>
                    <a:p>
                      <a:r>
                        <a:rPr lang="cs-CZ" sz="1500" b="1" dirty="0">
                          <a:effectLst/>
                        </a:rPr>
                        <a:t>Obvaz hotový s 1 polštářkem (šíře nejméně 8cm, savost nejméně 800g/m</a:t>
                      </a:r>
                      <a:r>
                        <a:rPr lang="cs-CZ" sz="1500" b="1" baseline="30000" dirty="0">
                          <a:effectLst/>
                        </a:rPr>
                        <a:t>2</a:t>
                      </a:r>
                      <a:r>
                        <a:rPr lang="cs-CZ" sz="1500" b="1" dirty="0">
                          <a:effectLst/>
                        </a:rPr>
                        <a:t>)</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5</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10</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905127699"/>
                  </a:ext>
                </a:extLst>
              </a:tr>
              <a:tr h="211479">
                <a:tc>
                  <a:txBody>
                    <a:bodyPr/>
                    <a:lstStyle/>
                    <a:p>
                      <a:r>
                        <a:rPr lang="cs-CZ" sz="1500" b="1" dirty="0">
                          <a:effectLst/>
                        </a:rPr>
                        <a:t>Obvaz hotový s 2 polštářky (šíře nejméně 8cm, savost nejméně 800g/m2)</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dirty="0">
                          <a:effectLst/>
                        </a:rPr>
                        <a:t>5</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10</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565374066"/>
                  </a:ext>
                </a:extLst>
              </a:tr>
              <a:tr h="211479">
                <a:tc>
                  <a:txBody>
                    <a:bodyPr/>
                    <a:lstStyle/>
                    <a:p>
                      <a:r>
                        <a:rPr lang="cs-CZ" sz="1500" b="1" dirty="0">
                          <a:effectLst/>
                        </a:rPr>
                        <a:t>Náplast hladká cívka (velikost 2,5 cm x 5 m, min. lepivost 7 N/25 mm</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2</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4</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1897632667"/>
                  </a:ext>
                </a:extLst>
              </a:tr>
              <a:tr h="211479">
                <a:tc>
                  <a:txBody>
                    <a:bodyPr/>
                    <a:lstStyle/>
                    <a:p>
                      <a:r>
                        <a:rPr lang="cs-CZ" sz="1500" b="1">
                          <a:effectLst/>
                        </a:rPr>
                        <a:t>Obinadlo škrtící pryžové (60x1250 mm)</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3</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5</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998022689"/>
                  </a:ext>
                </a:extLst>
              </a:tr>
              <a:tr h="211479">
                <a:tc>
                  <a:txBody>
                    <a:bodyPr/>
                    <a:lstStyle/>
                    <a:p>
                      <a:r>
                        <a:rPr lang="cs-CZ" sz="1500" b="1">
                          <a:effectLst/>
                        </a:rPr>
                        <a:t>Rukavice pryžové (latexové) chirurgické v obalu</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2</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4</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3038632601"/>
                  </a:ext>
                </a:extLst>
              </a:tr>
              <a:tr h="422958">
                <a:tc>
                  <a:txBody>
                    <a:bodyPr/>
                    <a:lstStyle/>
                    <a:p>
                      <a:r>
                        <a:rPr lang="cs-CZ" sz="1500" b="1" dirty="0">
                          <a:effectLst/>
                        </a:rPr>
                        <a:t>Nůžky zahnuté (se sklonem) v antikorozní úpravě se zaoblenými hroty - délka nejméně 14 cm</a:t>
                      </a:r>
                      <a:endParaRPr lang="cs-CZ" sz="1500" dirty="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extLst>
                  <a:ext uri="{0D108BD9-81ED-4DB2-BD59-A6C34878D82A}">
                    <a16:rowId xmlns:a16="http://schemas.microsoft.com/office/drawing/2014/main" val="2489381021"/>
                  </a:ext>
                </a:extLst>
              </a:tr>
              <a:tr h="211479">
                <a:tc>
                  <a:txBody>
                    <a:bodyPr/>
                    <a:lstStyle/>
                    <a:p>
                      <a:r>
                        <a:rPr lang="cs-CZ" sz="1500" b="1">
                          <a:effectLst/>
                        </a:rPr>
                        <a:t>Isotermická fólie o rozměrech nejméně 200 x 140 cm</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a:effectLst/>
                        </a:rPr>
                        <a:t>1</a:t>
                      </a:r>
                      <a:endParaRPr lang="cs-CZ" sz="1500">
                        <a:effectLst/>
                      </a:endParaRPr>
                    </a:p>
                  </a:txBody>
                  <a:tcPr marL="0" marR="0" marT="0" marB="0" anchor="ctr">
                    <a:lnL>
                      <a:noFill/>
                    </a:lnL>
                    <a:lnR>
                      <a:noFill/>
                    </a:lnR>
                    <a:lnT>
                      <a:noFill/>
                    </a:lnT>
                    <a:lnB>
                      <a:noFill/>
                    </a:lnB>
                  </a:tcPr>
                </a:tc>
                <a:tc>
                  <a:txBody>
                    <a:bodyPr/>
                    <a:lstStyle/>
                    <a:p>
                      <a:pPr algn="ctr"/>
                      <a:r>
                        <a:rPr lang="cs-CZ" sz="1500" b="1" dirty="0">
                          <a:effectLst/>
                        </a:rPr>
                        <a:t>1</a:t>
                      </a:r>
                      <a:endParaRPr lang="cs-CZ" sz="15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4275305993"/>
                  </a:ext>
                </a:extLst>
              </a:tr>
            </a:tbl>
          </a:graphicData>
        </a:graphic>
      </p:graphicFrame>
      <p:graphicFrame>
        <p:nvGraphicFramePr>
          <p:cNvPr id="8" name="Zástupný obsah 3">
            <a:extLst>
              <a:ext uri="{FF2B5EF4-FFF2-40B4-BE49-F238E27FC236}">
                <a16:creationId xmlns:a16="http://schemas.microsoft.com/office/drawing/2014/main" id="{286EC1A2-BE67-45C8-B24A-34AD49E0CBCB}"/>
              </a:ext>
            </a:extLst>
          </p:cNvPr>
          <p:cNvGraphicFramePr>
            <a:graphicFrameLocks/>
          </p:cNvGraphicFramePr>
          <p:nvPr>
            <p:extLst>
              <p:ext uri="{D42A27DB-BD31-4B8C-83A1-F6EECF244321}">
                <p14:modId xmlns:p14="http://schemas.microsoft.com/office/powerpoint/2010/main" val="4026451095"/>
              </p:ext>
            </p:extLst>
          </p:nvPr>
        </p:nvGraphicFramePr>
        <p:xfrm>
          <a:off x="720001" y="1421217"/>
          <a:ext cx="11200302" cy="1910080"/>
        </p:xfrm>
        <a:graphic>
          <a:graphicData uri="http://schemas.openxmlformats.org/drawingml/2006/table">
            <a:tbl>
              <a:tblPr/>
              <a:tblGrid>
                <a:gridCol w="5600151">
                  <a:extLst>
                    <a:ext uri="{9D8B030D-6E8A-4147-A177-3AD203B41FA5}">
                      <a16:colId xmlns:a16="http://schemas.microsoft.com/office/drawing/2014/main" val="1357224945"/>
                    </a:ext>
                  </a:extLst>
                </a:gridCol>
                <a:gridCol w="5600151">
                  <a:extLst>
                    <a:ext uri="{9D8B030D-6E8A-4147-A177-3AD203B41FA5}">
                      <a16:colId xmlns:a16="http://schemas.microsoft.com/office/drawing/2014/main" val="857827289"/>
                    </a:ext>
                  </a:extLst>
                </a:gridCol>
              </a:tblGrid>
              <a:tr h="294640">
                <a:tc>
                  <a:txBody>
                    <a:bodyPr/>
                    <a:lstStyle/>
                    <a:p>
                      <a:pPr algn="l"/>
                      <a:r>
                        <a:rPr lang="cs-CZ" b="1" dirty="0">
                          <a:effectLst/>
                        </a:rPr>
                        <a:t>Moto</a:t>
                      </a:r>
                      <a:br>
                        <a:rPr lang="cs-CZ" b="1" dirty="0">
                          <a:effectLst/>
                        </a:rPr>
                      </a:br>
                      <a:endParaRPr lang="cs-CZ" dirty="0">
                        <a:effectLst/>
                      </a:endParaRPr>
                    </a:p>
                  </a:txBody>
                  <a:tcPr marL="0" marR="0" marT="0" marB="0" anchor="ctr">
                    <a:lnL>
                      <a:noFill/>
                    </a:lnL>
                    <a:lnR>
                      <a:noFill/>
                    </a:lnR>
                    <a:lnT>
                      <a:noFill/>
                    </a:lnT>
                    <a:lnB>
                      <a:noFill/>
                    </a:lnB>
                  </a:tcPr>
                </a:tc>
                <a:tc>
                  <a:txBody>
                    <a:bodyPr/>
                    <a:lstStyle/>
                    <a:p>
                      <a:pPr algn="ctr"/>
                      <a:r>
                        <a:rPr lang="cs-CZ" b="1">
                          <a:effectLst/>
                        </a:rPr>
                        <a:t>množství (ks)</a:t>
                      </a:r>
                      <a:endParaRPr lang="cs-CZ">
                        <a:effectLst/>
                      </a:endParaRPr>
                    </a:p>
                  </a:txBody>
                  <a:tcPr marL="0" marR="0" marT="0" marB="0" anchor="ctr">
                    <a:lnL>
                      <a:noFill/>
                    </a:lnL>
                    <a:lnR>
                      <a:noFill/>
                    </a:lnR>
                    <a:lnT>
                      <a:noFill/>
                    </a:lnT>
                    <a:lnB>
                      <a:noFill/>
                    </a:lnB>
                  </a:tcPr>
                </a:tc>
                <a:extLst>
                  <a:ext uri="{0D108BD9-81ED-4DB2-BD59-A6C34878D82A}">
                    <a16:rowId xmlns:a16="http://schemas.microsoft.com/office/drawing/2014/main" val="136257527"/>
                  </a:ext>
                </a:extLst>
              </a:tr>
              <a:tr h="341168">
                <a:tc>
                  <a:txBody>
                    <a:bodyPr/>
                    <a:lstStyle/>
                    <a:p>
                      <a:pPr algn="l"/>
                      <a:r>
                        <a:rPr lang="cs-CZ" sz="1400" b="1" dirty="0">
                          <a:effectLst/>
                        </a:rPr>
                        <a:t>Obvaz hotový s 1 polštářkem (šíře nejméně 8 cm, savost nejméně 800g/m</a:t>
                      </a:r>
                      <a:r>
                        <a:rPr lang="cs-CZ" sz="1400" b="1" baseline="30000" dirty="0">
                          <a:effectLst/>
                        </a:rPr>
                        <a:t>2</a:t>
                      </a:r>
                      <a:r>
                        <a:rPr lang="cs-CZ" sz="1400" b="1" dirty="0">
                          <a:effectLst/>
                        </a:rPr>
                        <a:t>)</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1690580736"/>
                  </a:ext>
                </a:extLst>
              </a:tr>
              <a:tr h="294640">
                <a:tc>
                  <a:txBody>
                    <a:bodyPr/>
                    <a:lstStyle/>
                    <a:p>
                      <a:pPr algn="l"/>
                      <a:r>
                        <a:rPr lang="cs-CZ" sz="1400" b="1" dirty="0">
                          <a:effectLst/>
                        </a:rPr>
                        <a:t>Obvaz hotový s 2 polštářky (šíře nejméně 8 cm, savost nejméně 800g/m</a:t>
                      </a:r>
                      <a:r>
                        <a:rPr lang="cs-CZ" sz="1400" b="1" baseline="30000" dirty="0">
                          <a:effectLst/>
                        </a:rPr>
                        <a:t>2</a:t>
                      </a:r>
                      <a:r>
                        <a:rPr lang="cs-CZ" sz="1400" b="1" dirty="0">
                          <a:effectLst/>
                        </a:rPr>
                        <a:t>)</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3430377398"/>
                  </a:ext>
                </a:extLst>
              </a:tr>
              <a:tr h="147320">
                <a:tc>
                  <a:txBody>
                    <a:bodyPr/>
                    <a:lstStyle/>
                    <a:p>
                      <a:pPr algn="l"/>
                      <a:r>
                        <a:rPr lang="cs-CZ" sz="1400" b="1" dirty="0">
                          <a:effectLst/>
                        </a:rPr>
                        <a:t>Obinadlo škrtící pryžové (60 x 1250 mm)</a:t>
                      </a:r>
                      <a:endParaRPr lang="cs-CZ" sz="1400" dirty="0">
                        <a:effectLst/>
                      </a:endParaRPr>
                    </a:p>
                  </a:txBody>
                  <a:tcPr marL="0" marR="0" marT="0" marB="0" anchor="ctr">
                    <a:lnL>
                      <a:noFill/>
                    </a:lnL>
                    <a:lnR>
                      <a:noFill/>
                    </a:lnR>
                    <a:lnT>
                      <a:noFill/>
                    </a:lnT>
                    <a:lnB>
                      <a:noFill/>
                    </a:lnB>
                  </a:tcPr>
                </a:tc>
                <a:tc>
                  <a:txBody>
                    <a:bodyPr/>
                    <a:lstStyle/>
                    <a:p>
                      <a:pPr algn="ctr"/>
                      <a:r>
                        <a:rPr lang="cs-CZ" sz="1400" b="1">
                          <a:effectLst/>
                        </a:rPr>
                        <a:t>1</a:t>
                      </a:r>
                      <a:endParaRPr lang="cs-CZ" sz="1400">
                        <a:effectLst/>
                      </a:endParaRPr>
                    </a:p>
                  </a:txBody>
                  <a:tcPr marL="0" marR="0" marT="0" marB="0" anchor="ctr">
                    <a:lnL>
                      <a:noFill/>
                    </a:lnL>
                    <a:lnR>
                      <a:noFill/>
                    </a:lnR>
                    <a:lnT>
                      <a:noFill/>
                    </a:lnT>
                    <a:lnB>
                      <a:noFill/>
                    </a:lnB>
                  </a:tcPr>
                </a:tc>
                <a:extLst>
                  <a:ext uri="{0D108BD9-81ED-4DB2-BD59-A6C34878D82A}">
                    <a16:rowId xmlns:a16="http://schemas.microsoft.com/office/drawing/2014/main" val="1334782000"/>
                  </a:ext>
                </a:extLst>
              </a:tr>
              <a:tr h="294640">
                <a:tc>
                  <a:txBody>
                    <a:bodyPr/>
                    <a:lstStyle/>
                    <a:p>
                      <a:pPr algn="l"/>
                      <a:r>
                        <a:rPr lang="cs-CZ" sz="1400" b="1" dirty="0">
                          <a:effectLst/>
                        </a:rPr>
                        <a:t>Rukavice pryžové (latexové) chirurgické v obalu</a:t>
                      </a:r>
                      <a:endParaRPr lang="cs-CZ" sz="1400" dirty="0">
                        <a:effectLst/>
                      </a:endParaRPr>
                    </a:p>
                  </a:txBody>
                  <a:tcPr marL="0" marR="0" marT="0" marB="0" anchor="ctr">
                    <a:lnL>
                      <a:noFill/>
                    </a:lnL>
                    <a:lnR>
                      <a:noFill/>
                    </a:lnR>
                    <a:lnT>
                      <a:noFill/>
                    </a:lnT>
                    <a:lnB>
                      <a:noFill/>
                    </a:lnB>
                  </a:tcPr>
                </a:tc>
                <a:tc>
                  <a:txBody>
                    <a:bodyPr/>
                    <a:lstStyle/>
                    <a:p>
                      <a:pPr algn="ctr"/>
                      <a:r>
                        <a:rPr lang="cs-CZ" sz="1400" b="1" dirty="0">
                          <a:effectLst/>
                        </a:rPr>
                        <a:t>1</a:t>
                      </a:r>
                      <a:endParaRPr lang="cs-CZ" sz="14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3550815541"/>
                  </a:ext>
                </a:extLst>
              </a:tr>
            </a:tbl>
          </a:graphicData>
        </a:graphic>
      </p:graphicFrame>
      <p:sp>
        <p:nvSpPr>
          <p:cNvPr id="9" name="Nadpis 8">
            <a:extLst>
              <a:ext uri="{FF2B5EF4-FFF2-40B4-BE49-F238E27FC236}">
                <a16:creationId xmlns:a16="http://schemas.microsoft.com/office/drawing/2014/main" id="{31FE54B8-854E-45A0-84CB-84F265268D77}"/>
              </a:ext>
            </a:extLst>
          </p:cNvPr>
          <p:cNvSpPr>
            <a:spLocks noGrp="1"/>
          </p:cNvSpPr>
          <p:nvPr>
            <p:ph type="title"/>
          </p:nvPr>
        </p:nvSpPr>
        <p:spPr/>
        <p:txBody>
          <a:bodyPr/>
          <a:lstStyle/>
          <a:p>
            <a:r>
              <a:rPr lang="cs-CZ" dirty="0"/>
              <a:t>Auto vs. motolékárnička</a:t>
            </a:r>
          </a:p>
        </p:txBody>
      </p:sp>
    </p:spTree>
    <p:extLst>
      <p:ext uri="{BB962C8B-B14F-4D97-AF65-F5344CB8AC3E}">
        <p14:creationId xmlns:p14="http://schemas.microsoft.com/office/powerpoint/2010/main" val="231885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90A9E-B266-4E52-9F65-F2C28165A8FE}"/>
              </a:ext>
            </a:extLst>
          </p:cNvPr>
          <p:cNvSpPr>
            <a:spLocks noGrp="1"/>
          </p:cNvSpPr>
          <p:nvPr>
            <p:ph type="title"/>
          </p:nvPr>
        </p:nvSpPr>
        <p:spPr>
          <a:xfrm>
            <a:off x="720000" y="582214"/>
            <a:ext cx="10753201" cy="451576"/>
          </a:xfrm>
        </p:spPr>
        <p:txBody>
          <a:bodyPr/>
          <a:lstStyle/>
          <a:p>
            <a:r>
              <a:rPr lang="cs-CZ" dirty="0"/>
              <a:t>Dispečer</a:t>
            </a:r>
          </a:p>
        </p:txBody>
      </p:sp>
      <p:sp>
        <p:nvSpPr>
          <p:cNvPr id="3" name="Zástupný obsah 2">
            <a:extLst>
              <a:ext uri="{FF2B5EF4-FFF2-40B4-BE49-F238E27FC236}">
                <a16:creationId xmlns:a16="http://schemas.microsoft.com/office/drawing/2014/main" id="{14D3A829-EE8F-4405-B8C2-84EFB5264D2A}"/>
              </a:ext>
            </a:extLst>
          </p:cNvPr>
          <p:cNvSpPr>
            <a:spLocks noGrp="1"/>
          </p:cNvSpPr>
          <p:nvPr>
            <p:ph idx="1"/>
          </p:nvPr>
        </p:nvSpPr>
        <p:spPr>
          <a:xfrm>
            <a:off x="719999" y="1504111"/>
            <a:ext cx="10753201" cy="4495856"/>
          </a:xfrm>
        </p:spPr>
        <p:txBody>
          <a:bodyPr>
            <a:normAutofit fontScale="85000" lnSpcReduction="20000"/>
          </a:bodyPr>
          <a:lstStyle/>
          <a:p>
            <a:r>
              <a:rPr lang="cs-CZ" dirty="0"/>
              <a:t>Nenechá Vás v tom samotné. Naslouchejte pozorně, ptejte se kdykoli si nebudete jisti, odpovídejte stručně na stručné otázky – někdy se vám budou zdát repetitivní – má to svůj význam.</a:t>
            </a:r>
          </a:p>
          <a:p>
            <a:endParaRPr lang="cs-CZ" dirty="0"/>
          </a:p>
          <a:p>
            <a:r>
              <a:rPr lang="cs-CZ" dirty="0"/>
              <a:t>Orientační body (další </a:t>
            </a:r>
            <a:r>
              <a:rPr lang="cs-CZ" dirty="0" err="1"/>
              <a:t>slide</a:t>
            </a:r>
            <a:r>
              <a:rPr lang="cs-CZ" dirty="0"/>
              <a:t>)</a:t>
            </a:r>
          </a:p>
          <a:p>
            <a:endParaRPr lang="cs-CZ" dirty="0"/>
          </a:p>
          <a:p>
            <a:r>
              <a:rPr lang="cs-CZ" dirty="0"/>
              <a:t>Nikdy nepokládáte hovor jako první.</a:t>
            </a:r>
          </a:p>
          <a:p>
            <a:endParaRPr lang="cs-CZ" dirty="0"/>
          </a:p>
          <a:p>
            <a:r>
              <a:rPr lang="cs-CZ" dirty="0"/>
              <a:t>Nahrávka</a:t>
            </a:r>
          </a:p>
        </p:txBody>
      </p:sp>
    </p:spTree>
    <p:extLst>
      <p:ext uri="{BB962C8B-B14F-4D97-AF65-F5344CB8AC3E}">
        <p14:creationId xmlns:p14="http://schemas.microsoft.com/office/powerpoint/2010/main" val="369474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Civilizace</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46" y="1885087"/>
            <a:ext cx="5520266" cy="4140200"/>
          </a:xfrm>
          <a:prstGeom prst="rect">
            <a:avLst/>
          </a:prstGeo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49" y="233754"/>
            <a:ext cx="4032742" cy="2681773"/>
          </a:xfrm>
          <a:prstGeom prst="rect">
            <a:avLst/>
          </a:prstGeom>
        </p:spPr>
      </p:pic>
      <p:pic>
        <p:nvPicPr>
          <p:cNvPr id="6" name="Obrázek 5"/>
          <p:cNvPicPr>
            <a:picLocks noChangeAspect="1"/>
          </p:cNvPicPr>
          <p:nvPr/>
        </p:nvPicPr>
        <p:blipFill>
          <a:blip r:embed="rId4"/>
          <a:stretch>
            <a:fillRect/>
          </a:stretch>
        </p:blipFill>
        <p:spPr>
          <a:xfrm>
            <a:off x="6592850" y="3551717"/>
            <a:ext cx="4582801" cy="2310464"/>
          </a:xfrm>
          <a:prstGeom prst="rect">
            <a:avLst/>
          </a:prstGeom>
        </p:spPr>
      </p:pic>
    </p:spTree>
    <p:extLst>
      <p:ext uri="{BB962C8B-B14F-4D97-AF65-F5344CB8AC3E}">
        <p14:creationId xmlns:p14="http://schemas.microsoft.com/office/powerpoint/2010/main" val="251866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Příroda</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61" y="2530257"/>
            <a:ext cx="6835297" cy="3478542"/>
          </a:xfrm>
          <a:prstGeom prst="rect">
            <a:avLst/>
          </a:prstGeom>
          <a:ln>
            <a:noFill/>
          </a:ln>
          <a:effectLst>
            <a:softEdge rad="112500"/>
          </a:effectLst>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539" y="720000"/>
            <a:ext cx="3003896" cy="4010056"/>
          </a:xfrm>
          <a:prstGeom prst="rect">
            <a:avLst/>
          </a:prstGeom>
          <a:ln>
            <a:noFill/>
          </a:ln>
          <a:effectLst>
            <a:softEdge rad="112500"/>
          </a:effectLst>
        </p:spPr>
      </p:pic>
    </p:spTree>
    <p:extLst>
      <p:ext uri="{BB962C8B-B14F-4D97-AF65-F5344CB8AC3E}">
        <p14:creationId xmlns:p14="http://schemas.microsoft.com/office/powerpoint/2010/main" val="169584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Rozehřátí vzpomínkami</a:t>
            </a:r>
          </a:p>
        </p:txBody>
      </p:sp>
      <p:sp>
        <p:nvSpPr>
          <p:cNvPr id="5" name="Zástupný symbol pro obsah 4"/>
          <p:cNvSpPr>
            <a:spLocks noGrp="1"/>
          </p:cNvSpPr>
          <p:nvPr>
            <p:ph idx="1"/>
          </p:nvPr>
        </p:nvSpPr>
        <p:spPr/>
        <p:txBody>
          <a:bodyPr>
            <a:normAutofit fontScale="40000" lnSpcReduction="20000"/>
          </a:bodyPr>
          <a:lstStyle/>
          <a:p>
            <a:r>
              <a:rPr lang="cs-CZ" dirty="0"/>
              <a:t>Interní stavy v první pomoci, Bezvědomí - dýchá (polohování), Šokové stavy - optimální poloha, Kyslík v PP?, Využití </a:t>
            </a:r>
            <a:r>
              <a:rPr lang="cs-CZ" dirty="0" err="1"/>
              <a:t>bronchodilatátorů</a:t>
            </a:r>
            <a:r>
              <a:rPr lang="cs-CZ" dirty="0"/>
              <a:t>, Rozpoznání CMP (FAST), Bolesti na hrudi a aspirin, Aplikace adrenalinu a druhá dávka adrenalinu  u anafylaxe, PP hypoglykémie,  Dehydratace u vyčerpání a rehydratační terapie, Poranění oka chemikálií, křečové stavy…</a:t>
            </a:r>
          </a:p>
          <a:p>
            <a:r>
              <a:rPr lang="cs-CZ" dirty="0"/>
              <a:t>Traumatické stavy v první pomoci, Stavění krvácení, hemostatické obvazy, využití turniketu, repozice fraktur v terénu. Otevřené/uzavřené poranění hrudníku. Diagnostika komoce mozkové. Popáleniny - chlazení, krytí, Vyražený zub, znehybnění páteře…</a:t>
            </a:r>
          </a:p>
          <a:p>
            <a:r>
              <a:rPr lang="cs-CZ" dirty="0"/>
              <a:t>Monitorace vitálních funkcí v PP, Diagnostika v PP bez přístrojové techniky</a:t>
            </a:r>
          </a:p>
          <a:p>
            <a:r>
              <a:rPr lang="cs-CZ" dirty="0"/>
              <a:t>Resuscitace dospělého	Zásady KPR, algoritmus BLS, </a:t>
            </a:r>
            <a:r>
              <a:rPr lang="cs-CZ" dirty="0" err="1"/>
              <a:t>First</a:t>
            </a:r>
            <a:r>
              <a:rPr lang="cs-CZ" dirty="0"/>
              <a:t> </a:t>
            </a:r>
            <a:r>
              <a:rPr lang="cs-CZ" dirty="0" err="1"/>
              <a:t>responder</a:t>
            </a:r>
            <a:r>
              <a:rPr lang="cs-CZ" dirty="0"/>
              <a:t> a ALS</a:t>
            </a:r>
          </a:p>
          <a:p>
            <a:r>
              <a:rPr lang="cs-CZ" dirty="0"/>
              <a:t>Resuscitace dítěte, Junior a novorozenec BLS</a:t>
            </a:r>
          </a:p>
          <a:p>
            <a:r>
              <a:rPr lang="cs-CZ" dirty="0"/>
              <a:t>Vyprošťování - polohování raněných	Typy transportu</a:t>
            </a:r>
          </a:p>
          <a:p>
            <a:r>
              <a:rPr lang="cs-CZ" dirty="0"/>
              <a:t>Úraz elektrickým proudem, dušení - tonutí, strangulace	Algoritmy specifických stavů</a:t>
            </a:r>
          </a:p>
          <a:p>
            <a:r>
              <a:rPr lang="cs-CZ" dirty="0"/>
              <a:t>PP v gynekologii, překotný porod	</a:t>
            </a:r>
          </a:p>
          <a:p>
            <a:r>
              <a:rPr lang="cs-CZ" dirty="0"/>
              <a:t>Resuscitace novorozence v algoritmu ALS	</a:t>
            </a:r>
          </a:p>
          <a:p>
            <a:r>
              <a:rPr lang="cs-CZ" dirty="0"/>
              <a:t>Intoxikace	</a:t>
            </a:r>
          </a:p>
          <a:p>
            <a:r>
              <a:rPr lang="cs-CZ" dirty="0"/>
              <a:t>PP v pediatrii	</a:t>
            </a:r>
          </a:p>
          <a:p>
            <a:r>
              <a:rPr lang="cs-CZ" dirty="0"/>
              <a:t>PP v cestovní medicíně	</a:t>
            </a:r>
          </a:p>
          <a:p>
            <a:r>
              <a:rPr lang="cs-CZ" dirty="0"/>
              <a:t>Srdeční zástava - základy EKG	</a:t>
            </a:r>
          </a:p>
          <a:p>
            <a:r>
              <a:rPr lang="cs-CZ" dirty="0"/>
              <a:t>Poranění končetin a kloubů, poranění hlavy	</a:t>
            </a:r>
          </a:p>
          <a:p>
            <a:r>
              <a:rPr lang="cs-CZ" dirty="0"/>
              <a:t>Prevence v PP - Lidé a akce s predispozicemi, aktivní  a pasivní prevence úrazu (věk – pohlaví - prostředí - </a:t>
            </a:r>
            <a:r>
              <a:rPr lang="cs-CZ" dirty="0" err="1"/>
              <a:t>situace+typ</a:t>
            </a:r>
            <a:r>
              <a:rPr lang="cs-CZ" dirty="0"/>
              <a:t> úrazu)</a:t>
            </a:r>
          </a:p>
          <a:p>
            <a:endParaRPr lang="cs-CZ" dirty="0"/>
          </a:p>
        </p:txBody>
      </p:sp>
    </p:spTree>
    <p:extLst>
      <p:ext uri="{BB962C8B-B14F-4D97-AF65-F5344CB8AC3E}">
        <p14:creationId xmlns:p14="http://schemas.microsoft.com/office/powerpoint/2010/main" val="12749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10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10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10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10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10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10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10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10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10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10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10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10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10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10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100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10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92" dur="10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192" y="507058"/>
            <a:ext cx="10753201" cy="451576"/>
          </a:xfrm>
        </p:spPr>
        <p:txBody>
          <a:bodyPr/>
          <a:lstStyle/>
          <a:p>
            <a:r>
              <a:rPr lang="cs-CZ" dirty="0"/>
              <a:t>Moc lidí – aneb, po základním popisu situace probíhá </a:t>
            </a:r>
            <a:r>
              <a:rPr lang="cs-CZ" dirty="0" err="1"/>
              <a:t>triage</a:t>
            </a:r>
            <a:endParaRPr lang="cs-CZ" dirty="0"/>
          </a:p>
        </p:txBody>
      </p:sp>
      <p:pic>
        <p:nvPicPr>
          <p:cNvPr id="4" name="Zástupný symbol pro obsah 3"/>
          <p:cNvPicPr>
            <a:picLocks noGrp="1" noChangeAspect="1"/>
          </p:cNvPicPr>
          <p:nvPr>
            <p:ph idx="1"/>
          </p:nvPr>
        </p:nvPicPr>
        <p:blipFill>
          <a:blip r:embed="rId2"/>
          <a:stretch>
            <a:fillRect/>
          </a:stretch>
        </p:blipFill>
        <p:spPr>
          <a:xfrm>
            <a:off x="3770334" y="1692274"/>
            <a:ext cx="4274999" cy="4541697"/>
          </a:xfrm>
          <a:prstGeom prst="rect">
            <a:avLst/>
          </a:prstGeom>
        </p:spPr>
      </p:pic>
    </p:spTree>
    <p:extLst>
      <p:ext uri="{BB962C8B-B14F-4D97-AF65-F5344CB8AC3E}">
        <p14:creationId xmlns:p14="http://schemas.microsoft.com/office/powerpoint/2010/main" val="173735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F46BD1-F783-405F-A2C1-667AD4FFD776}"/>
              </a:ext>
            </a:extLst>
          </p:cNvPr>
          <p:cNvSpPr>
            <a:spLocks noGrp="1"/>
          </p:cNvSpPr>
          <p:nvPr>
            <p:ph type="title"/>
          </p:nvPr>
        </p:nvSpPr>
        <p:spPr/>
        <p:txBody>
          <a:bodyPr/>
          <a:lstStyle/>
          <a:p>
            <a:r>
              <a:rPr lang="cs-CZ" dirty="0"/>
              <a:t>Na příště</a:t>
            </a:r>
          </a:p>
        </p:txBody>
      </p:sp>
      <p:sp>
        <p:nvSpPr>
          <p:cNvPr id="3" name="Zástupný obsah 2">
            <a:extLst>
              <a:ext uri="{FF2B5EF4-FFF2-40B4-BE49-F238E27FC236}">
                <a16:creationId xmlns:a16="http://schemas.microsoft.com/office/drawing/2014/main" id="{32C9A6F3-0E6E-42FD-B5EE-DAEF6C7A33E7}"/>
              </a:ext>
            </a:extLst>
          </p:cNvPr>
          <p:cNvSpPr>
            <a:spLocks noGrp="1"/>
          </p:cNvSpPr>
          <p:nvPr>
            <p:ph idx="1"/>
          </p:nvPr>
        </p:nvSpPr>
        <p:spPr/>
        <p:txBody>
          <a:bodyPr/>
          <a:lstStyle/>
          <a:p>
            <a:r>
              <a:rPr lang="cs-CZ" dirty="0" err="1"/>
              <a:t>Termofólie</a:t>
            </a:r>
            <a:endParaRPr lang="cs-CZ" dirty="0"/>
          </a:p>
          <a:p>
            <a:r>
              <a:rPr lang="cs-CZ" dirty="0"/>
              <a:t>Záchranka</a:t>
            </a:r>
          </a:p>
          <a:p>
            <a:r>
              <a:rPr lang="cs-CZ" dirty="0"/>
              <a:t>Oblečení</a:t>
            </a:r>
          </a:p>
          <a:p>
            <a:endParaRPr lang="cs-CZ" dirty="0"/>
          </a:p>
        </p:txBody>
      </p:sp>
    </p:spTree>
    <p:extLst>
      <p:ext uri="{BB962C8B-B14F-4D97-AF65-F5344CB8AC3E}">
        <p14:creationId xmlns:p14="http://schemas.microsoft.com/office/powerpoint/2010/main" val="409087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36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3B40F-76EF-4714-A254-C1D233D7B6EB}"/>
              </a:ext>
            </a:extLst>
          </p:cNvPr>
          <p:cNvSpPr>
            <a:spLocks noGrp="1"/>
          </p:cNvSpPr>
          <p:nvPr>
            <p:ph type="title"/>
          </p:nvPr>
        </p:nvSpPr>
        <p:spPr/>
        <p:txBody>
          <a:bodyPr/>
          <a:lstStyle/>
          <a:p>
            <a:r>
              <a:rPr lang="cs-CZ" b="1" dirty="0"/>
              <a:t>Trestní zákon a neposkytnutí první pomoci (40/2009)</a:t>
            </a:r>
            <a:br>
              <a:rPr lang="cs-CZ" b="1" dirty="0"/>
            </a:br>
            <a:br>
              <a:rPr lang="cs-CZ" dirty="0"/>
            </a:br>
            <a:br>
              <a:rPr lang="cs-CZ" dirty="0"/>
            </a:br>
            <a:endParaRPr lang="cs-CZ" dirty="0"/>
          </a:p>
        </p:txBody>
      </p:sp>
      <p:sp>
        <p:nvSpPr>
          <p:cNvPr id="3" name="Zástupný obsah 2">
            <a:extLst>
              <a:ext uri="{FF2B5EF4-FFF2-40B4-BE49-F238E27FC236}">
                <a16:creationId xmlns:a16="http://schemas.microsoft.com/office/drawing/2014/main" id="{26AFFD40-99ED-4AA0-9581-5C2F42E94E10}"/>
              </a:ext>
            </a:extLst>
          </p:cNvPr>
          <p:cNvSpPr>
            <a:spLocks noGrp="1"/>
          </p:cNvSpPr>
          <p:nvPr>
            <p:ph idx="1"/>
          </p:nvPr>
        </p:nvSpPr>
        <p:spPr>
          <a:xfrm>
            <a:off x="720000" y="2215165"/>
            <a:ext cx="10753201" cy="3578197"/>
          </a:xfrm>
        </p:spPr>
        <p:txBody>
          <a:bodyPr>
            <a:normAutofit fontScale="62500" lnSpcReduction="20000"/>
          </a:bodyPr>
          <a:lstStyle/>
          <a:p>
            <a:r>
              <a:rPr lang="cs-CZ" dirty="0"/>
              <a:t>§ 150</a:t>
            </a:r>
          </a:p>
          <a:p>
            <a:r>
              <a:rPr lang="cs-CZ" b="1" dirty="0"/>
              <a:t>Neposkytnutí pomoci</a:t>
            </a:r>
          </a:p>
          <a:p>
            <a:pPr marL="586350" indent="-514350">
              <a:buAutoNum type="arabicParenBoth"/>
            </a:pPr>
            <a:r>
              <a:rPr lang="cs-CZ"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pPr marL="586350" indent="-514350">
              <a:buAutoNum type="arabicParenBoth"/>
            </a:pPr>
            <a:endParaRPr lang="cs-CZ" dirty="0"/>
          </a:p>
          <a:p>
            <a:pPr marL="72000" indent="0">
              <a:buNone/>
            </a:pPr>
            <a:r>
              <a:rPr lang="cs-CZ"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p>
          <a:p>
            <a:endParaRPr lang="cs-CZ" dirty="0"/>
          </a:p>
        </p:txBody>
      </p:sp>
    </p:spTree>
    <p:extLst>
      <p:ext uri="{BB962C8B-B14F-4D97-AF65-F5344CB8AC3E}">
        <p14:creationId xmlns:p14="http://schemas.microsoft.com/office/powerpoint/2010/main" val="389487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ukončení předmětu</a:t>
            </a:r>
          </a:p>
        </p:txBody>
      </p:sp>
      <p:sp>
        <p:nvSpPr>
          <p:cNvPr id="3" name="Zástupný symbol pro obsah 2"/>
          <p:cNvSpPr>
            <a:spLocks noGrp="1"/>
          </p:cNvSpPr>
          <p:nvPr>
            <p:ph idx="1"/>
          </p:nvPr>
        </p:nvSpPr>
        <p:spPr>
          <a:xfrm>
            <a:off x="720001" y="1910943"/>
            <a:ext cx="10753201" cy="4139998"/>
          </a:xfrm>
        </p:spPr>
        <p:txBody>
          <a:bodyPr/>
          <a:lstStyle/>
          <a:p>
            <a:r>
              <a:rPr lang="cs-CZ" dirty="0"/>
              <a:t>Teoretická část a praktická část dohromady</a:t>
            </a:r>
          </a:p>
          <a:p>
            <a:endParaRPr lang="cs-CZ" dirty="0"/>
          </a:p>
          <a:p>
            <a:r>
              <a:rPr lang="cs-CZ" dirty="0"/>
              <a:t>Ukončení zápočtem – 100% účast, průběžné testy, praktická demonstrace některé z metod první pomoci.</a:t>
            </a:r>
          </a:p>
          <a:p>
            <a:endParaRPr lang="cs-CZ" dirty="0"/>
          </a:p>
          <a:p>
            <a:endParaRPr lang="cs-CZ" dirty="0"/>
          </a:p>
        </p:txBody>
      </p:sp>
    </p:spTree>
    <p:extLst>
      <p:ext uri="{BB962C8B-B14F-4D97-AF65-F5344CB8AC3E}">
        <p14:creationId xmlns:p14="http://schemas.microsoft.com/office/powerpoint/2010/main" val="418589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Cíle obecně</a:t>
            </a:r>
          </a:p>
        </p:txBody>
      </p:sp>
      <p:sp>
        <p:nvSpPr>
          <p:cNvPr id="3" name="Zástupný symbol pro obsah 2"/>
          <p:cNvSpPr>
            <a:spLocks noGrp="1"/>
          </p:cNvSpPr>
          <p:nvPr>
            <p:ph idx="1"/>
          </p:nvPr>
        </p:nvSpPr>
        <p:spPr>
          <a:xfrm>
            <a:off x="720001" y="1562909"/>
            <a:ext cx="10753201" cy="4915163"/>
          </a:xfrm>
        </p:spPr>
        <p:txBody>
          <a:bodyPr>
            <a:normAutofit fontScale="92500" lnSpcReduction="20000"/>
          </a:bodyPr>
          <a:lstStyle/>
          <a:p>
            <a:r>
              <a:rPr lang="cs-CZ" dirty="0"/>
              <a:t>Dodržování zásad bezpečnosti</a:t>
            </a:r>
          </a:p>
          <a:p>
            <a:endParaRPr lang="cs-CZ" dirty="0"/>
          </a:p>
          <a:p>
            <a:r>
              <a:rPr lang="cs-CZ" dirty="0"/>
              <a:t>Schopnost správného vyhodnocení situace, identifikovat kritické onemocnění a úraz a volba postupu</a:t>
            </a:r>
          </a:p>
          <a:p>
            <a:endParaRPr lang="cs-CZ" dirty="0"/>
          </a:p>
          <a:p>
            <a:r>
              <a:rPr lang="cs-CZ" dirty="0"/>
              <a:t>Komunikace s operátorem KOS</a:t>
            </a:r>
          </a:p>
          <a:p>
            <a:endParaRPr lang="cs-CZ" dirty="0"/>
          </a:p>
          <a:p>
            <a:r>
              <a:rPr lang="cs-CZ" dirty="0"/>
              <a:t>Rozlišení první pomoci od pomoci rozšířené – umět se přizpůsobit podmínkám</a:t>
            </a:r>
          </a:p>
        </p:txBody>
      </p:sp>
    </p:spTree>
    <p:extLst>
      <p:ext uri="{BB962C8B-B14F-4D97-AF65-F5344CB8AC3E}">
        <p14:creationId xmlns:p14="http://schemas.microsoft.com/office/powerpoint/2010/main" val="208071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225" y="255798"/>
            <a:ext cx="10515600" cy="991115"/>
          </a:xfrm>
        </p:spPr>
        <p:txBody>
          <a:bodyPr/>
          <a:lstStyle/>
          <a:p>
            <a:r>
              <a:rPr lang="cs-CZ" dirty="0"/>
              <a:t>Základní informační zdroje</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00911"/>
            <a:ext cx="9482097" cy="4351338"/>
          </a:xfrm>
          <a:prstGeom prst="rect">
            <a:avLst/>
          </a:prstGeom>
          <a:ln>
            <a:noFill/>
          </a:ln>
          <a:effectLst>
            <a:softEdge rad="112500"/>
          </a:effectLst>
        </p:spPr>
      </p:pic>
      <p:sp>
        <p:nvSpPr>
          <p:cNvPr id="5" name="TextovéPole 4"/>
          <p:cNvSpPr txBox="1"/>
          <p:nvPr/>
        </p:nvSpPr>
        <p:spPr>
          <a:xfrm>
            <a:off x="2392280" y="1016080"/>
            <a:ext cx="704549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https://</a:t>
            </a:r>
            <a:r>
              <a:rPr lang="en-US" dirty="0">
                <a:ln w="0"/>
                <a:solidFill>
                  <a:schemeClr val="accent1"/>
                </a:solidFill>
                <a:effectLst>
                  <a:outerShdw blurRad="38100" dist="25400" dir="5400000" algn="ctr" rotWithShape="0">
                    <a:srgbClr val="6E747A">
                      <a:alpha val="43000"/>
                    </a:srgbClr>
                  </a:outerShdw>
                </a:effectLst>
              </a:rPr>
              <a:t>cprguidelines.eu/guidelines-translations</a:t>
            </a:r>
            <a:endParaRPr lang="en-US" dirty="0"/>
          </a:p>
        </p:txBody>
      </p:sp>
    </p:spTree>
    <p:extLst>
      <p:ext uri="{BB962C8B-B14F-4D97-AF65-F5344CB8AC3E}">
        <p14:creationId xmlns:p14="http://schemas.microsoft.com/office/powerpoint/2010/main" val="66468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750" y="123919"/>
            <a:ext cx="10515600" cy="1325563"/>
          </a:xfrm>
        </p:spPr>
        <p:txBody>
          <a:bodyPr/>
          <a:lstStyle/>
          <a:p>
            <a:r>
              <a:rPr lang="cs-CZ" dirty="0"/>
              <a:t>Základní informační zdroje (2)</a:t>
            </a:r>
            <a:endParaRPr lang="en-US" dirty="0"/>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1962778" y="1936376"/>
            <a:ext cx="5714414" cy="4105649"/>
          </a:xfrm>
          <a:prstGeom prst="rect">
            <a:avLst/>
          </a:prstGeom>
          <a:ln>
            <a:noFill/>
          </a:ln>
          <a:effectLst>
            <a:softEdge rad="112500"/>
          </a:effectLst>
        </p:spPr>
      </p:pic>
      <p:sp>
        <p:nvSpPr>
          <p:cNvPr id="5" name="TextovéPole 4"/>
          <p:cNvSpPr txBox="1"/>
          <p:nvPr/>
        </p:nvSpPr>
        <p:spPr>
          <a:xfrm>
            <a:off x="5924550" y="1231263"/>
            <a:ext cx="386311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http://</a:t>
            </a:r>
            <a:r>
              <a:rPr lang="en-US" dirty="0">
                <a:ln w="0"/>
                <a:solidFill>
                  <a:schemeClr val="accent1"/>
                </a:solidFill>
                <a:effectLst>
                  <a:outerShdw blurRad="38100" dist="25400" dir="5400000" algn="ctr" rotWithShape="0">
                    <a:srgbClr val="6E747A">
                      <a:alpha val="43000"/>
                    </a:srgbClr>
                  </a:outerShdw>
                </a:effectLst>
              </a:rPr>
              <a:t>www.resuscitace.cz</a:t>
            </a:r>
            <a:endParaRPr lang="en-US" dirty="0"/>
          </a:p>
        </p:txBody>
      </p:sp>
    </p:spTree>
    <p:extLst>
      <p:ext uri="{BB962C8B-B14F-4D97-AF65-F5344CB8AC3E}">
        <p14:creationId xmlns:p14="http://schemas.microsoft.com/office/powerpoint/2010/main" val="38003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pojmy a terminologie</a:t>
            </a:r>
          </a:p>
        </p:txBody>
      </p:sp>
      <p:sp>
        <p:nvSpPr>
          <p:cNvPr id="3" name="Zástupný symbol pro obsah 2"/>
          <p:cNvSpPr>
            <a:spLocks noGrp="1"/>
          </p:cNvSpPr>
          <p:nvPr>
            <p:ph idx="1"/>
          </p:nvPr>
        </p:nvSpPr>
        <p:spPr>
          <a:xfrm>
            <a:off x="1041972" y="1807911"/>
            <a:ext cx="10753201" cy="4139998"/>
          </a:xfrm>
        </p:spPr>
        <p:txBody>
          <a:bodyPr>
            <a:normAutofit fontScale="55000" lnSpcReduction="20000"/>
          </a:bodyPr>
          <a:lstStyle/>
          <a:p>
            <a:r>
              <a:rPr lang="cs-CZ" dirty="0"/>
              <a:t>ERC</a:t>
            </a:r>
          </a:p>
          <a:p>
            <a:endParaRPr lang="cs-CZ" dirty="0"/>
          </a:p>
          <a:p>
            <a:r>
              <a:rPr lang="cs-CZ" dirty="0"/>
              <a:t>ILCOR</a:t>
            </a:r>
          </a:p>
          <a:p>
            <a:endParaRPr lang="cs-CZ" dirty="0"/>
          </a:p>
          <a:p>
            <a:r>
              <a:rPr lang="cs-CZ" dirty="0"/>
              <a:t>CPR</a:t>
            </a:r>
          </a:p>
          <a:p>
            <a:endParaRPr lang="cs-CZ" dirty="0"/>
          </a:p>
          <a:p>
            <a:r>
              <a:rPr lang="cs-CZ" dirty="0"/>
              <a:t>ALS</a:t>
            </a:r>
          </a:p>
          <a:p>
            <a:endParaRPr lang="cs-CZ" dirty="0"/>
          </a:p>
          <a:p>
            <a:r>
              <a:rPr lang="cs-CZ" dirty="0"/>
              <a:t>PALS</a:t>
            </a:r>
          </a:p>
          <a:p>
            <a:endParaRPr lang="cs-CZ" dirty="0"/>
          </a:p>
          <a:p>
            <a:r>
              <a:rPr lang="cs-CZ" dirty="0"/>
              <a:t>BLS</a:t>
            </a:r>
          </a:p>
          <a:p>
            <a:endParaRPr lang="cs-CZ" dirty="0"/>
          </a:p>
          <a:p>
            <a:r>
              <a:rPr lang="cs-CZ" dirty="0"/>
              <a:t>TANR/TAPP</a:t>
            </a:r>
          </a:p>
        </p:txBody>
      </p:sp>
    </p:spTree>
    <p:extLst>
      <p:ext uri="{BB962C8B-B14F-4D97-AF65-F5344CB8AC3E}">
        <p14:creationId xmlns:p14="http://schemas.microsoft.com/office/powerpoint/2010/main" val="24206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péče</a:t>
            </a:r>
          </a:p>
        </p:txBody>
      </p:sp>
      <p:sp>
        <p:nvSpPr>
          <p:cNvPr id="3" name="Zástupný symbol pro obsah 2"/>
          <p:cNvSpPr>
            <a:spLocks noGrp="1"/>
          </p:cNvSpPr>
          <p:nvPr>
            <p:ph idx="1"/>
          </p:nvPr>
        </p:nvSpPr>
        <p:spPr>
          <a:xfrm>
            <a:off x="723900" y="1517894"/>
            <a:ext cx="10515600" cy="4935660"/>
          </a:xfrm>
        </p:spPr>
        <p:txBody>
          <a:bodyPr>
            <a:normAutofit fontScale="85000" lnSpcReduction="20000"/>
          </a:bodyPr>
          <a:lstStyle/>
          <a:p>
            <a:r>
              <a:rPr lang="cs-CZ" dirty="0"/>
              <a:t>Ambulantní</a:t>
            </a:r>
          </a:p>
          <a:p>
            <a:r>
              <a:rPr lang="cs-CZ" dirty="0"/>
              <a:t>Lůžková péče</a:t>
            </a:r>
          </a:p>
          <a:p>
            <a:pPr marL="72000" indent="0">
              <a:buNone/>
            </a:pPr>
            <a:endParaRPr lang="cs-CZ" dirty="0"/>
          </a:p>
          <a:p>
            <a:pPr marL="709200" lvl="1" indent="-457200">
              <a:buFont typeface="Arial" panose="020B0604020202020204" pitchFamily="34" charset="0"/>
              <a:buChar char="•"/>
            </a:pPr>
            <a:r>
              <a:rPr lang="cs-CZ" dirty="0"/>
              <a:t>   dlouhodobá</a:t>
            </a:r>
          </a:p>
          <a:p>
            <a:pPr marL="709200" lvl="1" indent="-457200">
              <a:buFont typeface="Arial" panose="020B0604020202020204" pitchFamily="34" charset="0"/>
              <a:buChar char="•"/>
            </a:pPr>
            <a:r>
              <a:rPr lang="cs-CZ" dirty="0"/>
              <a:t>   následná lůžková </a:t>
            </a:r>
          </a:p>
          <a:p>
            <a:pPr marL="709200" lvl="1" indent="-457200">
              <a:buFont typeface="Arial" panose="020B0604020202020204" pitchFamily="34" charset="0"/>
              <a:buChar char="•"/>
            </a:pPr>
            <a:r>
              <a:rPr lang="cs-CZ" dirty="0"/>
              <a:t>   akutní standardní </a:t>
            </a:r>
          </a:p>
          <a:p>
            <a:pPr marL="709200" lvl="1" indent="-457200">
              <a:buFont typeface="Arial" panose="020B0604020202020204" pitchFamily="34" charset="0"/>
              <a:buChar char="•"/>
            </a:pPr>
            <a:r>
              <a:rPr lang="cs-CZ" dirty="0"/>
              <a:t>   akutní intenzivní</a:t>
            </a:r>
          </a:p>
          <a:p>
            <a:pPr marL="252000" lvl="1" indent="0">
              <a:buNone/>
            </a:pPr>
            <a:endParaRPr lang="cs-CZ" dirty="0"/>
          </a:p>
          <a:p>
            <a:r>
              <a:rPr lang="cs-CZ" dirty="0"/>
              <a:t>Zdravotní záchranná služba – RLP, RZP, RV</a:t>
            </a:r>
          </a:p>
          <a:p>
            <a:pPr marL="0" indent="0">
              <a:buNone/>
            </a:pPr>
            <a:endParaRPr lang="cs-CZ" dirty="0"/>
          </a:p>
          <a:p>
            <a:pPr marL="0" indent="0">
              <a:buNone/>
            </a:pPr>
            <a:r>
              <a:rPr lang="cs-CZ" b="1" dirty="0"/>
              <a:t>Laická první pomoc – BLS/</a:t>
            </a:r>
            <a:r>
              <a:rPr lang="cs-CZ" b="1" dirty="0" err="1"/>
              <a:t>First</a:t>
            </a:r>
            <a:r>
              <a:rPr lang="cs-CZ" b="1" dirty="0"/>
              <a:t> </a:t>
            </a:r>
            <a:r>
              <a:rPr lang="cs-CZ" b="1" dirty="0" err="1"/>
              <a:t>responders</a:t>
            </a:r>
            <a:r>
              <a:rPr lang="cs-CZ" b="1" dirty="0"/>
              <a:t> – bez pomůcek</a:t>
            </a:r>
          </a:p>
          <a:p>
            <a:pPr marL="0" indent="0">
              <a:buNone/>
            </a:pPr>
            <a:endParaRPr lang="cs-CZ" dirty="0"/>
          </a:p>
          <a:p>
            <a:pPr marL="0" indent="0">
              <a:buNone/>
            </a:pPr>
            <a:r>
              <a:rPr lang="cs-CZ" dirty="0"/>
              <a:t>Preventivní opatření a dostupnost péče</a:t>
            </a:r>
          </a:p>
          <a:p>
            <a:endParaRPr lang="cs-CZ" dirty="0"/>
          </a:p>
        </p:txBody>
      </p:sp>
    </p:spTree>
    <p:extLst>
      <p:ext uri="{BB962C8B-B14F-4D97-AF65-F5344CB8AC3E}">
        <p14:creationId xmlns:p14="http://schemas.microsoft.com/office/powerpoint/2010/main" val="13123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potx" id="{1927B253-FB08-41F5-B38D-80E9F802FC2D}" vid="{7C5ABD59-4F0A-4D9D-A126-85E5800F092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prezentace-med-cz-4-3</Template>
  <TotalTime>1252</TotalTime>
  <Words>974</Words>
  <Application>Microsoft Office PowerPoint</Application>
  <PresentationFormat>Širokoúhlá obrazovka</PresentationFormat>
  <Paragraphs>186</Paragraphs>
  <Slides>22</Slides>
  <Notes>12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Tahoma</vt:lpstr>
      <vt:lpstr>Wingdings</vt:lpstr>
      <vt:lpstr>Prezentace_MU_CZ</vt:lpstr>
      <vt:lpstr>Úvod do První pomoci</vt:lpstr>
      <vt:lpstr>Rozehřátí vzpomínkami</vt:lpstr>
      <vt:lpstr>Trestní zákon a neposkytnutí první pomoci (40/2009)   </vt:lpstr>
      <vt:lpstr>Podmínky ukončení předmětu</vt:lpstr>
      <vt:lpstr>Cíle obecně</vt:lpstr>
      <vt:lpstr>Základní informační zdroje</vt:lpstr>
      <vt:lpstr>Základní informační zdroje (2)</vt:lpstr>
      <vt:lpstr>Základní pojmy a terminologie</vt:lpstr>
      <vt:lpstr>Úrovně péče</vt:lpstr>
      <vt:lpstr>Prezentace aplikace PowerPoint</vt:lpstr>
      <vt:lpstr>Prezentace aplikace PowerPoint</vt:lpstr>
      <vt:lpstr>DOPRAVNÍ NEHODY A ORIENTACE V SYSTÉMU IZS</vt:lpstr>
      <vt:lpstr>Prezentace aplikace PowerPoint</vt:lpstr>
      <vt:lpstr>Pojďme kreslit</vt:lpstr>
      <vt:lpstr>Autolékárnička</vt:lpstr>
      <vt:lpstr>Auto vs. motolékárnička</vt:lpstr>
      <vt:lpstr>Dispečer</vt:lpstr>
      <vt:lpstr>Civilizace</vt:lpstr>
      <vt:lpstr>Příroda</vt:lpstr>
      <vt:lpstr>Moc lidí – aneb, po základním popisu situace probíhá triage</vt:lpstr>
      <vt:lpstr>Na příště</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PP</dc:title>
  <dc:creator>Michal Pospíšil</dc:creator>
  <cp:lastModifiedBy>Michal Pospíšil</cp:lastModifiedBy>
  <cp:revision>41</cp:revision>
  <dcterms:created xsi:type="dcterms:W3CDTF">2019-09-04T12:25:52Z</dcterms:created>
  <dcterms:modified xsi:type="dcterms:W3CDTF">2019-09-21T18:46:28Z</dcterms:modified>
</cp:coreProperties>
</file>