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57" r:id="rId4"/>
    <p:sldId id="258" r:id="rId5"/>
    <p:sldId id="262" r:id="rId6"/>
    <p:sldId id="260" r:id="rId7"/>
    <p:sldId id="267" r:id="rId8"/>
    <p:sldId id="259" r:id="rId9"/>
    <p:sldId id="266" r:id="rId10"/>
    <p:sldId id="263" r:id="rId11"/>
    <p:sldId id="268" r:id="rId12"/>
    <p:sldId id="261" r:id="rId13"/>
    <p:sldId id="269" r:id="rId14"/>
    <p:sldId id="265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248" autoAdjust="0"/>
  </p:normalViewPr>
  <p:slideViewPr>
    <p:cSldViewPr snapToGrid="0">
      <p:cViewPr varScale="1">
        <p:scale>
          <a:sx n="43" d="100"/>
          <a:sy n="43" d="100"/>
        </p:scale>
        <p:origin x="21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3D2B-A41F-4CF1-B7E3-1BCCA3DDFFE5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E36F-8939-4EAA-893D-5604F09F7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09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Koron%C3%A1rn%C3%AD_tepn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07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Lajk v první pomoci podává pouze </a:t>
            </a:r>
            <a:r>
              <a:rPr lang="cs-CZ" dirty="0" err="1"/>
              <a:t>glukagen</a:t>
            </a:r>
            <a:r>
              <a:rPr lang="cs-CZ" dirty="0"/>
              <a:t> a kostky cukru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7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62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Příčiny: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úraz – např.: poranění hlavy, úraz elektrickým proudem, přehřátí, dušení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interní onemocnění – např. epilepsie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náhle vzniklé - mrtvice, infekce CNS (tetanus, vzteklina), diabetes, snížení hladiny kalcia v krvi (neurotické stavy)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febrilní křeče – u dětí kojeneckého a batolecího věku (do 4 až 6 let) – při prudkém vzestupu teploty nad 38°C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134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6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1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kolaterálního oběhu na dlani</a:t>
            </a:r>
          </a:p>
          <a:p>
            <a:endParaRPr lang="cs-CZ" dirty="0"/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Pravá </a:t>
            </a:r>
            <a:r>
              <a:rPr lang="cs-CZ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oronární tepny"/>
              </a:rPr>
              <a:t>koronární tepna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zásobuje pravou komoru, pravou předsíň, spodní stěnu levé komory a horní zadní část mezikomorového septa;</a:t>
            </a: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levá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koronární tepna se dělí na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ramus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circumflexus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ramus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interventricularis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(RIA);</a:t>
            </a:r>
          </a:p>
          <a:p>
            <a:pPr lvl="1"/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 zásobuje přední část levé komory a přední část mezikomorového septa;</a:t>
            </a:r>
          </a:p>
          <a:p>
            <a:pPr lvl="1"/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circumflexus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zásobuje zbytek levé komory (laterální a horní část) a celou levou předsíň;</a:t>
            </a:r>
          </a:p>
          <a:p>
            <a:endParaRPr lang="cs-CZ" dirty="0"/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Typickým projevem je náhle vzniklá neodeznívající bolest za hrudní kostí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může k ní dojít v klidu nebo při námaze (k prasknutí stěny cévy a vytvoření sraženiny může dojít kdykoliv). Od námahové anginy pectoris se odlišuje větší bolestivostí a zejména tím, že ukončením námahy se stav nezlepší! Člověk je velmi neklidný, má pocit strachu a silně se potí.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9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Léky vždy vlastní tomu člověku.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5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Hemoragické - zbylých 20 % CMP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77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Astma – </a:t>
            </a:r>
            <a:r>
              <a:rPr lang="cs-CZ" dirty="0" err="1"/>
              <a:t>polosed</a:t>
            </a:r>
            <a:r>
              <a:rPr lang="cs-CZ" dirty="0"/>
              <a:t>, uklidnění , léky pokud má, zkušený astmatik vám řekne co mu nejlépe vyhovuje</a:t>
            </a:r>
          </a:p>
          <a:p>
            <a:r>
              <a:rPr lang="cs-CZ" dirty="0"/>
              <a:t>Laryngitida/</a:t>
            </a:r>
            <a:r>
              <a:rPr lang="cs-CZ" dirty="0" err="1"/>
              <a:t>epiglotitida</a:t>
            </a:r>
            <a:r>
              <a:rPr lang="cs-CZ" dirty="0"/>
              <a:t> u dětí – studený vzduch, nepokládáme na záda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17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8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29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HYPERGLYKEMIE</a:t>
            </a:r>
            <a:br>
              <a:rPr lang="cs-CZ" dirty="0"/>
            </a:b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Příznaky: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 dechu postiženého je cítit aceton –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 na záměnu s opilostí!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malátnost, slabost, zvracení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teplá a suchá kůže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ospalost až bezvědomí (méně časté)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žízeň, zrychlený a slabý puls</a:t>
            </a:r>
            <a:br>
              <a:rPr lang="cs-CZ" dirty="0"/>
            </a:b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Příčiny: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vysoká hladina krevního cukru, vzniká dlouhodobě, plíživě, často se jedná o první příznak cukrovky</a:t>
            </a:r>
            <a:br>
              <a:rPr lang="cs-CZ" dirty="0"/>
            </a:b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HYPOGLYKEMIE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častější případ – často způsobeno dietní chybou diabetika</a:t>
            </a:r>
            <a:br>
              <a:rPr lang="cs-CZ" dirty="0"/>
            </a:b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Příznaky: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vyčerpání, slabost, hlad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bušení srdce, silný a zrychlený tep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studená kůže, pot po těle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třes končetin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zmatenost, desorientace, případně poruchy vědomí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55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223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6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5" y="6048047"/>
            <a:ext cx="11536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9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7" y="2019301"/>
            <a:ext cx="5474056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1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5729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9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6"/>
            <a:ext cx="5218412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7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2"/>
            <a:ext cx="5218412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1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7324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&amp;v=-yyIsWjvt2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LWOxLdo7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_h-oIe6R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DwGGx31M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153B7-5D3E-4EE9-92A1-D325BE22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stavy v první pomoci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53B7A3-2188-4DE6-BB40-AAB3F4909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Pospíšil</a:t>
            </a:r>
          </a:p>
        </p:txBody>
      </p:sp>
    </p:spTree>
    <p:extLst>
      <p:ext uri="{BB962C8B-B14F-4D97-AF65-F5344CB8AC3E}">
        <p14:creationId xmlns:p14="http://schemas.microsoft.com/office/powerpoint/2010/main" val="586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FD81B-6AD8-4DBE-8209-61710A90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Stavy náhlé dušnosti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DF262-1B9D-4D65-9CCE-D6E45100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  <a:p>
            <a:endParaRPr lang="cs-CZ" dirty="0"/>
          </a:p>
          <a:p>
            <a:r>
              <a:rPr lang="cs-CZ" dirty="0"/>
              <a:t>Vyloučit kardiální příčiny</a:t>
            </a:r>
          </a:p>
          <a:p>
            <a:endParaRPr lang="cs-CZ" dirty="0"/>
          </a:p>
          <a:p>
            <a:r>
              <a:rPr lang="cs-CZ" dirty="0"/>
              <a:t>Laryngitida/</a:t>
            </a:r>
            <a:r>
              <a:rPr lang="cs-CZ" dirty="0" err="1"/>
              <a:t>Epiglotitida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C531C8-AF01-467D-98D1-7487BB34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49" y="317100"/>
            <a:ext cx="4857750" cy="30575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1F0078-33B5-4A54-9608-DA0E57421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39" y="3727145"/>
            <a:ext cx="4826202" cy="26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93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4FFCE-4E5F-4156-8450-124E2354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Darwin se obrací v hrobě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44CC0-83BB-42ED-B492-9E588C0F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45" y="1716386"/>
            <a:ext cx="10130879" cy="4139998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https://www.youtube.com/watch?time_continue=4&amp;v=-yyIsWjvt2I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18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67802-8B6D-438D-9D64-A7311D4D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reakce – anafylaktický šok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A23A6-D860-4B5B-92EA-A9A38FC6D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EPIPEN Video - </a:t>
            </a:r>
            <a:r>
              <a:rPr lang="cs-CZ" dirty="0">
                <a:hlinkClick r:id="rId3"/>
              </a:rPr>
              <a:t>https://www.youtube.com/watch?v=A5LWOxLdo7g</a:t>
            </a:r>
            <a:endParaRPr lang="cs-CZ" dirty="0"/>
          </a:p>
          <a:p>
            <a:endParaRPr lang="cs-CZ" dirty="0"/>
          </a:p>
          <a:p>
            <a:r>
              <a:rPr lang="cs-CZ" dirty="0"/>
              <a:t>Riziková místa u nerizikových pacientů</a:t>
            </a:r>
          </a:p>
          <a:p>
            <a:endParaRPr lang="cs-CZ" dirty="0"/>
          </a:p>
          <a:p>
            <a:r>
              <a:rPr lang="cs-CZ" dirty="0"/>
              <a:t>Jak vypadá „</a:t>
            </a:r>
            <a:r>
              <a:rPr lang="cs-CZ" dirty="0" err="1"/>
              <a:t>anafylakťák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6005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517EC-224A-4469-A632-61A4BF27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D34A79-8BBF-4722-A9E7-FEA3A4CF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stane když podáte cukr?</a:t>
            </a:r>
          </a:p>
          <a:p>
            <a:r>
              <a:rPr lang="cs-CZ" dirty="0"/>
              <a:t>Co se stane, když podáte inzulin?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82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70AE3-EFFC-4939-94FB-B2512F7C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168C81D-196B-41F9-BB55-AC10A9958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4918" y="2266668"/>
            <a:ext cx="5288284" cy="322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7DEAAC-C642-4EB9-879D-CFAC0ED7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7" y="3823425"/>
            <a:ext cx="4657725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D337F3A-B18D-462B-9935-C343F6EFEE22}"/>
              </a:ext>
            </a:extLst>
          </p:cNvPr>
          <p:cNvSpPr txBox="1"/>
          <p:nvPr/>
        </p:nvSpPr>
        <p:spPr>
          <a:xfrm>
            <a:off x="719999" y="1805003"/>
            <a:ext cx="421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 když je v bezvědomí?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6E7CE8-CF72-4CD9-BACE-ADCC4A9848A6}"/>
              </a:ext>
            </a:extLst>
          </p:cNvPr>
          <p:cNvSpPr txBox="1"/>
          <p:nvPr/>
        </p:nvSpPr>
        <p:spPr>
          <a:xfrm>
            <a:off x="7254244" y="1805003"/>
            <a:ext cx="227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Inzulinové pero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E15708-DA41-4FA8-A94C-A4D7F3F762A9}"/>
              </a:ext>
            </a:extLst>
          </p:cNvPr>
          <p:cNvSpPr txBox="1"/>
          <p:nvPr/>
        </p:nvSpPr>
        <p:spPr>
          <a:xfrm>
            <a:off x="968188" y="336176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Glukagen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42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5487D-AA86-4757-84B3-670A7515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E5CCD7-E3A1-4AD2-B1ED-FAF2FF195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064" y="330286"/>
            <a:ext cx="9704832" cy="59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B1AF2-D8E9-4680-BAD4-CCD27BC2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inzulinovou pumpou?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DC366BC-3AB9-4F38-83D6-471F24091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745" y="1850771"/>
            <a:ext cx="5075938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16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37E15-D887-422F-942C-6A90A1BB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C8B2D-80F4-41A2-B9A4-8D3FD203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Vlastní bezpečnost – bezpečnost pacienta – příčiny?</a:t>
            </a:r>
          </a:p>
          <a:p>
            <a:endParaRPr lang="cs-CZ" dirty="0"/>
          </a:p>
          <a:p>
            <a:r>
              <a:rPr lang="cs-CZ" dirty="0"/>
              <a:t>Febrilní křeče </a:t>
            </a:r>
            <a:r>
              <a:rPr lang="cs-CZ" dirty="0">
                <a:hlinkClick r:id="rId3"/>
              </a:rPr>
              <a:t>https://www.youtube.com/watch?v=xV_h-oIe6RI</a:t>
            </a:r>
            <a:endParaRPr lang="cs-CZ" dirty="0"/>
          </a:p>
          <a:p>
            <a:endParaRPr lang="cs-CZ" dirty="0"/>
          </a:p>
          <a:p>
            <a:r>
              <a:rPr lang="cs-CZ" dirty="0"/>
              <a:t>Epilepsie, nebo jak to referovat dispečerovi?</a:t>
            </a:r>
          </a:p>
          <a:p>
            <a:endParaRPr lang="cs-CZ" dirty="0"/>
          </a:p>
          <a:p>
            <a:r>
              <a:rPr lang="cs-CZ" dirty="0"/>
              <a:t>Jak takový člověk vypadá a jaké jsou časté mýty v PP?</a:t>
            </a:r>
          </a:p>
        </p:txBody>
      </p:sp>
    </p:spTree>
    <p:extLst>
      <p:ext uri="{BB962C8B-B14F-4D97-AF65-F5344CB8AC3E}">
        <p14:creationId xmlns:p14="http://schemas.microsoft.com/office/powerpoint/2010/main" val="297008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F1A5C-A7A9-49E9-B117-24AD7D4A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AC436-45DC-43B3-A9A5-51476C03A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PADLET plocha – zůstane aktivní – využívejte kdykoli, prakticky na cokoli.</a:t>
            </a:r>
          </a:p>
        </p:txBody>
      </p:sp>
      <p:pic>
        <p:nvPicPr>
          <p:cNvPr id="5" name="Obrázek 4" descr="Obsah obrázku text, černá&#10;&#10;Popis byl vytvořen automaticky">
            <a:extLst>
              <a:ext uri="{FF2B5EF4-FFF2-40B4-BE49-F238E27FC236}">
                <a16:creationId xmlns:a16="http://schemas.microsoft.com/office/drawing/2014/main" id="{651B4DF3-E079-4871-8A8F-75C40C7FB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39" y="2603385"/>
            <a:ext cx="5942004" cy="38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8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2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87C0A-A418-4174-AA18-1E7A4BF4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Testík na rozehřátí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C616D-9A8E-4ED2-B3E4-A37F3BCB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530638"/>
            <a:ext cx="10753201" cy="4445998"/>
          </a:xfrm>
        </p:spPr>
        <p:txBody>
          <a:bodyPr>
            <a:normAutofit fontScale="85000" lnSpcReduction="20000"/>
          </a:bodyPr>
          <a:lstStyle/>
          <a:p>
            <a:pPr marL="72000" indent="0">
              <a:buNone/>
            </a:pPr>
            <a:r>
              <a:rPr lang="cs-CZ" b="1" dirty="0"/>
              <a:t>Instrukce:</a:t>
            </a:r>
          </a:p>
          <a:p>
            <a:r>
              <a:rPr lang="cs-CZ" dirty="0"/>
              <a:t>Na telefonu si v internetovém prohlížeči každý otevřete stránku „</a:t>
            </a:r>
            <a:r>
              <a:rPr lang="cs-CZ" b="1" dirty="0"/>
              <a:t>kahoot.it</a:t>
            </a:r>
            <a:r>
              <a:rPr lang="cs-CZ" dirty="0"/>
              <a:t>“ – zde budete vyzváni k zadání PIN kódu – ten vám bude za chvíli sdělen. Zadejte své jméno / přezdívku / UČO</a:t>
            </a:r>
          </a:p>
          <a:p>
            <a:r>
              <a:rPr lang="cs-CZ" dirty="0"/>
              <a:t>Jakmile bude každý přihlášen, hra začíná.</a:t>
            </a:r>
          </a:p>
          <a:p>
            <a:r>
              <a:rPr lang="cs-CZ" dirty="0"/>
              <a:t>Otázky budu vidět vždy na hlavní obrazovce, na telefonech volíte danou možnost, dle přiřazeného symbolu. Za otázky se počítají body, za nejrychlejší odpověď také. Na konci bude zobrazen žebříček.</a:t>
            </a:r>
          </a:p>
          <a:p>
            <a:r>
              <a:rPr lang="cs-CZ" dirty="0"/>
              <a:t>Test se nijak neznámkuje, jedná se o formu výuky, takže žádný stres ;-)</a:t>
            </a:r>
          </a:p>
        </p:txBody>
      </p:sp>
    </p:spTree>
    <p:extLst>
      <p:ext uri="{BB962C8B-B14F-4D97-AF65-F5344CB8AC3E}">
        <p14:creationId xmlns:p14="http://schemas.microsoft.com/office/powerpoint/2010/main" val="276038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7C553-3569-422A-BC30-B90D7374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stavy – bezúrazové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4333F-C60F-40E8-946D-491A4D025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5832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Bolesti na hrudi</a:t>
            </a:r>
          </a:p>
          <a:p>
            <a:endParaRPr lang="cs-CZ" dirty="0"/>
          </a:p>
          <a:p>
            <a:r>
              <a:rPr lang="cs-CZ" dirty="0"/>
              <a:t>Cévní mozkové příhody (lidově mrtvice)</a:t>
            </a:r>
          </a:p>
          <a:p>
            <a:endParaRPr lang="cs-CZ" dirty="0"/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(cukrovka)</a:t>
            </a:r>
          </a:p>
          <a:p>
            <a:endParaRPr lang="cs-CZ" dirty="0"/>
          </a:p>
          <a:p>
            <a:r>
              <a:rPr lang="cs-CZ" dirty="0"/>
              <a:t>Náhle vzniklá dušnost</a:t>
            </a:r>
          </a:p>
          <a:p>
            <a:endParaRPr lang="cs-CZ" dirty="0"/>
          </a:p>
          <a:p>
            <a:r>
              <a:rPr lang="cs-CZ" dirty="0"/>
              <a:t>Křečové stavy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0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472D-488D-42DF-B855-79EEAB47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 na hrudi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E29A9-75C7-46CA-A11E-C1E47F0B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27" y="1843696"/>
            <a:ext cx="5286042" cy="447788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Příčiny a mechanismus</a:t>
            </a:r>
          </a:p>
          <a:p>
            <a:endParaRPr lang="cs-CZ" dirty="0"/>
          </a:p>
          <a:p>
            <a:r>
              <a:rPr lang="cs-CZ" dirty="0"/>
              <a:t>Diferenciální diagnostika</a:t>
            </a:r>
          </a:p>
          <a:p>
            <a:endParaRPr lang="cs-CZ" dirty="0"/>
          </a:p>
          <a:p>
            <a:r>
              <a:rPr lang="cs-CZ" dirty="0"/>
              <a:t>Jak takový pacient vypadá a co prožívá?</a:t>
            </a:r>
          </a:p>
          <a:p>
            <a:endParaRPr lang="cs-CZ" dirty="0"/>
          </a:p>
          <a:p>
            <a:r>
              <a:rPr lang="cs-CZ" dirty="0"/>
              <a:t>Proč je důležitý klid a co je to </a:t>
            </a:r>
            <a:r>
              <a:rPr lang="cs-CZ" dirty="0" err="1"/>
              <a:t>fázický</a:t>
            </a:r>
            <a:r>
              <a:rPr lang="cs-CZ" dirty="0"/>
              <a:t> průtok?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A17F46-55A4-4D90-BA77-FE373B937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69" y="720000"/>
            <a:ext cx="6325663" cy="46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D1960-CBD8-4F18-A8B4-73F81F7B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Prožijte si svůj vlastní infarkt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3B00B-A106-43D2-9221-00E99D11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https://www.youtube.com/watch?v=zQDwGGx31Ms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0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E032E-F630-48D5-857E-9683ED1D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F0810A-6454-42F4-A546-F0E5DE5BC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798" y="488352"/>
            <a:ext cx="3143250" cy="3076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35035B-639B-41C4-9C0C-B718C01E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497" y="3686555"/>
            <a:ext cx="493395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5C0D05-BA03-4E0F-B2A3-0CF3B2B56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477" y="1292923"/>
            <a:ext cx="2751851" cy="330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46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F061D-4FCE-4711-B093-CAC3DF0F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89" y="575618"/>
            <a:ext cx="10753201" cy="451576"/>
          </a:xfrm>
        </p:spPr>
        <p:txBody>
          <a:bodyPr/>
          <a:lstStyle/>
          <a:p>
            <a:r>
              <a:rPr lang="cs-CZ" dirty="0"/>
              <a:t>Jaké jsou příznaky CMP 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C77E232-63F2-45F3-A93E-9D30FFD8F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58900"/>
            <a:ext cx="4052607" cy="41402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D1154A-42D5-4482-B512-4A80A0745D75}"/>
              </a:ext>
            </a:extLst>
          </p:cNvPr>
          <p:cNvSpPr txBox="1"/>
          <p:nvPr/>
        </p:nvSpPr>
        <p:spPr>
          <a:xfrm>
            <a:off x="1290714" y="5637403"/>
            <a:ext cx="70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https://padlet.com/michal_pospisil/49u3hw1f5ssp</a:t>
            </a:r>
          </a:p>
        </p:txBody>
      </p:sp>
    </p:spTree>
    <p:extLst>
      <p:ext uri="{BB962C8B-B14F-4D97-AF65-F5344CB8AC3E}">
        <p14:creationId xmlns:p14="http://schemas.microsoft.com/office/powerpoint/2010/main" val="132149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F9692-40C5-4E24-9EB5-B782FB07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- Cévní mozková příhoda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5816D-1444-4BA5-AD2C-0F5EF0A6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Lidově mrtvička</a:t>
            </a:r>
          </a:p>
          <a:p>
            <a:r>
              <a:rPr lang="cs-CZ" dirty="0"/>
              <a:t>Mechanismus podobný infarktu myokardu – avšak o něco výš.</a:t>
            </a:r>
          </a:p>
          <a:p>
            <a:r>
              <a:rPr lang="cs-CZ" dirty="0"/>
              <a:t>TIA – Transitorní ischemická ataka a základní rozdělení.</a:t>
            </a:r>
          </a:p>
          <a:p>
            <a:r>
              <a:rPr lang="cs-CZ" dirty="0"/>
              <a:t>FAST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5F1C74-F7A9-4F15-B6FD-6F7AEB25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42" y="4028326"/>
            <a:ext cx="30099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30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7B994-0CAC-4A50-9286-93B464F6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65" y="573949"/>
            <a:ext cx="10753201" cy="451576"/>
          </a:xfrm>
        </p:spPr>
        <p:txBody>
          <a:bodyPr/>
          <a:lstStyle/>
          <a:p>
            <a:r>
              <a:rPr lang="cs-CZ" dirty="0"/>
              <a:t>FAST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4521C41-E244-4824-8596-25FEC4FD7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212013"/>
            <a:ext cx="4535423" cy="6433974"/>
          </a:xfrm>
        </p:spPr>
      </p:pic>
    </p:spTree>
    <p:extLst>
      <p:ext uri="{BB962C8B-B14F-4D97-AF65-F5344CB8AC3E}">
        <p14:creationId xmlns:p14="http://schemas.microsoft.com/office/powerpoint/2010/main" val="137086872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585</TotalTime>
  <Words>458</Words>
  <Application>Microsoft Office PowerPoint</Application>
  <PresentationFormat>Širokoúhlá obrazovka</PresentationFormat>
  <Paragraphs>99</Paragraphs>
  <Slides>19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Prezentace_MU_CZ</vt:lpstr>
      <vt:lpstr>Interní stavy v první pomoci</vt:lpstr>
      <vt:lpstr>Testík na rozehřátí</vt:lpstr>
      <vt:lpstr>Interní stavy – bezúrazové stavy</vt:lpstr>
      <vt:lpstr>Bolesti na hrudi</vt:lpstr>
      <vt:lpstr>Prožijte si svůj vlastní infarkt </vt:lpstr>
      <vt:lpstr>Prezentace aplikace PowerPoint</vt:lpstr>
      <vt:lpstr>Jaké jsou příznaky CMP ?</vt:lpstr>
      <vt:lpstr>CMP - Cévní mozková příhoda </vt:lpstr>
      <vt:lpstr>FAST</vt:lpstr>
      <vt:lpstr>Stavy náhlé dušnosti</vt:lpstr>
      <vt:lpstr>Darwin se obrací v hrobě</vt:lpstr>
      <vt:lpstr>Alergická reakce – anafylaktický šok</vt:lpstr>
      <vt:lpstr>Diabetes mellitus </vt:lpstr>
      <vt:lpstr>Diabetes mellitus</vt:lpstr>
      <vt:lpstr>Prezentace aplikace PowerPoint</vt:lpstr>
      <vt:lpstr>Co s inzulinovou pumpou?</vt:lpstr>
      <vt:lpstr>Křečové stavy</vt:lpstr>
      <vt:lpstr>Dotazy a diskuse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Interní stavy v první pomoci</dc:title>
  <dc:creator>Michal Pospíšil</dc:creator>
  <cp:lastModifiedBy>Michal Pospíšil</cp:lastModifiedBy>
  <cp:revision>25</cp:revision>
  <dcterms:created xsi:type="dcterms:W3CDTF">2019-10-09T09:08:34Z</dcterms:created>
  <dcterms:modified xsi:type="dcterms:W3CDTF">2019-10-10T09:13:06Z</dcterms:modified>
</cp:coreProperties>
</file>