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/>
            <a:t>na bezplatnou zdravotní péči 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zákon.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8B2EFC-02A9-4BD1-8DCC-8A512CAD1213}" type="presOf" srcId="{69E9847F-7071-476A-A2AC-F5205954FB23}" destId="{020147FA-DAB9-4037-990B-2E88EA5F29AC}" srcOrd="0" destOrd="2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160CB36B-6941-4E78-8A08-994EBC101E92}" type="presOf" srcId="{773E74CE-1FD0-4D6B-8F0A-AC6472EBE292}" destId="{57ECB263-46D6-423B-9259-F73CAC9EC49D}" srcOrd="0" destOrd="0" presId="urn:microsoft.com/office/officeart/2005/8/layout/hList1"/>
    <dgm:cxn modelId="{C008EFBA-B3CD-41CE-A543-4BE5FABA571C}" type="presOf" srcId="{9E15A669-F395-45A1-B580-A21D3B8DBFF7}" destId="{2CEE1B06-C067-4F72-AE45-50FA28C5E596}" srcOrd="0" destOrd="0" presId="urn:microsoft.com/office/officeart/2005/8/layout/hList1"/>
    <dgm:cxn modelId="{5E4DA68F-399B-4073-9124-8B8B5145E006}" type="presOf" srcId="{2E9C357C-84DC-474E-B65F-371CECD5BBE2}" destId="{57ECB263-46D6-423B-9259-F73CAC9EC49D}" srcOrd="0" destOrd="2" presId="urn:microsoft.com/office/officeart/2005/8/layout/hList1"/>
    <dgm:cxn modelId="{2F41068E-5CA3-42C5-9774-DC181A9DEFDD}" type="presOf" srcId="{63BD814D-6F9D-4E19-A6CB-1879AC104AB7}" destId="{020147FA-DAB9-4037-990B-2E88EA5F29AC}" srcOrd="0" destOrd="1" presId="urn:microsoft.com/office/officeart/2005/8/layout/hList1"/>
    <dgm:cxn modelId="{F1E2D98C-131F-49F9-8A51-222F8E6D5242}" type="presOf" srcId="{D20D63EE-5478-4B09-9A51-7AE35CCFA5D0}" destId="{E34ECBC4-710E-4137-96F3-CEF8A381E585}" srcOrd="0" destOrd="0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A2931885-645B-40F4-A919-68E97CA31F5B}" type="presOf" srcId="{1A85F6C4-A6F9-4214-A843-82B36B274FF3}" destId="{ADD0B6A6-D4BB-4473-A795-36922C279ADB}" srcOrd="0" destOrd="0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7C19A3AA-9C83-45F7-8D5D-3460E451EE88}" type="presOf" srcId="{2AAAAFC1-9FA2-4CC8-B010-40171EA58F33}" destId="{57ECB263-46D6-423B-9259-F73CAC9EC49D}" srcOrd="0" destOrd="1" presId="urn:microsoft.com/office/officeart/2005/8/layout/hList1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95AAF684-5C0F-4A4F-8977-0D2CF072CC2C}" type="presOf" srcId="{0269DBB4-3E8B-49A1-90AE-42AAF122BCBD}" destId="{020147FA-DAB9-4037-990B-2E88EA5F29AC}" srcOrd="0" destOrd="0" presId="urn:microsoft.com/office/officeart/2005/8/layout/hList1"/>
    <dgm:cxn modelId="{AA563AAF-6769-45C0-8A83-2344C2D1CF16}" type="presOf" srcId="{5EFB4BBA-E5AA-4B4F-AD2F-CB5812B18213}" destId="{C802DFA9-4D58-4D16-8075-8A68D4482538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264D86AC-E46F-45F6-ADED-82AE0AB83178}" type="presOf" srcId="{C91FCBA3-C46C-4C82-BCC1-A5B123AB929C}" destId="{ADD0B6A6-D4BB-4473-A795-36922C279ADB}" srcOrd="0" destOrd="1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68FBDC06-3392-436A-9350-862F9153FB63}" type="presOf" srcId="{196F79CF-ED38-40A1-9476-918CA2F14C47}" destId="{A07AD56A-BD37-4116-A79B-8851F0C4A5D1}" srcOrd="0" destOrd="0" presId="urn:microsoft.com/office/officeart/2005/8/layout/hList1"/>
    <dgm:cxn modelId="{88ED5BE9-20E9-4CF6-9F78-90579B7D7F82}" type="presOf" srcId="{C40E428E-3EC3-479A-A577-765AF3074BCF}" destId="{ADD0B6A6-D4BB-4473-A795-36922C279ADB}" srcOrd="0" destOrd="2" presId="urn:microsoft.com/office/officeart/2005/8/layout/hList1"/>
    <dgm:cxn modelId="{8019B8BE-A387-43B6-A44F-4034DD710C29}" type="presParOf" srcId="{C802DFA9-4D58-4D16-8075-8A68D4482538}" destId="{7E5ED607-8E1F-4DF4-84A9-FFDCB01A490C}" srcOrd="0" destOrd="0" presId="urn:microsoft.com/office/officeart/2005/8/layout/hList1"/>
    <dgm:cxn modelId="{F3CC6900-6AEC-49F0-8D77-951F9533D86F}" type="presParOf" srcId="{7E5ED607-8E1F-4DF4-84A9-FFDCB01A490C}" destId="{2CEE1B06-C067-4F72-AE45-50FA28C5E596}" srcOrd="0" destOrd="0" presId="urn:microsoft.com/office/officeart/2005/8/layout/hList1"/>
    <dgm:cxn modelId="{3505492A-179E-4E39-9EFF-7E4B1720A7DF}" type="presParOf" srcId="{7E5ED607-8E1F-4DF4-84A9-FFDCB01A490C}" destId="{57ECB263-46D6-423B-9259-F73CAC9EC49D}" srcOrd="1" destOrd="0" presId="urn:microsoft.com/office/officeart/2005/8/layout/hList1"/>
    <dgm:cxn modelId="{38194C9B-8D87-4F0C-91CB-533730391FF0}" type="presParOf" srcId="{C802DFA9-4D58-4D16-8075-8A68D4482538}" destId="{2B791569-6AAF-48B9-8147-51CA830E639F}" srcOrd="1" destOrd="0" presId="urn:microsoft.com/office/officeart/2005/8/layout/hList1"/>
    <dgm:cxn modelId="{BE7E88A7-031E-4631-906E-7A1D58D5C08E}" type="presParOf" srcId="{C802DFA9-4D58-4D16-8075-8A68D4482538}" destId="{4DE54A03-E871-41B9-9912-4826527194F7}" srcOrd="2" destOrd="0" presId="urn:microsoft.com/office/officeart/2005/8/layout/hList1"/>
    <dgm:cxn modelId="{DCC9E823-F565-4612-8FE8-AF63EE25BC2B}" type="presParOf" srcId="{4DE54A03-E871-41B9-9912-4826527194F7}" destId="{E34ECBC4-710E-4137-96F3-CEF8A381E585}" srcOrd="0" destOrd="0" presId="urn:microsoft.com/office/officeart/2005/8/layout/hList1"/>
    <dgm:cxn modelId="{A735703C-DEDD-4F99-A13C-54A802840FC8}" type="presParOf" srcId="{4DE54A03-E871-41B9-9912-4826527194F7}" destId="{020147FA-DAB9-4037-990B-2E88EA5F29AC}" srcOrd="1" destOrd="0" presId="urn:microsoft.com/office/officeart/2005/8/layout/hList1"/>
    <dgm:cxn modelId="{DF678097-63F9-4564-8828-6DEF81210CDE}" type="presParOf" srcId="{C802DFA9-4D58-4D16-8075-8A68D4482538}" destId="{1052309D-95A6-4A80-A495-ACE9D1619B9C}" srcOrd="3" destOrd="0" presId="urn:microsoft.com/office/officeart/2005/8/layout/hList1"/>
    <dgm:cxn modelId="{FF21680F-45D9-481B-8173-117F82346E56}" type="presParOf" srcId="{C802DFA9-4D58-4D16-8075-8A68D4482538}" destId="{E51BFB17-7798-4F13-8087-2453952CFD91}" srcOrd="4" destOrd="0" presId="urn:microsoft.com/office/officeart/2005/8/layout/hList1"/>
    <dgm:cxn modelId="{67445221-C4AE-4EE0-859B-F06D45A3937A}" type="presParOf" srcId="{E51BFB17-7798-4F13-8087-2453952CFD91}" destId="{A07AD56A-BD37-4116-A79B-8851F0C4A5D1}" srcOrd="0" destOrd="0" presId="urn:microsoft.com/office/officeart/2005/8/layout/hList1"/>
    <dgm:cxn modelId="{71B8B5C5-6750-45F0-BB59-8E4418E7B10E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AD2B66B4-CA88-4861-BEB0-9FADFC964881}" type="presOf" srcId="{175A3AC4-3C46-4DC6-A9A2-5BC50DE1ABDA}" destId="{76DED07F-73BF-4F3B-A235-0B77487621F7}" srcOrd="0" destOrd="1" presId="urn:microsoft.com/office/officeart/2005/8/layout/vList2"/>
    <dgm:cxn modelId="{C501E163-F90E-4C3F-A6FE-A38200638201}" type="presOf" srcId="{A90C9152-9B19-47C5-A9FA-B53DFED4897D}" destId="{60EEEADD-6EC0-44ED-AB4B-DE87D20574C3}" srcOrd="0" destOrd="0" presId="urn:microsoft.com/office/officeart/2005/8/layout/vList2"/>
    <dgm:cxn modelId="{A0DF6D3B-9B5A-4016-A9B3-AECACD44EBAF}" type="presOf" srcId="{AC44D2CF-C205-4A0E-B1DE-D5B5D0D3528E}" destId="{B45C8CB1-625A-4472-9AD1-A7294F839BA0}" srcOrd="0" destOrd="0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A5253A3C-2E42-4724-A2B9-E59925594096}" type="presOf" srcId="{D73BCCDD-3759-4CDD-AEF5-FF1C3321FAA1}" destId="{68CBD2F7-3C09-46C5-AD2C-EB1DE2A9EAE3}" srcOrd="0" destOrd="1" presId="urn:microsoft.com/office/officeart/2005/8/layout/vList2"/>
    <dgm:cxn modelId="{6FAEC660-E389-43AB-811F-49E8D3A1D0DC}" type="presOf" srcId="{938FDF9E-5D70-43AA-BDBF-7E0428A52823}" destId="{76DED07F-73BF-4F3B-A235-0B77487621F7}" srcOrd="0" destOrd="2" presId="urn:microsoft.com/office/officeart/2005/8/layout/vList2"/>
    <dgm:cxn modelId="{4DCB2C88-8C93-4ACF-A281-A4D111929E51}" type="presOf" srcId="{C5EF1321-BB6D-4CE5-A5A0-80222A73D624}" destId="{68CBD2F7-3C09-46C5-AD2C-EB1DE2A9EAE3}" srcOrd="0" destOrd="0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0B8F78A-C240-4BF7-9369-F8C6B1DF3556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7C30F3FC-8208-4898-B6D5-51E4C372B373}" type="presOf" srcId="{6361B259-5DE9-4C8B-9D32-BE54F1B8A5FD}" destId="{4010D989-54F8-45DD-B5AA-7FF0F75850D4}" srcOrd="0" destOrd="0" presId="urn:microsoft.com/office/officeart/2005/8/layout/vList2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049E147E-0DDF-4F4E-987B-83E35BF1EC40}" type="presOf" srcId="{9E29BF29-EE97-4F50-B934-CB4B7AABA342}" destId="{F7BA87E7-8A07-4B82-B07E-E7B6D0A272D2}" srcOrd="0" destOrd="0" presId="urn:microsoft.com/office/officeart/2005/8/layout/vList2"/>
    <dgm:cxn modelId="{0B35015C-6352-43F6-A3D2-28E298220B9B}" type="presParOf" srcId="{60EEEADD-6EC0-44ED-AB4B-DE87D20574C3}" destId="{4010D989-54F8-45DD-B5AA-7FF0F75850D4}" srcOrd="0" destOrd="0" presId="urn:microsoft.com/office/officeart/2005/8/layout/vList2"/>
    <dgm:cxn modelId="{56B7E688-A04D-431F-BBC0-5D2DCDE0C58E}" type="presParOf" srcId="{60EEEADD-6EC0-44ED-AB4B-DE87D20574C3}" destId="{76DED07F-73BF-4F3B-A235-0B77487621F7}" srcOrd="1" destOrd="0" presId="urn:microsoft.com/office/officeart/2005/8/layout/vList2"/>
    <dgm:cxn modelId="{477CEB7A-33E3-42D8-8049-D5652CC46F32}" type="presParOf" srcId="{60EEEADD-6EC0-44ED-AB4B-DE87D20574C3}" destId="{F7BA87E7-8A07-4B82-B07E-E7B6D0A272D2}" srcOrd="2" destOrd="0" presId="urn:microsoft.com/office/officeart/2005/8/layout/vList2"/>
    <dgm:cxn modelId="{3CA3A779-5049-4E82-8EFA-3FB3F7FC2B90}" type="presParOf" srcId="{60EEEADD-6EC0-44ED-AB4B-DE87D20574C3}" destId="{0A15242B-A1DD-4278-BEF2-EDBDC8368C9D}" srcOrd="3" destOrd="0" presId="urn:microsoft.com/office/officeart/2005/8/layout/vList2"/>
    <dgm:cxn modelId="{1E760B88-8394-4405-915E-DCEBBAD4F6A3}" type="presParOf" srcId="{60EEEADD-6EC0-44ED-AB4B-DE87D20574C3}" destId="{B45C8CB1-625A-4472-9AD1-A7294F839BA0}" srcOrd="4" destOrd="0" presId="urn:microsoft.com/office/officeart/2005/8/layout/vList2"/>
    <dgm:cxn modelId="{AC326B88-9D6D-4C5C-803E-D239412CADC2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040D24-40B2-49CE-81DD-7CFCA3F8E1CF}" type="presOf" srcId="{575FAEB7-408B-44B9-9B7F-C983F207BF09}" destId="{E50F2D24-0820-42AC-A546-CD539F4106C5}" srcOrd="0" destOrd="0" presId="urn:microsoft.com/office/officeart/2005/8/layout/vList2"/>
    <dgm:cxn modelId="{F8191E65-C961-4603-A2BB-BDEDB57A69E1}" type="presOf" srcId="{0E9B1DB4-42F9-4254-A946-DCEA750610EA}" destId="{984B0D80-4C6C-422E-9225-BA82B623769E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75F72127-0D10-47D8-A9E3-52BAD3F17EBC}" type="presOf" srcId="{11073C6B-7BEA-4A7B-8D45-9E6E0B8542E9}" destId="{444CDB97-855D-4A8E-A4F6-61BB44B56A9D}" srcOrd="0" destOrd="0" presId="urn:microsoft.com/office/officeart/2005/8/layout/vList2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8FFB6316-DA9E-489C-8A8E-BAC626DA3C75}" type="presOf" srcId="{A725393C-4D7D-4770-B488-13D68EBFA618}" destId="{F7848E3E-15FD-4B48-961E-AEF32D877EE4}" srcOrd="0" destOrd="0" presId="urn:microsoft.com/office/officeart/2005/8/layout/vList2"/>
    <dgm:cxn modelId="{52D77D30-C30A-4136-BF47-93C97D4A9831}" type="presParOf" srcId="{F7848E3E-15FD-4B48-961E-AEF32D877EE4}" destId="{984B0D80-4C6C-422E-9225-BA82B623769E}" srcOrd="0" destOrd="0" presId="urn:microsoft.com/office/officeart/2005/8/layout/vList2"/>
    <dgm:cxn modelId="{08D57875-AA1C-460B-A8A0-3EE9A0D36EAC}" type="presParOf" srcId="{F7848E3E-15FD-4B48-961E-AEF32D877EE4}" destId="{4C082246-20D6-4C34-A550-E0F67B6A0F44}" srcOrd="1" destOrd="0" presId="urn:microsoft.com/office/officeart/2005/8/layout/vList2"/>
    <dgm:cxn modelId="{B3AAAC16-BE9B-4DD5-84DF-72AB5E5CCB2D}" type="presParOf" srcId="{F7848E3E-15FD-4B48-961E-AEF32D877EE4}" destId="{E50F2D24-0820-42AC-A546-CD539F4106C5}" srcOrd="2" destOrd="0" presId="urn:microsoft.com/office/officeart/2005/8/layout/vList2"/>
    <dgm:cxn modelId="{A596606B-A190-49FD-B819-6931406C2CB1}" type="presParOf" srcId="{F7848E3E-15FD-4B48-961E-AEF32D877EE4}" destId="{70869879-482C-41C0-83AB-93E96593854D}" srcOrd="3" destOrd="0" presId="urn:microsoft.com/office/officeart/2005/8/layout/vList2"/>
    <dgm:cxn modelId="{95CF231A-9AEB-4B7E-9550-7415655EC36D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84E2787-E4EE-4E2B-8B17-9495F80C69E6}" type="presOf" srcId="{C5490AD0-731E-4659-92A6-38D2A7B7A62D}" destId="{C7AEFE8D-7E0A-44F6-A5AE-63E55FB949D5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014773B7-0EBB-4937-AE55-BBEB99C73F5A}" type="presOf" srcId="{BDFD7923-B511-4CEC-8669-590486B96F58}" destId="{5A555D06-E3D7-45E1-ADDE-5CA4241E2D82}" srcOrd="0" destOrd="0" presId="urn:microsoft.com/office/officeart/2005/8/layout/vList2"/>
    <dgm:cxn modelId="{16B7493C-66FA-49EC-AD21-AFCDB8B4011C}" type="presOf" srcId="{26F8F50D-2B5D-439D-9F51-8ECE34FF2660}" destId="{F8F5CCDF-DDF8-4DCA-AD8F-3B7410AF4B19}" srcOrd="0" destOrd="0" presId="urn:microsoft.com/office/officeart/2005/8/layout/vList2"/>
    <dgm:cxn modelId="{6FFAF603-07A8-48A5-95A3-AD74BEE1993F}" type="presOf" srcId="{191F1ABF-7BFC-4C6B-9CCB-D232BDF0730A}" destId="{05976236-DCAE-4AF9-9706-69803F955371}" srcOrd="0" destOrd="0" presId="urn:microsoft.com/office/officeart/2005/8/layout/vList2"/>
    <dgm:cxn modelId="{44D7E3C3-E4AD-41F2-A4B5-646B4453953B}" type="presOf" srcId="{0769F7F5-2862-4BA1-9697-C73BB7EF8509}" destId="{827FA593-F5FD-40BA-A0DB-593D38BC60E9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F8F463E4-BE1E-4C0E-99F7-853B1201BC34}" type="presParOf" srcId="{5A555D06-E3D7-45E1-ADDE-5CA4241E2D82}" destId="{C7AEFE8D-7E0A-44F6-A5AE-63E55FB949D5}" srcOrd="0" destOrd="0" presId="urn:microsoft.com/office/officeart/2005/8/layout/vList2"/>
    <dgm:cxn modelId="{4A40A552-DB00-4BEE-9E07-92E8E503E1E9}" type="presParOf" srcId="{5A555D06-E3D7-45E1-ADDE-5CA4241E2D82}" destId="{729B1928-A8EA-4B07-86F8-3C80F5DC429E}" srcOrd="1" destOrd="0" presId="urn:microsoft.com/office/officeart/2005/8/layout/vList2"/>
    <dgm:cxn modelId="{FD0BF14F-4607-478C-B4CB-AA30FCC5B9FC}" type="presParOf" srcId="{5A555D06-E3D7-45E1-ADDE-5CA4241E2D82}" destId="{827FA593-F5FD-40BA-A0DB-593D38BC60E9}" srcOrd="2" destOrd="0" presId="urn:microsoft.com/office/officeart/2005/8/layout/vList2"/>
    <dgm:cxn modelId="{BAF1A873-81BF-4C97-A83D-5564D68B7BD5}" type="presParOf" srcId="{5A555D06-E3D7-45E1-ADDE-5CA4241E2D82}" destId="{E21B93FC-AC35-44C0-8218-C6F56DFEFA50}" srcOrd="3" destOrd="0" presId="urn:microsoft.com/office/officeart/2005/8/layout/vList2"/>
    <dgm:cxn modelId="{8DCE78C0-5FBD-4EBE-A1C3-7B290A5E0392}" type="presParOf" srcId="{5A555D06-E3D7-45E1-ADDE-5CA4241E2D82}" destId="{F8F5CCDF-DDF8-4DCA-AD8F-3B7410AF4B19}" srcOrd="4" destOrd="0" presId="urn:microsoft.com/office/officeart/2005/8/layout/vList2"/>
    <dgm:cxn modelId="{218B4C72-6044-4DFC-9FD8-26A5F955205D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07D28B0-7F23-46DB-881F-AE874BFDC563}" type="presOf" srcId="{F855CA94-3F09-4167-97D4-38F943F055CD}" destId="{A32BFF14-2FAD-4919-A464-D5AF74346F7A}" srcOrd="0" destOrd="0" presId="urn:microsoft.com/office/officeart/2005/8/layout/vList2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4C89E65D-50E8-4657-ABFB-9F8AE7B50CD1}" type="presOf" srcId="{A51BC0BF-EFCD-4218-B0DA-5D69C2CDBC8D}" destId="{CD2D6C4A-B605-4EB6-A2CE-6B7343B7F557}" srcOrd="0" destOrd="0" presId="urn:microsoft.com/office/officeart/2005/8/layout/vList2"/>
    <dgm:cxn modelId="{7D6B1976-E200-4972-8807-E878F098CF9E}" type="presOf" srcId="{BF6371F2-220E-4496-9346-394BA100CADE}" destId="{CD2D6C4A-B605-4EB6-A2CE-6B7343B7F557}" srcOrd="0" destOrd="1" presId="urn:microsoft.com/office/officeart/2005/8/layout/vList2"/>
    <dgm:cxn modelId="{F4C60C67-563F-4717-95CC-D2B65BB67A6E}" type="presOf" srcId="{A9AB0CB3-E957-4C18-A292-711A69B8B1D6}" destId="{E646C942-F14B-4196-BF36-83F89571F1BC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5451BFDF-4CA4-492D-B17F-2711D6841AD2}" type="presOf" srcId="{C3EF28D2-92C9-4A01-9AC0-C577BB8A7175}" destId="{CD2D6C4A-B605-4EB6-A2CE-6B7343B7F557}" srcOrd="0" destOrd="2" presId="urn:microsoft.com/office/officeart/2005/8/layout/vList2"/>
    <dgm:cxn modelId="{A0098D55-4743-47B6-A730-5D712E6A1215}" type="presOf" srcId="{2D9A8B63-6FD9-4072-B1F4-ED7D10F8D2EB}" destId="{EB25D490-2FD7-47E3-A62A-D3AEB5E0EBE9}" srcOrd="0" destOrd="0" presId="urn:microsoft.com/office/officeart/2005/8/layout/vList2"/>
    <dgm:cxn modelId="{BE891A02-70C4-47C6-BDE7-DAD4794FD04A}" type="presOf" srcId="{E6AE7DEA-3334-403B-9AA2-F9942EAFCBA3}" destId="{25FA9DDE-BF14-44CB-9C6F-FD3663F105F1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8F13D8C1-CA0D-4BA7-8F23-5729C1197404}" type="presParOf" srcId="{25FA9DDE-BF14-44CB-9C6F-FD3663F105F1}" destId="{EB25D490-2FD7-47E3-A62A-D3AEB5E0EBE9}" srcOrd="0" destOrd="0" presId="urn:microsoft.com/office/officeart/2005/8/layout/vList2"/>
    <dgm:cxn modelId="{B9DB285F-6432-4184-AFD5-D50C5E93E800}" type="presParOf" srcId="{25FA9DDE-BF14-44CB-9C6F-FD3663F105F1}" destId="{CD2D6C4A-B605-4EB6-A2CE-6B7343B7F557}" srcOrd="1" destOrd="0" presId="urn:microsoft.com/office/officeart/2005/8/layout/vList2"/>
    <dgm:cxn modelId="{BBCA63E8-662E-4CDE-8416-0FCA58D0D543}" type="presParOf" srcId="{25FA9DDE-BF14-44CB-9C6F-FD3663F105F1}" destId="{A32BFF14-2FAD-4919-A464-D5AF74346F7A}" srcOrd="2" destOrd="0" presId="urn:microsoft.com/office/officeart/2005/8/layout/vList2"/>
    <dgm:cxn modelId="{6EACFA6C-A29D-416A-9A6E-817C839E4888}" type="presParOf" srcId="{25FA9DDE-BF14-44CB-9C6F-FD3663F105F1}" destId="{B7A3CFF7-7520-457A-B87B-66DEE37F62F0}" srcOrd="3" destOrd="0" presId="urn:microsoft.com/office/officeart/2005/8/layout/vList2"/>
    <dgm:cxn modelId="{802377A1-7D1E-40ED-B5A8-614A24AB588D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/>
            <a:t>Odmítnutí Zdravotnickým pracovníkem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/>
            <a:t>Výhrada svědomí</a:t>
          </a:r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/>
            <a:t>Nepřevzetí do péče poskytovatelem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/>
            <a:t>jestliže pacient, zákonný zástupce nebo opatrovník pacienta odmítne prokázání totožnosti</a:t>
          </a:r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/>
            <a:t>by přijetím pacienta bylo překročeno únosné pracovní zatížení (Snížilo by to bezpečnost pacientů)</a:t>
          </a:r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/>
            <a:t>přijetí brání provozní důvody</a:t>
          </a:r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/>
            <a:t>není pojištěncem zdravotní pojišťovny, se kterou má poskytovatel uzavřenu smlouvu </a:t>
          </a:r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/>
            <a:t>Cizinci z EÚ mají zvláštní úpravu</a:t>
          </a:r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cs-CZ" dirty="0"/>
            <a:t>odmítnout poskytnutí zdravotních služeb pacientovi v případě, že by jejich poskytnutí odporovalo jeho svědomí nebo náboženskému vyznání</a:t>
          </a:r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14697D-CDA4-4FF0-879C-3A8410031D4D}" type="presOf" srcId="{B086603C-D35D-4A1A-8EB9-0D51D043E22F}" destId="{706315B1-05E4-4985-8CB8-01F4FC0E5A93}" srcOrd="0" destOrd="2" presId="urn:microsoft.com/office/officeart/2005/8/layout/hList1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DF89B25B-45F5-467C-B0AF-E91BE955384E}" type="presOf" srcId="{550EC7E7-1906-483F-A7DC-232E9A1F87A3}" destId="{706315B1-05E4-4985-8CB8-01F4FC0E5A93}" srcOrd="0" destOrd="3" presId="urn:microsoft.com/office/officeart/2005/8/layout/hList1"/>
    <dgm:cxn modelId="{EFED1FAA-7D78-4DCD-9CFD-8658C9CB981C}" type="presOf" srcId="{E79CBFE2-D209-4C02-891B-9F1306EA938E}" destId="{706315B1-05E4-4985-8CB8-01F4FC0E5A93}" srcOrd="0" destOrd="0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9187A7E7-FE29-4985-B310-F171E2063946}" type="presOf" srcId="{20F3E74B-3B38-4037-AFA1-C1CBE08A9868}" destId="{377EF242-2D1E-4002-AFA6-E7B6DFA5EECA}" srcOrd="0" destOrd="0" presId="urn:microsoft.com/office/officeart/2005/8/layout/hList1"/>
    <dgm:cxn modelId="{28373831-C2AF-4AED-908B-8608FC06CA12}" type="presOf" srcId="{AEEC6279-D5F7-41AD-AB93-059D481F91B2}" destId="{D8C3CC33-1E8E-409E-BB2C-249294B309D8}" srcOrd="0" destOrd="0" presId="urn:microsoft.com/office/officeart/2005/8/layout/hList1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B9705F20-52C5-4382-B76F-DC7717083A22}" type="presOf" srcId="{A551AAA5-5572-4828-802F-DCE7FA1479D4}" destId="{C2604712-D49A-491F-8CF6-D36273E674E4}" srcOrd="0" destOrd="0" presId="urn:microsoft.com/office/officeart/2005/8/layout/hList1"/>
    <dgm:cxn modelId="{EDA881A6-D932-4A59-8CCE-788E6018226B}" type="presOf" srcId="{B49A6628-F4C8-4201-A308-03047BF0AC17}" destId="{9A528F8C-6803-480E-9A2D-BB107AB8A856}" srcOrd="0" destOrd="0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EEC82AA-6BC8-4BE6-A9B4-389921346441}" type="presOf" srcId="{DFACD435-FF8C-4CA5-97EF-D4FDC10B7BAA}" destId="{D8C3CC33-1E8E-409E-BB2C-249294B309D8}" srcOrd="0" destOrd="1" presId="urn:microsoft.com/office/officeart/2005/8/layout/hList1"/>
    <dgm:cxn modelId="{7EB9FBC1-F296-441A-8779-9C4D9F4FEFD6}" type="presOf" srcId="{DFD60EC1-0392-4F9E-9170-34DDABFA6757}" destId="{706315B1-05E4-4985-8CB8-01F4FC0E5A93}" srcOrd="0" destOrd="1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326EF0AC-9FE2-4A8D-9924-8ECD82DAAD0B}" type="presOf" srcId="{54EC24F4-A65C-4304-ACCD-4B13AF2B454C}" destId="{706315B1-05E4-4985-8CB8-01F4FC0E5A93}" srcOrd="0" destOrd="4" presId="urn:microsoft.com/office/officeart/2005/8/layout/hList1"/>
    <dgm:cxn modelId="{C9472769-86E8-456C-8168-F9B5BBC982F9}" type="presOf" srcId="{9A9DFF1C-FEE5-4E80-BA49-FFDA35B168AD}" destId="{D8C3CC33-1E8E-409E-BB2C-249294B309D8}" srcOrd="0" destOrd="2" presId="urn:microsoft.com/office/officeart/2005/8/layout/hList1"/>
    <dgm:cxn modelId="{5F86E521-1191-4E68-BA89-597A35E187C7}" type="presParOf" srcId="{C2604712-D49A-491F-8CF6-D36273E674E4}" destId="{94A173E6-2466-4661-ACD9-CB4B1C9A4DE4}" srcOrd="0" destOrd="0" presId="urn:microsoft.com/office/officeart/2005/8/layout/hList1"/>
    <dgm:cxn modelId="{9077E2DD-EBA8-40DF-85DE-EB6343C329B7}" type="presParOf" srcId="{94A173E6-2466-4661-ACD9-CB4B1C9A4DE4}" destId="{377EF242-2D1E-4002-AFA6-E7B6DFA5EECA}" srcOrd="0" destOrd="0" presId="urn:microsoft.com/office/officeart/2005/8/layout/hList1"/>
    <dgm:cxn modelId="{78864580-9D39-4173-9517-02292CDD9C89}" type="presParOf" srcId="{94A173E6-2466-4661-ACD9-CB4B1C9A4DE4}" destId="{D8C3CC33-1E8E-409E-BB2C-249294B309D8}" srcOrd="1" destOrd="0" presId="urn:microsoft.com/office/officeart/2005/8/layout/hList1"/>
    <dgm:cxn modelId="{B998A0D3-A656-4EEB-92F0-139BB6E4C3FD}" type="presParOf" srcId="{C2604712-D49A-491F-8CF6-D36273E674E4}" destId="{582AF689-F23E-4D88-BBFA-6194DF96AEB7}" srcOrd="1" destOrd="0" presId="urn:microsoft.com/office/officeart/2005/8/layout/hList1"/>
    <dgm:cxn modelId="{FAAB8530-E0DD-4388-BBF1-2834BDE65546}" type="presParOf" srcId="{C2604712-D49A-491F-8CF6-D36273E674E4}" destId="{E5CF7C9C-BF3E-4E6C-BCB7-B2657F3F81C3}" srcOrd="2" destOrd="0" presId="urn:microsoft.com/office/officeart/2005/8/layout/hList1"/>
    <dgm:cxn modelId="{54C1D503-7FDD-405B-97F3-7CA8F7765F10}" type="presParOf" srcId="{E5CF7C9C-BF3E-4E6C-BCB7-B2657F3F81C3}" destId="{9A528F8C-6803-480E-9A2D-BB107AB8A856}" srcOrd="0" destOrd="0" presId="urn:microsoft.com/office/officeart/2005/8/layout/hList1"/>
    <dgm:cxn modelId="{49E0F21F-2D75-46D4-8299-CBB94AB60647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/>
            <a:t>Ukončení péče (poskytovatel)</a:t>
          </a:r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EF089D4-F528-40BF-96FA-2342BD3BD7E8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33A76AD3-05FA-44E4-90DE-FFDE7A30E0CD}" type="presOf" srcId="{4797ADE9-5066-42D6-9972-ADDCE462AF43}" destId="{BB4CF15A-9114-4173-BA23-94E2CBE4D531}" srcOrd="0" destOrd="0" presId="urn:microsoft.com/office/officeart/2005/8/layout/vList2"/>
    <dgm:cxn modelId="{1305E277-E307-43DD-9CE5-A871E6845441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037" y="132560"/>
          <a:ext cx="2961642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Jako občan</a:t>
          </a:r>
        </a:p>
      </dsp:txBody>
      <dsp:txXfrm>
        <a:off x="3037" y="132560"/>
        <a:ext cx="2961642" cy="633600"/>
      </dsp:txXfrm>
    </dsp:sp>
    <dsp:sp modelId="{57ECB263-46D6-423B-9259-F73CAC9EC49D}">
      <dsp:nvSpPr>
        <dsp:cNvPr id="0" name=""/>
        <dsp:cNvSpPr/>
      </dsp:nvSpPr>
      <dsp:spPr>
        <a:xfrm>
          <a:off x="3037" y="766160"/>
          <a:ext cx="2961642" cy="31240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/>
            <a:t>na ochranu zdraví.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/>
            <a:t>na bezplatnou zdravotní péči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na zdravotní pomůcky za podmínek, které stanoví zákon.</a:t>
          </a:r>
        </a:p>
      </dsp:txBody>
      <dsp:txXfrm>
        <a:off x="3037" y="766160"/>
        <a:ext cx="2961642" cy="3124003"/>
      </dsp:txXfrm>
    </dsp:sp>
    <dsp:sp modelId="{E34ECBC4-710E-4137-96F3-CEF8A381E585}">
      <dsp:nvSpPr>
        <dsp:cNvPr id="0" name=""/>
        <dsp:cNvSpPr/>
      </dsp:nvSpPr>
      <dsp:spPr>
        <a:xfrm>
          <a:off x="3379309" y="132560"/>
          <a:ext cx="2961642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Jako pojištěnec</a:t>
          </a:r>
        </a:p>
      </dsp:txBody>
      <dsp:txXfrm>
        <a:off x="3379309" y="132560"/>
        <a:ext cx="2961642" cy="633600"/>
      </dsp:txXfrm>
    </dsp:sp>
    <dsp:sp modelId="{020147FA-DAB9-4037-990B-2E88EA5F29AC}">
      <dsp:nvSpPr>
        <dsp:cNvPr id="0" name=""/>
        <dsp:cNvSpPr/>
      </dsp:nvSpPr>
      <dsp:spPr>
        <a:xfrm>
          <a:off x="3379309" y="766160"/>
          <a:ext cx="2961642" cy="31240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/>
            <a:t>Výběr zdravotní pojišťovny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Časovou a místní dostupnost hrazených služeb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Na léčivé přípravky a potraviny pro zvláštní lékařské účely</a:t>
          </a:r>
        </a:p>
      </dsp:txBody>
      <dsp:txXfrm>
        <a:off x="3379309" y="766160"/>
        <a:ext cx="2961642" cy="3124003"/>
      </dsp:txXfrm>
    </dsp:sp>
    <dsp:sp modelId="{A07AD56A-BD37-4116-A79B-8851F0C4A5D1}">
      <dsp:nvSpPr>
        <dsp:cNvPr id="0" name=""/>
        <dsp:cNvSpPr/>
      </dsp:nvSpPr>
      <dsp:spPr>
        <a:xfrm>
          <a:off x="6755582" y="132560"/>
          <a:ext cx="2961642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/>
            <a:t>Jako pacienta</a:t>
          </a:r>
        </a:p>
      </dsp:txBody>
      <dsp:txXfrm>
        <a:off x="6755582" y="132560"/>
        <a:ext cx="2961642" cy="633600"/>
      </dsp:txXfrm>
    </dsp:sp>
    <dsp:sp modelId="{ADD0B6A6-D4BB-4473-A795-36922C279ADB}">
      <dsp:nvSpPr>
        <dsp:cNvPr id="0" name=""/>
        <dsp:cNvSpPr/>
      </dsp:nvSpPr>
      <dsp:spPr>
        <a:xfrm>
          <a:off x="6755582" y="766160"/>
          <a:ext cx="2961642" cy="31240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b="0" i="0" kern="1200" dirty="0"/>
            <a:t>„Pacientem se rozumí fyzická osoba, které jsou poskytovány zdravotní služby“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/>
            <a:t>Jeho právům odpovídají povinnosti poskytovatele, zdravotnického pracovníka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6755582" y="766160"/>
        <a:ext cx="2961642" cy="3124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27477"/>
          <a:ext cx="9720262" cy="836312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Právo na poskytování zdravotních služeb na náležité odborné úrovni</a:t>
          </a:r>
        </a:p>
      </dsp:txBody>
      <dsp:txXfrm>
        <a:off x="40825" y="68302"/>
        <a:ext cx="9638612" cy="754662"/>
      </dsp:txXfrm>
    </dsp:sp>
    <dsp:sp modelId="{76DED07F-73BF-4F3B-A235-0B77487621F7}">
      <dsp:nvSpPr>
        <dsp:cNvPr id="0" name=""/>
        <dsp:cNvSpPr/>
      </dsp:nvSpPr>
      <dsp:spPr>
        <a:xfrm>
          <a:off x="0" y="863790"/>
          <a:ext cx="9720262" cy="83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podle pravidel vědy a uznávaných medicínských postupů,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při respektování individuality pacienta,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s ohledem na konkrétní podmínky a objektivní možnosti.</a:t>
          </a:r>
        </a:p>
      </dsp:txBody>
      <dsp:txXfrm>
        <a:off x="0" y="863790"/>
        <a:ext cx="9720262" cy="833175"/>
      </dsp:txXfrm>
    </dsp:sp>
    <dsp:sp modelId="{F7BA87E7-8A07-4B82-B07E-E7B6D0A272D2}">
      <dsp:nvSpPr>
        <dsp:cNvPr id="0" name=""/>
        <dsp:cNvSpPr/>
      </dsp:nvSpPr>
      <dsp:spPr>
        <a:xfrm>
          <a:off x="0" y="1696965"/>
          <a:ext cx="9720262" cy="836312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na úctu, důstojné zacházení, na ohleduplnost v souladu s charakterem poskytovaných zdravotních služeb,</a:t>
          </a:r>
        </a:p>
      </dsp:txBody>
      <dsp:txXfrm>
        <a:off x="40825" y="1737790"/>
        <a:ext cx="9638612" cy="754662"/>
      </dsp:txXfrm>
    </dsp:sp>
    <dsp:sp modelId="{B45C8CB1-625A-4472-9AD1-A7294F839BA0}">
      <dsp:nvSpPr>
        <dsp:cNvPr id="0" name=""/>
        <dsp:cNvSpPr/>
      </dsp:nvSpPr>
      <dsp:spPr>
        <a:xfrm>
          <a:off x="0" y="2599517"/>
          <a:ext cx="9720262" cy="836312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respektování soukromí při poskytování zdravotních služeb</a:t>
          </a:r>
        </a:p>
      </dsp:txBody>
      <dsp:txXfrm>
        <a:off x="40825" y="2640342"/>
        <a:ext cx="9638612" cy="754662"/>
      </dsp:txXfrm>
    </dsp:sp>
    <dsp:sp modelId="{68CBD2F7-3C09-46C5-AD2C-EB1DE2A9EAE3}">
      <dsp:nvSpPr>
        <dsp:cNvPr id="0" name=""/>
        <dsp:cNvSpPr/>
      </dsp:nvSpPr>
      <dsp:spPr>
        <a:xfrm>
          <a:off x="0" y="3435829"/>
          <a:ext cx="9720262" cy="55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v souladu s charakterem poskytovaných zdravotních služeb,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kern="1200"/>
            <a:t>Související pravidla k osobám blízkým, zdravotnické dokumentaci apod</a:t>
          </a:r>
        </a:p>
      </dsp:txBody>
      <dsp:txXfrm>
        <a:off x="0" y="3435829"/>
        <a:ext cx="9720262" cy="5594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60965"/>
          <a:ext cx="9720262" cy="981757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/>
            <a:t>zvolit si poskytovatele oprávněného k poskytnutí zdravotních služeb,</a:t>
          </a:r>
        </a:p>
      </dsp:txBody>
      <dsp:txXfrm>
        <a:off x="47925" y="508890"/>
        <a:ext cx="9624412" cy="885907"/>
      </dsp:txXfrm>
    </dsp:sp>
    <dsp:sp modelId="{E50F2D24-0820-42AC-A546-CD539F4106C5}">
      <dsp:nvSpPr>
        <dsp:cNvPr id="0" name=""/>
        <dsp:cNvSpPr/>
      </dsp:nvSpPr>
      <dsp:spPr>
        <a:xfrm>
          <a:off x="0" y="1520483"/>
          <a:ext cx="9720262" cy="981757"/>
        </a:xfrm>
        <a:prstGeom prst="round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/>
            <a:t>vyžádat si konzultační služby od jiného poskytovatele, popřípadě zdravotnického pracovníka, než který mu poskytuje zdravotní služby;</a:t>
          </a:r>
        </a:p>
      </dsp:txBody>
      <dsp:txXfrm>
        <a:off x="47925" y="1568408"/>
        <a:ext cx="9624412" cy="885907"/>
      </dsp:txXfrm>
    </dsp:sp>
    <dsp:sp modelId="{444CDB97-855D-4A8E-A4F6-61BB44B56A9D}">
      <dsp:nvSpPr>
        <dsp:cNvPr id="0" name=""/>
        <dsp:cNvSpPr/>
      </dsp:nvSpPr>
      <dsp:spPr>
        <a:xfrm>
          <a:off x="0" y="2580001"/>
          <a:ext cx="9720262" cy="981757"/>
        </a:xfrm>
        <a:prstGeom prst="round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/>
            <a:t>být seznámen s vnitřním řádem zdravotnického zařízení lůžkové nebo jednodenní péče</a:t>
          </a:r>
        </a:p>
      </dsp:txBody>
      <dsp:txXfrm>
        <a:off x="47925" y="2627926"/>
        <a:ext cx="9624412" cy="885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44412"/>
          <a:ext cx="9720262" cy="10881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3117" y="97529"/>
        <a:ext cx="9614028" cy="981866"/>
      </dsp:txXfrm>
    </dsp:sp>
    <dsp:sp modelId="{827FA593-F5FD-40BA-A0DB-593D38BC60E9}">
      <dsp:nvSpPr>
        <dsp:cNvPr id="0" name=""/>
        <dsp:cNvSpPr/>
      </dsp:nvSpPr>
      <dsp:spPr>
        <a:xfrm>
          <a:off x="0" y="1218912"/>
          <a:ext cx="9720262" cy="1088100"/>
        </a:xfrm>
        <a:prstGeom prst="roundRect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3117" y="1272029"/>
        <a:ext cx="9614028" cy="981866"/>
      </dsp:txXfrm>
    </dsp:sp>
    <dsp:sp modelId="{F8F5CCDF-DDF8-4DCA-AD8F-3B7410AF4B19}">
      <dsp:nvSpPr>
        <dsp:cNvPr id="0" name=""/>
        <dsp:cNvSpPr/>
      </dsp:nvSpPr>
      <dsp:spPr>
        <a:xfrm>
          <a:off x="0" y="2393412"/>
          <a:ext cx="9720262" cy="1088100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3117" y="2446529"/>
        <a:ext cx="9614028" cy="981866"/>
      </dsp:txXfrm>
    </dsp:sp>
    <dsp:sp modelId="{05976236-DCAE-4AF9-9706-69803F955371}">
      <dsp:nvSpPr>
        <dsp:cNvPr id="0" name=""/>
        <dsp:cNvSpPr/>
      </dsp:nvSpPr>
      <dsp:spPr>
        <a:xfrm>
          <a:off x="0" y="3481512"/>
          <a:ext cx="9720262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481512"/>
        <a:ext cx="9720262" cy="496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20112"/>
          <a:ext cx="9720262" cy="90675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přijímat návštěvy ve zdravotnickém zařízení lůžkové nebo jednodenní péče, </a:t>
          </a:r>
        </a:p>
      </dsp:txBody>
      <dsp:txXfrm>
        <a:off x="44264" y="64376"/>
        <a:ext cx="9631734" cy="818222"/>
      </dsp:txXfrm>
    </dsp:sp>
    <dsp:sp modelId="{CD2D6C4A-B605-4EB6-A2CE-6B7343B7F557}">
      <dsp:nvSpPr>
        <dsp:cNvPr id="0" name=""/>
        <dsp:cNvSpPr/>
      </dsp:nvSpPr>
      <dsp:spPr>
        <a:xfrm>
          <a:off x="0" y="926862"/>
          <a:ext cx="9720262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8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a to s ohledem na svůj zdravotní stav a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v souladu s vnitřním řádem a 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dirty="0"/>
            <a:t>způsobem, který neporušuje práva ostatních pacientů, pokud tento zákon nebo jiný právní předpis nestanoví jinak,</a:t>
          </a:r>
        </a:p>
      </dsp:txBody>
      <dsp:txXfrm>
        <a:off x="0" y="926862"/>
        <a:ext cx="9720262" cy="1190250"/>
      </dsp:txXfrm>
    </dsp:sp>
    <dsp:sp modelId="{A32BFF14-2FAD-4919-A464-D5AF74346F7A}">
      <dsp:nvSpPr>
        <dsp:cNvPr id="0" name=""/>
        <dsp:cNvSpPr/>
      </dsp:nvSpPr>
      <dsp:spPr>
        <a:xfrm>
          <a:off x="0" y="2117112"/>
          <a:ext cx="9720262" cy="906750"/>
        </a:xfrm>
        <a:prstGeom prst="round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přijímat duchovní péči a duchovní podporu od duchovních církví a náboženských společností  </a:t>
          </a:r>
        </a:p>
      </dsp:txBody>
      <dsp:txXfrm>
        <a:off x="44264" y="2161376"/>
        <a:ext cx="9631734" cy="818222"/>
      </dsp:txXfrm>
    </dsp:sp>
    <dsp:sp modelId="{E646C942-F14B-4196-BF36-83F89571F1BC}">
      <dsp:nvSpPr>
        <dsp:cNvPr id="0" name=""/>
        <dsp:cNvSpPr/>
      </dsp:nvSpPr>
      <dsp:spPr>
        <a:xfrm>
          <a:off x="0" y="3095862"/>
          <a:ext cx="9720262" cy="906750"/>
        </a:xfrm>
        <a:prstGeom prst="round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4264" y="3140126"/>
        <a:ext cx="9631734" cy="8182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47" y="24647"/>
          <a:ext cx="454213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Odmítnutí Zdravotnickým pracovníkem</a:t>
          </a:r>
        </a:p>
      </dsp:txBody>
      <dsp:txXfrm>
        <a:off x="47" y="24647"/>
        <a:ext cx="4542134" cy="604800"/>
      </dsp:txXfrm>
    </dsp:sp>
    <dsp:sp modelId="{D8C3CC33-1E8E-409E-BB2C-249294B309D8}">
      <dsp:nvSpPr>
        <dsp:cNvPr id="0" name=""/>
        <dsp:cNvSpPr/>
      </dsp:nvSpPr>
      <dsp:spPr>
        <a:xfrm>
          <a:off x="47" y="629447"/>
          <a:ext cx="4542134" cy="33686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/>
            <a:t>Výhrada svědomí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/>
            <a:t>odmítnout poskytnutí zdravotních služeb pacientovi v případě, že by jejich poskytnutí odporovalo jeho svědomí nebo náboženskému vyznání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100" kern="1200" dirty="0"/>
        </a:p>
      </dsp:txBody>
      <dsp:txXfrm>
        <a:off x="47" y="629447"/>
        <a:ext cx="4542134" cy="3368629"/>
      </dsp:txXfrm>
    </dsp:sp>
    <dsp:sp modelId="{9A528F8C-6803-480E-9A2D-BB107AB8A856}">
      <dsp:nvSpPr>
        <dsp:cNvPr id="0" name=""/>
        <dsp:cNvSpPr/>
      </dsp:nvSpPr>
      <dsp:spPr>
        <a:xfrm>
          <a:off x="5178080" y="24647"/>
          <a:ext cx="454213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Nepřevzetí do péče poskytovatelem</a:t>
          </a:r>
        </a:p>
      </dsp:txBody>
      <dsp:txXfrm>
        <a:off x="5178080" y="24647"/>
        <a:ext cx="4542134" cy="604800"/>
      </dsp:txXfrm>
    </dsp:sp>
    <dsp:sp modelId="{706315B1-05E4-4985-8CB8-01F4FC0E5A93}">
      <dsp:nvSpPr>
        <dsp:cNvPr id="0" name=""/>
        <dsp:cNvSpPr/>
      </dsp:nvSpPr>
      <dsp:spPr>
        <a:xfrm>
          <a:off x="5178080" y="629447"/>
          <a:ext cx="4542134" cy="33686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/>
            <a:t>jestliže pacient, zákonný zástupce nebo opatrovník pacienta odmítne prokázání totožnosti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/>
            <a:t>by přijetím pacienta bylo překročeno únosné pracovní zatížení (Snížilo by to bezpečnost pacientů)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/>
            <a:t>přijetí brání provozní důvody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/>
            <a:t>není pojištěncem zdravotní pojišťovny, se kterou má poskytovatel uzavřenu smlouvu </a:t>
          </a:r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/>
            <a:t>Cizinci z EÚ mají zvláštní úpravu</a:t>
          </a:r>
        </a:p>
      </dsp:txBody>
      <dsp:txXfrm>
        <a:off x="5178080" y="629447"/>
        <a:ext cx="4542134" cy="33686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1146"/>
          <a:ext cx="10515600" cy="1323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800" kern="1200" dirty="0"/>
            <a:t>Ukončení péče (poskytovatel)</a:t>
          </a:r>
        </a:p>
      </dsp:txBody>
      <dsp:txXfrm>
        <a:off x="64597" y="65743"/>
        <a:ext cx="10386406" cy="1194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58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7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0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37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1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32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2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3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4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26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69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BA4664-05CE-413A-B28D-3AC28785A4A3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0FBB29C-82DB-4F5C-873F-0DF65DFC4FE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37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Okruh č. 1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Práva a povinnosti občanů v péči o zdraví (práva občanů, práva pacientů, právo pacienta na informace)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886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prokazatelně předá pacienta s jeho souhlasem do péče jiného poskytovatele,</a:t>
            </a:r>
          </a:p>
          <a:p>
            <a:r>
              <a:rPr lang="cs-CZ" dirty="0"/>
              <a:t>pominou důvody pro poskytování zdravotních služeb; to neplatí, jde-li o registrujícího poskytovatele; ustanovení § 47 odst. 2 není dotčeno,</a:t>
            </a:r>
          </a:p>
          <a:p>
            <a:r>
              <a:rPr lang="cs-CZ" dirty="0"/>
              <a:t>pacient vysloví nesouhlas s poskytováním veškerých zdravotních služeb,</a:t>
            </a:r>
          </a:p>
          <a:p>
            <a:r>
              <a:rPr lang="cs-CZ" dirty="0"/>
              <a:t>pacient závažným způsobem omezuje práva ostatních pacientů, </a:t>
            </a:r>
          </a:p>
          <a:p>
            <a:r>
              <a:rPr lang="cs-CZ" dirty="0">
                <a:solidFill>
                  <a:schemeClr val="accent2"/>
                </a:solidFill>
              </a:rPr>
              <a:t>úmyslně a soustavně nedodržuje navržený individuální léčebný postup, pokud s poskytováním zdravotních služeb vyslovil souhlas</a:t>
            </a:r>
            <a:r>
              <a:rPr lang="cs-CZ" dirty="0"/>
              <a:t>, </a:t>
            </a:r>
          </a:p>
          <a:p>
            <a:r>
              <a:rPr lang="cs-CZ" dirty="0"/>
              <a:t>nebo se neřídí vnitřním řádem</a:t>
            </a:r>
          </a:p>
          <a:p>
            <a:r>
              <a:rPr lang="cs-CZ" dirty="0">
                <a:solidFill>
                  <a:schemeClr val="accent2"/>
                </a:solidFill>
              </a:rPr>
              <a:t>přestal poskytovat součinnost nezbytnou pro další poskytování zdravotních služeb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02203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176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765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505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119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45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</a:t>
            </a:r>
            <a:r>
              <a:rPr lang="cs-CZ" baseline="30000" dirty="0"/>
              <a:t>16)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5710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Odmítnutí poskytnutí ZS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486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4017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1- 02 - práva pacienta děti a nesvéprávní přednáška + seminář[2018100216085549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</TotalTime>
  <Words>614</Words>
  <Application>Microsoft Office PowerPoint</Application>
  <PresentationFormat>Širokoúhlá obrazovka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Integrál</vt:lpstr>
      <vt:lpstr>Okruh č. 1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Odmítnutí poskytnutí ZS</vt:lpstr>
      <vt:lpstr>Potřeba rozlišovat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Michal Koščík</cp:lastModifiedBy>
  <cp:revision>11</cp:revision>
  <dcterms:created xsi:type="dcterms:W3CDTF">2016-10-11T21:30:20Z</dcterms:created>
  <dcterms:modified xsi:type="dcterms:W3CDTF">2019-11-05T15:25:51Z</dcterms:modified>
</cp:coreProperties>
</file>