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6"/>
  </p:notesMasterIdLst>
  <p:sldIdLst>
    <p:sldId id="256" r:id="rId2"/>
    <p:sldId id="320" r:id="rId3"/>
    <p:sldId id="321" r:id="rId4"/>
    <p:sldId id="257" r:id="rId5"/>
    <p:sldId id="324" r:id="rId6"/>
    <p:sldId id="323" r:id="rId7"/>
    <p:sldId id="259" r:id="rId8"/>
    <p:sldId id="264" r:id="rId9"/>
    <p:sldId id="265" r:id="rId10"/>
    <p:sldId id="262" r:id="rId11"/>
    <p:sldId id="326" r:id="rId12"/>
    <p:sldId id="263" r:id="rId13"/>
    <p:sldId id="266" r:id="rId14"/>
    <p:sldId id="267" r:id="rId15"/>
    <p:sldId id="268" r:id="rId16"/>
    <p:sldId id="325" r:id="rId17"/>
    <p:sldId id="270" r:id="rId18"/>
    <p:sldId id="276" r:id="rId19"/>
    <p:sldId id="272" r:id="rId20"/>
    <p:sldId id="273" r:id="rId21"/>
    <p:sldId id="327" r:id="rId22"/>
    <p:sldId id="275" r:id="rId23"/>
    <p:sldId id="278" r:id="rId24"/>
    <p:sldId id="279" r:id="rId25"/>
    <p:sldId id="280" r:id="rId26"/>
    <p:sldId id="274" r:id="rId27"/>
    <p:sldId id="277" r:id="rId28"/>
    <p:sldId id="269" r:id="rId29"/>
    <p:sldId id="271" r:id="rId30"/>
    <p:sldId id="284" r:id="rId31"/>
    <p:sldId id="282" r:id="rId32"/>
    <p:sldId id="285" r:id="rId33"/>
    <p:sldId id="286" r:id="rId34"/>
    <p:sldId id="288" r:id="rId35"/>
    <p:sldId id="322" r:id="rId36"/>
    <p:sldId id="290" r:id="rId37"/>
    <p:sldId id="289" r:id="rId38"/>
    <p:sldId id="291" r:id="rId39"/>
    <p:sldId id="292" r:id="rId40"/>
    <p:sldId id="328" r:id="rId41"/>
    <p:sldId id="329" r:id="rId42"/>
    <p:sldId id="330" r:id="rId43"/>
    <p:sldId id="331" r:id="rId44"/>
    <p:sldId id="332" r:id="rId45"/>
  </p:sldIdLst>
  <p:sldSz cx="12192000" cy="6858000"/>
  <p:notesSz cx="6858000" cy="9144000"/>
  <p:custDataLst>
    <p:tags r:id="rId4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8" d="100"/>
          <a:sy n="58" d="100"/>
        </p:scale>
        <p:origin x="-78" y="-14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t>
        <a:bodyPr/>
        <a:lstStyle/>
        <a:p>
          <a:endParaRPr lang="cs-CZ"/>
        </a:p>
      </dgm:t>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t>
        <a:bodyPr/>
        <a:lstStyle/>
        <a:p>
          <a:endParaRPr lang="cs-CZ"/>
        </a:p>
      </dgm:t>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t>
        <a:bodyPr/>
        <a:lstStyle/>
        <a:p>
          <a:endParaRPr lang="cs-CZ"/>
        </a:p>
      </dgm:t>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t>
        <a:bodyPr/>
        <a:lstStyle/>
        <a:p>
          <a:endParaRPr lang="cs-CZ"/>
        </a:p>
      </dgm:t>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513620B2-D054-4CC2-811D-CCB596038E2C}" type="presOf" srcId="{182F77E9-B40A-4385-836E-523E90554BCA}" destId="{B804B244-4B7A-42D6-B009-C42C39C58B6C}" srcOrd="0" destOrd="0" presId="urn:microsoft.com/office/officeart/2008/layout/VerticalCurvedList"/>
    <dgm:cxn modelId="{C75EFF57-00F9-4C00-A79B-714E9F7AE151}" srcId="{F2A1E34B-2FC1-4AD8-BFF3-BDCDE8197910}" destId="{0B10B1C9-6781-4CA6-AF41-4FF8E0C2B804}" srcOrd="0" destOrd="0" parTransId="{E4E379A8-12B9-44D3-B1B7-028D437F8BD4}" sibTransId="{2AF4754A-063C-44E3-A6FA-32A4EDA6593F}"/>
    <dgm:cxn modelId="{3FC44E2E-0682-4607-B556-1F91F78DF37D}" srcId="{F2A1E34B-2FC1-4AD8-BFF3-BDCDE8197910}" destId="{182F77E9-B40A-4385-836E-523E90554BCA}" srcOrd="1" destOrd="0" parTransId="{132A6003-C913-4E02-9BEE-3F418C532B6F}" sibTransId="{0AEDA31C-5AD0-4B41-95B0-3EE1BD6F95EF}"/>
    <dgm:cxn modelId="{021053E1-E0B7-45D7-857C-08EC1109482F}" type="presOf" srcId="{F2A1E34B-2FC1-4AD8-BFF3-BDCDE8197910}" destId="{8F252E43-BDDB-4831-9F52-921F6F38FE03}"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DA9AD119-F3E8-479B-8289-EB024DD702B5}" type="presOf" srcId="{0B10B1C9-6781-4CA6-AF41-4FF8E0C2B804}" destId="{50580B5D-4CEB-4EFF-A191-6A09200A8D88}"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t>
        <a:bodyPr/>
        <a:lstStyle/>
        <a:p>
          <a:endParaRPr lang="cs-CZ"/>
        </a:p>
      </dgm:t>
    </dgm:pt>
    <dgm:pt modelId="{4D910EA1-CFA3-4424-A2AF-21A376AFBC8C}" type="pres">
      <dgm:prSet presAssocID="{453C3D7A-729B-40D5-9755-1CD93AA39FA9}" presName="centerShape" presStyleLbl="node0" presStyleIdx="0" presStyleCnt="1"/>
      <dgm:spPr/>
      <dgm:t>
        <a:bodyPr/>
        <a:lstStyle/>
        <a:p>
          <a:endParaRPr lang="cs-CZ"/>
        </a:p>
      </dgm:t>
    </dgm:pt>
    <dgm:pt modelId="{FAE28307-13C1-4D79-951E-19C93531D6CE}" type="pres">
      <dgm:prSet presAssocID="{A83A6D5A-58F9-4B79-835D-CA33A89A27E1}" presName="node" presStyleLbl="node1" presStyleIdx="0" presStyleCnt="7">
        <dgm:presLayoutVars>
          <dgm:bulletEnabled val="1"/>
        </dgm:presLayoutVars>
      </dgm:prSet>
      <dgm:spPr/>
      <dgm:t>
        <a:bodyPr/>
        <a:lstStyle/>
        <a:p>
          <a:endParaRPr lang="cs-CZ"/>
        </a:p>
      </dgm:t>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t>
        <a:bodyPr/>
        <a:lstStyle/>
        <a:p>
          <a:endParaRPr lang="cs-CZ"/>
        </a:p>
      </dgm:t>
    </dgm:pt>
    <dgm:pt modelId="{16F986F6-AB7E-44E0-A792-D279984DB58B}" type="pres">
      <dgm:prSet presAssocID="{BE98E162-FE58-4C03-9449-E4C9851E06F9}" presName="node" presStyleLbl="node1" presStyleIdx="1" presStyleCnt="7">
        <dgm:presLayoutVars>
          <dgm:bulletEnabled val="1"/>
        </dgm:presLayoutVars>
      </dgm:prSet>
      <dgm:spPr/>
      <dgm:t>
        <a:bodyPr/>
        <a:lstStyle/>
        <a:p>
          <a:endParaRPr lang="cs-CZ"/>
        </a:p>
      </dgm:t>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t>
        <a:bodyPr/>
        <a:lstStyle/>
        <a:p>
          <a:endParaRPr lang="cs-CZ"/>
        </a:p>
      </dgm:t>
    </dgm:pt>
    <dgm:pt modelId="{955D33E9-7CD5-44D8-BBDC-6B1F3111AC9B}" type="pres">
      <dgm:prSet presAssocID="{D9A4B951-292F-4F12-815F-66B040A8198E}" presName="node" presStyleLbl="node1" presStyleIdx="2" presStyleCnt="7">
        <dgm:presLayoutVars>
          <dgm:bulletEnabled val="1"/>
        </dgm:presLayoutVars>
      </dgm:prSet>
      <dgm:spPr/>
      <dgm:t>
        <a:bodyPr/>
        <a:lstStyle/>
        <a:p>
          <a:endParaRPr lang="cs-CZ"/>
        </a:p>
      </dgm:t>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t>
        <a:bodyPr/>
        <a:lstStyle/>
        <a:p>
          <a:endParaRPr lang="cs-CZ"/>
        </a:p>
      </dgm:t>
    </dgm:pt>
    <dgm:pt modelId="{29797E6D-4298-4C4E-B4D8-789B4CF615C2}" type="pres">
      <dgm:prSet presAssocID="{F4D1912F-511C-40DE-898B-19AE2829E9EF}" presName="node" presStyleLbl="node1" presStyleIdx="3" presStyleCnt="7">
        <dgm:presLayoutVars>
          <dgm:bulletEnabled val="1"/>
        </dgm:presLayoutVars>
      </dgm:prSet>
      <dgm:spPr/>
      <dgm:t>
        <a:bodyPr/>
        <a:lstStyle/>
        <a:p>
          <a:endParaRPr lang="cs-CZ"/>
        </a:p>
      </dgm:t>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t>
        <a:bodyPr/>
        <a:lstStyle/>
        <a:p>
          <a:endParaRPr lang="cs-CZ"/>
        </a:p>
      </dgm:t>
    </dgm:pt>
    <dgm:pt modelId="{49609F88-D021-45D7-AC4F-1574B2E75B3D}" type="pres">
      <dgm:prSet presAssocID="{F2EC94A7-81C9-45D4-BF25-EE477F3FC58B}" presName="node" presStyleLbl="node1" presStyleIdx="4" presStyleCnt="7">
        <dgm:presLayoutVars>
          <dgm:bulletEnabled val="1"/>
        </dgm:presLayoutVars>
      </dgm:prSet>
      <dgm:spPr/>
      <dgm:t>
        <a:bodyPr/>
        <a:lstStyle/>
        <a:p>
          <a:endParaRPr lang="cs-CZ"/>
        </a:p>
      </dgm:t>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t>
        <a:bodyPr/>
        <a:lstStyle/>
        <a:p>
          <a:endParaRPr lang="cs-CZ"/>
        </a:p>
      </dgm:t>
    </dgm:pt>
    <dgm:pt modelId="{55B6E3A2-77BF-4F2A-8FDB-9F76CD981ECA}" type="pres">
      <dgm:prSet presAssocID="{411C667F-059B-4B16-BEB1-4CACDBF6DEB6}" presName="node" presStyleLbl="node1" presStyleIdx="5" presStyleCnt="7">
        <dgm:presLayoutVars>
          <dgm:bulletEnabled val="1"/>
        </dgm:presLayoutVars>
      </dgm:prSet>
      <dgm:spPr/>
      <dgm:t>
        <a:bodyPr/>
        <a:lstStyle/>
        <a:p>
          <a:endParaRPr lang="cs-CZ"/>
        </a:p>
      </dgm:t>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t>
        <a:bodyPr/>
        <a:lstStyle/>
        <a:p>
          <a:endParaRPr lang="cs-CZ"/>
        </a:p>
      </dgm:t>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t>
        <a:bodyPr/>
        <a:lstStyle/>
        <a:p>
          <a:endParaRPr lang="cs-CZ"/>
        </a:p>
      </dgm:t>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t>
        <a:bodyPr/>
        <a:lstStyle/>
        <a:p>
          <a:endParaRPr lang="cs-CZ"/>
        </a:p>
      </dgm:t>
    </dgm:pt>
  </dgm:ptLst>
  <dgm:cxnLst>
    <dgm:cxn modelId="{BFDE4AC5-C161-4154-A5BB-E8D3EFD5C11E}" type="presOf" srcId="{782A3A9E-75F5-43B3-9171-B0CC24442411}" destId="{01326060-2A55-4A7A-83A1-FC429DDE987B}"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A5E10DD6-AB23-4606-9C9B-A89B541EB6A0}" type="presOf" srcId="{D9A4B951-292F-4F12-815F-66B040A8198E}" destId="{955D33E9-7CD5-44D8-BBDC-6B1F3111AC9B}" srcOrd="0" destOrd="0" presId="urn:microsoft.com/office/officeart/2005/8/layout/radial6"/>
    <dgm:cxn modelId="{0DDD9E27-A198-4E1E-9DEE-C1D1CE287EDC}" type="presOf" srcId="{97E1A2A3-760E-4D38-AE84-A9862AE7FCE0}" destId="{73F023A3-F195-4A5F-98F4-991BB4B9A711}" srcOrd="0" destOrd="0" presId="urn:microsoft.com/office/officeart/2005/8/layout/radial6"/>
    <dgm:cxn modelId="{1A6FB221-95B8-4D43-A1C4-FF7C6CE9F36A}" srcId="{453C3D7A-729B-40D5-9755-1CD93AA39FA9}" destId="{BE98E162-FE58-4C03-9449-E4C9851E06F9}" srcOrd="1" destOrd="0" parTransId="{D5C8606A-14D0-405D-964C-5282502598CC}" sibTransId="{B43D31A0-5C6E-47E9-A266-C688B9C77E4A}"/>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1B1BCF7D-BAD9-4F77-B235-C77CACDD07B7}" srcId="{453C3D7A-729B-40D5-9755-1CD93AA39FA9}" destId="{A83A6D5A-58F9-4B79-835D-CA33A89A27E1}" srcOrd="0" destOrd="0" parTransId="{77E0E757-EDC4-4640-B8F9-2A683EDD6728}" sibTransId="{419E29FF-C3B4-439B-8F75-CDF0F812D709}"/>
    <dgm:cxn modelId="{D7DA9ECF-ECD2-431F-83E6-0C16E99E1403}" srcId="{453C3D7A-729B-40D5-9755-1CD93AA39FA9}" destId="{D9A4B951-292F-4F12-815F-66B040A8198E}" srcOrd="2" destOrd="0" parTransId="{5F64F619-E9A4-4254-B5A8-6CAB955D7DDA}" sibTransId="{A09EA750-6FD4-47B6-8181-1902AD2ED29D}"/>
    <dgm:cxn modelId="{7470C2FD-8282-4550-B2E1-589C79CA1752}" type="presOf" srcId="{F2EC94A7-81C9-45D4-BF25-EE477F3FC58B}" destId="{49609F88-D021-45D7-AC4F-1574B2E75B3D}" srcOrd="0" destOrd="0" presId="urn:microsoft.com/office/officeart/2005/8/layout/radial6"/>
    <dgm:cxn modelId="{51CB6386-AB60-4953-8474-AE4D98AFD58F}" type="presOf" srcId="{453C3D7A-729B-40D5-9755-1CD93AA39FA9}" destId="{4D910EA1-CFA3-4424-A2AF-21A376AFBC8C}"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492D4CB-284D-4688-B867-BB77E01659B9}" type="presOf" srcId="{60F2294F-0A11-4ADB-838C-B2B555DEEA47}" destId="{79BE02E0-853D-48F6-B17C-552DD545AD59}"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CE166B7C-8E21-4B24-B519-65726493C347}" srcId="{453C3D7A-729B-40D5-9755-1CD93AA39FA9}" destId="{F2EC94A7-81C9-45D4-BF25-EE477F3FC58B}" srcOrd="4" destOrd="0" parTransId="{2C156F66-8F3F-4300-BFE3-9D3F1F4EC37E}" sibTransId="{703D3DDE-3B16-43FD-8001-E6594B9CAA30}"/>
    <dgm:cxn modelId="{DC6251CC-269C-49B8-9C63-5EF38303A87C}" type="presOf" srcId="{44B506B8-C2D9-4DFC-8416-1ECCC198E183}" destId="{3AD36B33-43A1-4AB0-A255-925E85F78B1A}" srcOrd="0" destOrd="0" presId="urn:microsoft.com/office/officeart/2005/8/layout/radial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86BB5C3E-597B-45DF-9BE3-5F8997058B68}" type="presOf" srcId="{1B74C938-34C8-44C8-8AD6-AC5A0D3D1284}" destId="{71EFE2C7-1AA6-4739-932B-8E99FB4604BE}"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a:t>
          </a:r>
          <a:r>
            <a:rPr lang="cs-CZ" dirty="0" smtClean="0"/>
            <a:t>zpracování </a:t>
          </a:r>
          <a:r>
            <a:rPr lang="cs-CZ" dirty="0"/>
            <a:t>osobních údajů</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t>
        <a:bodyPr/>
        <a:lstStyle/>
        <a:p>
          <a:endParaRPr lang="cs-CZ"/>
        </a:p>
      </dgm:t>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t>
        <a:bodyPr/>
        <a:lstStyle/>
        <a:p>
          <a:endParaRPr lang="cs-CZ"/>
        </a:p>
      </dgm:t>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t>
        <a:bodyPr/>
        <a:lstStyle/>
        <a:p>
          <a:endParaRPr lang="cs-CZ"/>
        </a:p>
      </dgm:t>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t>
        <a:bodyPr/>
        <a:lstStyle/>
        <a:p>
          <a:endParaRPr lang="cs-CZ"/>
        </a:p>
      </dgm:t>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t>
        <a:bodyPr/>
        <a:lstStyle/>
        <a:p>
          <a:endParaRPr lang="cs-CZ"/>
        </a:p>
      </dgm:t>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t>
        <a:bodyPr/>
        <a:lstStyle/>
        <a:p>
          <a:endParaRPr lang="cs-CZ"/>
        </a:p>
      </dgm:t>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t>
        <a:bodyPr/>
        <a:lstStyle/>
        <a:p>
          <a:endParaRPr lang="cs-CZ"/>
        </a:p>
      </dgm:t>
    </dgm:pt>
  </dgm:ptLst>
  <dgm:cxnLst>
    <dgm:cxn modelId="{5EE19F57-7E54-4099-9601-02C87A0E8F90}" type="presOf" srcId="{919BE50B-80D6-4CE0-AE7A-DF3AB7E57921}" destId="{318655D8-3026-42F3-94F3-281E66C3E8C0}"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512974AD-98AB-4230-B2A4-429AF0FB6A29}" type="presOf" srcId="{3242954A-731D-4ADA-8CF1-E240A24B6769}" destId="{E57546BB-0302-43E6-8F0A-FA6E2B6013CA}" srcOrd="0" destOrd="0" presId="urn:microsoft.com/office/officeart/2005/8/layout/target3"/>
    <dgm:cxn modelId="{8F4F1B27-0CE1-4D81-ACEA-EEC55F7F5A24}" type="presOf" srcId="{919BE50B-80D6-4CE0-AE7A-DF3AB7E57921}" destId="{B78AA164-F1BF-4FFD-BEDA-ABF3AF64B8D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A208068B-AD9A-4EF1-B854-EEAC841E95CA}" type="presOf" srcId="{7E63F3A7-F5FE-4284-B3B9-18317E50D860}" destId="{C8F3D5B2-E8B6-4409-AED2-EFE6D5DF1AD8}"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4A7AF777-1AC4-4F86-A27F-19B0E91665C1}" srcId="{26530B19-11DB-42E3-BD74-2D58A536259D}" destId="{7E63F3A7-F5FE-4284-B3B9-18317E50D860}" srcOrd="0" destOrd="0" parTransId="{D6E8BCD4-8C03-4A44-B4E4-A0D22BA3D28A}" sibTransId="{25BCEF51-ED86-4D9E-8C0A-7614A9853FD1}"/>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a:t>
          </a:r>
          <a:r>
            <a:rPr lang="cs-CZ" dirty="0" smtClean="0"/>
            <a:t>důvod (tzv. licence) </a:t>
          </a:r>
          <a:endParaRPr lang="cs-CZ" dirty="0"/>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263B6CF8-A2AF-4DC4-8D22-23107E5CEECD}" srcId="{C5CE7084-6257-437B-843B-1B8EC5973151}" destId="{178D4117-FAD4-4F60-857A-D06962510C6B}" srcOrd="2" destOrd="0" parTransId="{202AC162-5C2D-4E0E-B53B-76135A31C78F}" sibTransId="{D2AA9953-0638-4AD6-92CB-9B7BF1B00FE4}"/>
    <dgm:cxn modelId="{A7777B26-2DF7-4FF8-9824-F5D9482DD000}" type="presOf" srcId="{2C31B80F-B7E4-45DF-A94F-E11386567553}" destId="{5E164746-7DE7-4ABF-80DF-0C68D10F78F4}" srcOrd="0" destOrd="0" presId="urn:microsoft.com/office/officeart/2005/8/layout/vList2"/>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19D8469D-0069-4F51-88DC-CFCCF5477C60}" type="presOf" srcId="{C83913A3-C7D2-43BD-9E3E-2D63B4FBA3B5}" destId="{44E1C1BA-2D3F-4775-BA1E-C1D55BA492B1}" srcOrd="0" destOrd="1" presId="urn:microsoft.com/office/officeart/2005/8/layout/vList2"/>
    <dgm:cxn modelId="{A8187A17-E041-4E19-B757-AA1505052C2B}" type="presOf" srcId="{C261D800-C940-4FFC-89DF-D54ED21C370C}" destId="{DF610F8B-657A-433D-8C18-7FE0A82CE3EE}" srcOrd="0" destOrd="4"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Život</a:t>
          </a:r>
        </a:p>
      </dsp:txBody>
      <dsp:txXfrm>
        <a:off x="2916143" y="1065975"/>
        <a:ext cx="902132" cy="902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dirty="0"/>
            <a:t>Zákon o </a:t>
          </a:r>
          <a:r>
            <a:rPr lang="cs-CZ" sz="3400" kern="1200" dirty="0" smtClean="0"/>
            <a:t>zpracování </a:t>
          </a:r>
          <a:r>
            <a:rPr lang="cs-CZ" sz="3400" kern="1200" dirty="0"/>
            <a:t>osobních údajů</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a:t>
          </a:r>
          <a:r>
            <a:rPr lang="cs-CZ" sz="1900" kern="1200" dirty="0" smtClean="0"/>
            <a:t>důvod (tzv. licence) </a:t>
          </a:r>
          <a:endParaRPr lang="cs-CZ" sz="1900" kern="1200" dirty="0"/>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17.10.2019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17.10.2019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17.10.2019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17.10.2019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17.10.2019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17.10.2019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17.10.2019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17.10.2019</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17.10.2019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504871991"/>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660192648"/>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a:t>
            </a:r>
          </a:p>
        </p:txBody>
      </p:sp>
      <p:sp>
        <p:nvSpPr>
          <p:cNvPr id="3" name="Zástupný symbol pro obsah 2"/>
          <p:cNvSpPr>
            <a:spLocks noGrp="1"/>
          </p:cNvSpPr>
          <p:nvPr>
            <p:ph idx="1"/>
          </p:nvPr>
        </p:nvSpPr>
        <p:spPr/>
        <p:txBody>
          <a:bodyPr/>
          <a:lstStyle/>
          <a:p>
            <a:endParaRPr lang="cs-CZ" sz="2800" dirty="0"/>
          </a:p>
          <a:p>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lnSpcReduction="10000"/>
          </a:bodyPr>
          <a:lstStyle/>
          <a:p>
            <a:pPr>
              <a:lnSpc>
                <a:spcPct val="80000"/>
              </a:lnSpc>
            </a:pPr>
            <a:r>
              <a:rPr lang="cs-CZ" altLang="cs-CZ" sz="2800" dirty="0"/>
              <a:t>Ochrana soukromí je potřeba pro zachování důvěry mezi zdravotníky a pacientem. </a:t>
            </a:r>
          </a:p>
          <a:p>
            <a:pPr>
              <a:lnSpc>
                <a:spcPct val="80000"/>
              </a:lnSpc>
            </a:pPr>
            <a:r>
              <a:rPr lang="cs-CZ" altLang="cs-CZ" sz="2800" dirty="0"/>
              <a:t>Proto je zdravotnická mlčenlivosti podstatně starší, již od starověku středověku.   </a:t>
            </a:r>
          </a:p>
          <a:p>
            <a:pPr>
              <a:lnSpc>
                <a:spcPct val="80000"/>
              </a:lnSpc>
            </a:pPr>
            <a:r>
              <a:rPr lang="cs-CZ" altLang="cs-CZ" sz="2800" dirty="0"/>
              <a:t>Současnost ale přináší 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93709081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z pohledu ochrany soukromí potencionálně špatně?</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48473" y="1930400"/>
            <a:ext cx="4553338" cy="4553338"/>
          </a:xfrm>
        </p:spPr>
      </p:pic>
    </p:spTree>
    <p:extLst>
      <p:ext uri="{BB962C8B-B14F-4D97-AF65-F5344CB8AC3E}">
        <p14:creationId xmlns:p14="http://schemas.microsoft.com/office/powerpoint/2010/main" val="358845570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9373523"/>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sp>
        <p:nvSpPr>
          <p:cNvPr id="3" name="Zástupný symbol pro obsah 2"/>
          <p:cNvSpPr>
            <a:spLocks noGrp="1"/>
          </p:cNvSpPr>
          <p:nvPr>
            <p:ph idx="1"/>
          </p:nvPr>
        </p:nvSpPr>
        <p:spPr>
          <a:xfrm>
            <a:off x="677334" y="1305169"/>
            <a:ext cx="8596668" cy="4736193"/>
          </a:xfrm>
        </p:spPr>
        <p:txBody>
          <a:bodyPr>
            <a:normAutofit fontScale="77500" lnSpcReduction="20000"/>
          </a:bodyPr>
          <a:lstStyle/>
          <a:p>
            <a:pPr marL="0" indent="0">
              <a:buNone/>
            </a:pPr>
            <a:r>
              <a:rPr lang="cs-CZ" dirty="0"/>
              <a:t>Přísahám a volám Apollóna lékaře a Asklépia a </a:t>
            </a:r>
            <a:r>
              <a:rPr lang="cs-CZ" dirty="0" err="1"/>
              <a:t>Hygieiu</a:t>
            </a:r>
            <a:r>
              <a:rPr lang="cs-CZ" dirty="0"/>
              <a:t> a </a:t>
            </a:r>
            <a:r>
              <a:rPr lang="cs-CZ" dirty="0" err="1"/>
              <a:t>Panakín</a:t>
            </a:r>
            <a:r>
              <a:rPr lang="cs-CZ" dirty="0"/>
              <a:t> a všechny bohy a bohyně za svědky, že budu tuto smlouvu a přísahu dle svých možností a dle svého svědomí dodržovat. </a:t>
            </a:r>
          </a:p>
          <a:p>
            <a:pPr marL="0" indent="0">
              <a:buNone/>
            </a:pPr>
            <a:r>
              <a:rPr lang="cs-CZ" dirty="0"/>
              <a:t>Toho, kdo mě naučil umění lékařskému, budu si vážit jako svých rodičů a budu ho ze svého zajištění podporovat. Když se dostane do nouze, dám mu ze svého, stejně jako i jeho potomkům dám a budou pro mne jako moji bratři. Pokud po znalosti tohoto umění (lékařského) zatouží, budu je vyučovat zdarma a bez smlouvy. Seznámím své syny a syny svého učitele a všechny ustanovené a na lékařský mrav přísahající s předpisy, přednáškami a se všemi ostatními radami. Jinak však s nimi neseznámím nikoho dalšího. </a:t>
            </a:r>
          </a:p>
          <a:p>
            <a:pPr marL="0" indent="0">
              <a:buNone/>
            </a:pPr>
            <a:r>
              <a:rPr lang="cs-CZ" dirty="0"/>
              <a:t>Lékařské úkony budu konat v zájmu a ve prospěch nemocného, dle svých schopností a svého úsudku. Vystříhám se všeho, co by bylo ke škodě a co by nebylo správné. </a:t>
            </a:r>
          </a:p>
          <a:p>
            <a:pPr marL="0" indent="0">
              <a:buNone/>
            </a:pPr>
            <a:r>
              <a:rPr lang="cs-CZ" dirty="0" smtClean="0"/>
              <a:t>Nepodám </a:t>
            </a:r>
            <a:r>
              <a:rPr lang="cs-CZ" dirty="0"/>
              <a:t>nikomu smrtící prostředek, ani kdyby mne o to kdokoli požádal, a nikomu také nebudu radit (jak zemřít). Žádné ženě nedám prostředek k vyhnání plodu. </a:t>
            </a:r>
          </a:p>
          <a:p>
            <a:pPr marL="0" indent="0">
              <a:buNone/>
            </a:pPr>
            <a:r>
              <a:rPr lang="cs-CZ" dirty="0" smtClean="0"/>
              <a:t>Svůj </a:t>
            </a:r>
            <a:r>
              <a:rPr lang="cs-CZ" dirty="0"/>
              <a:t>život uchovám v čistotě a bohabojnosti, stejně tak i své lékařské umění. Nebudu (lidské tělo) řezat, ani ty, co trpí kameny, a tento zákrok přenechám mužům, kteří takovéto řemeslo provádějí. </a:t>
            </a:r>
          </a:p>
          <a:p>
            <a:pPr marL="0" indent="0">
              <a:buNone/>
            </a:pPr>
            <a:r>
              <a:rPr lang="cs-CZ" dirty="0" smtClean="0"/>
              <a:t>Do </a:t>
            </a:r>
            <a:r>
              <a:rPr lang="cs-CZ" dirty="0"/>
              <a:t>všech domů, kam vstoupím, budu vstupovat ve prospěch nemocného, zbaven každého vědomého bezpráví a každého zlého činu. Zvláště se vystříhám pohlavního zneužití žen i mužů, svobodných i otroků. </a:t>
            </a:r>
            <a:r>
              <a:rPr lang="cs-CZ" b="1" u="sng" dirty="0"/>
              <a:t>Cokoli, co při léčbě i mimo svou praxi ve styku s lidmi uvidím a uslyším, co se nesmí sdělit, to zamlčím a uchovám v tajnosti. </a:t>
            </a:r>
            <a:endParaRPr lang="cs-CZ" b="1" u="sng" dirty="0" smtClean="0"/>
          </a:p>
          <a:p>
            <a:pPr marL="0" indent="0">
              <a:buNone/>
            </a:pPr>
            <a:r>
              <a:rPr lang="cs-CZ" dirty="0" smtClean="0"/>
              <a:t>Když </a:t>
            </a:r>
            <a:r>
              <a:rPr lang="cs-CZ" dirty="0"/>
              <a:t>tuto přísahu dodržím a neporuším, nechť ve svém životě i ve svém umění skromně dopředu postoupím. Tak získám si vážnost všech lidí po všechny ty časy. Když ale zákazy přestoupím a přísahu poruším, nechť stane se pravý opak.</a:t>
            </a:r>
          </a:p>
        </p:txBody>
      </p:sp>
    </p:spTree>
    <p:extLst>
      <p:ext uri="{BB962C8B-B14F-4D97-AF65-F5344CB8AC3E}">
        <p14:creationId xmlns:p14="http://schemas.microsoft.com/office/powerpoint/2010/main" val="253334654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advTm="0">
        <p15:prstTrans prst="fallOver"/>
      </p:transition>
    </mc:Choice>
    <mc:Fallback>
      <p:transition spd="slow" advTm="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 xmlns:a16="http://schemas.microsoft.com/office/drawing/2014/main" id="{A0899407-764A-4B49-8809-C83213D07F22}"/>
              </a:ext>
            </a:extLst>
          </p:cNvPr>
          <p:cNvSpPr>
            <a:spLocks noGrp="1"/>
          </p:cNvSpPr>
          <p:nvPr>
            <p:ph type="ctrTitle"/>
          </p:nvPr>
        </p:nvSpPr>
        <p:spPr/>
        <p:txBody>
          <a:bodyPr/>
          <a:lstStyle/>
          <a:p>
            <a:r>
              <a:rPr lang="cs-CZ" dirty="0"/>
              <a:t>Význam této přednášky pro výuku</a:t>
            </a:r>
          </a:p>
        </p:txBody>
      </p:sp>
      <p:sp>
        <p:nvSpPr>
          <p:cNvPr id="7" name="Podnadpis 6">
            <a:extLst>
              <a:ext uri="{FF2B5EF4-FFF2-40B4-BE49-F238E27FC236}">
                <a16:creationId xmlns=""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34FB6BB-FF5C-437F-8240-B8A383728D4D}"/>
              </a:ext>
            </a:extLst>
          </p:cNvPr>
          <p:cNvSpPr>
            <a:spLocks noGrp="1"/>
          </p:cNvSpPr>
          <p:nvPr>
            <p:ph type="title"/>
          </p:nvPr>
        </p:nvSpPr>
        <p:spPr>
          <a:xfrm>
            <a:off x="677334" y="417095"/>
            <a:ext cx="8596668" cy="1320800"/>
          </a:xfrm>
        </p:spPr>
        <p:txBody>
          <a:bodyPr/>
          <a:lstStyle/>
          <a:p>
            <a:r>
              <a:rPr lang="cs-CZ" dirty="0"/>
              <a:t>Fotografie a záznamy psaní studentských prací, SVOČ a prezentací</a:t>
            </a:r>
          </a:p>
        </p:txBody>
      </p:sp>
      <p:sp>
        <p:nvSpPr>
          <p:cNvPr id="3" name="Zástupný symbol pro obsah 2">
            <a:extLst>
              <a:ext uri="{FF2B5EF4-FFF2-40B4-BE49-F238E27FC236}">
                <a16:creationId xmlns=""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729</TotalTime>
  <Words>1815</Words>
  <Application>Microsoft Office PowerPoint</Application>
  <PresentationFormat>Vlastní</PresentationFormat>
  <Paragraphs>228</Paragraphs>
  <Slides>44</Slides>
  <Notes>0</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Faseta</vt:lpstr>
      <vt:lpstr>  Soukromí, Povinná mlčenlivost zdravotnických pracovníků</vt:lpstr>
      <vt:lpstr>Význam informací a soukromí dnes</vt:lpstr>
      <vt:lpstr>Trvalé otázky a nové výzvy </vt:lpstr>
      <vt:lpstr>Požadavek etiky</vt:lpstr>
      <vt:lpstr>Zvláštní citlivost informací o zdraví</vt:lpstr>
      <vt:lpstr>SOUKROMÍ JE LIDSKÉ PRÁVO</vt:lpstr>
      <vt:lpstr>Právo pacienta zaručené ústavou</vt:lpstr>
      <vt:lpstr>Soukromí</vt:lpstr>
      <vt:lpstr>Prezentace aplikace PowerPoint</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Zapamatujte si!</vt:lpstr>
      <vt:lpstr>Co je z pohledu ochrany soukromí potencionálně špatně?</vt:lpstr>
      <vt:lpstr>Sankce za neoprávněné porušení mlčenlivosti</vt:lpstr>
      <vt:lpstr>Trestně právní sankce</vt:lpstr>
      <vt:lpstr>Správní sankce</vt:lpstr>
      <vt:lpstr>Soukromoprávní postihy</vt:lpstr>
      <vt:lpstr>Disciplinární postih</vt:lpstr>
      <vt:lpstr>Význam této přednášky pro výuku</vt:lpstr>
      <vt:lpstr>Při klinické výuce</vt:lpstr>
      <vt:lpstr>Fotografie a záznamy psaní studentských prací, SVOČ a prezentací</vt:lpstr>
      <vt:lpstr>Sběr údajů o pacientech pro potřeby závěrečných prací</vt:lpstr>
    </vt:vector>
  </TitlesOfParts>
  <Company>Masarykova univerzita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Mgr. Petra Lančová</cp:lastModifiedBy>
  <cp:revision>64</cp:revision>
  <dcterms:created xsi:type="dcterms:W3CDTF">2017-04-13T05:10:43Z</dcterms:created>
  <dcterms:modified xsi:type="dcterms:W3CDTF">2019-10-17T11:24:45Z</dcterms:modified>
</cp:coreProperties>
</file>