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293" r:id="rId5"/>
    <p:sldId id="326" r:id="rId6"/>
    <p:sldId id="258" r:id="rId7"/>
    <p:sldId id="259" r:id="rId8"/>
    <p:sldId id="268" r:id="rId9"/>
    <p:sldId id="260" r:id="rId10"/>
    <p:sldId id="297" r:id="rId11"/>
    <p:sldId id="266" r:id="rId12"/>
    <p:sldId id="262" r:id="rId13"/>
    <p:sldId id="263" r:id="rId14"/>
    <p:sldId id="287" r:id="rId15"/>
    <p:sldId id="264" r:id="rId16"/>
    <p:sldId id="288" r:id="rId17"/>
    <p:sldId id="289" r:id="rId18"/>
    <p:sldId id="290" r:id="rId19"/>
    <p:sldId id="265" r:id="rId20"/>
    <p:sldId id="295" r:id="rId21"/>
    <p:sldId id="269" r:id="rId22"/>
    <p:sldId id="270" r:id="rId23"/>
    <p:sldId id="271" r:id="rId24"/>
    <p:sldId id="272" r:id="rId25"/>
    <p:sldId id="273" r:id="rId26"/>
    <p:sldId id="278" r:id="rId27"/>
    <p:sldId id="279" r:id="rId28"/>
    <p:sldId id="302" r:id="rId29"/>
    <p:sldId id="303" r:id="rId30"/>
    <p:sldId id="304" r:id="rId31"/>
    <p:sldId id="305" r:id="rId32"/>
    <p:sldId id="328" r:id="rId33"/>
    <p:sldId id="281" r:id="rId34"/>
    <p:sldId id="282" r:id="rId35"/>
    <p:sldId id="299" r:id="rId36"/>
    <p:sldId id="300" r:id="rId37"/>
    <p:sldId id="301" r:id="rId38"/>
    <p:sldId id="306" r:id="rId39"/>
    <p:sldId id="307" r:id="rId40"/>
    <p:sldId id="308" r:id="rId41"/>
    <p:sldId id="310" r:id="rId42"/>
    <p:sldId id="311" r:id="rId43"/>
    <p:sldId id="309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9" r:id="rId53"/>
    <p:sldId id="330" r:id="rId54"/>
    <p:sldId id="332" r:id="rId55"/>
    <p:sldId id="334" r:id="rId56"/>
    <p:sldId id="336" r:id="rId57"/>
    <p:sldId id="292" r:id="rId58"/>
    <p:sldId id="294" r:id="rId59"/>
    <p:sldId id="338" r:id="rId60"/>
    <p:sldId id="274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2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8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8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2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A24F-3551-4329-9B9B-776CEEBFB27D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Výchova ke zdraví</a:t>
            </a:r>
            <a:br>
              <a:rPr lang="cs-CZ" dirty="0"/>
            </a:br>
            <a:r>
              <a:rPr lang="cs-CZ" dirty="0"/>
              <a:t>Projekty podporující zdraví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Výchova ke zdraví je obor, který využívá poznatků z vědních oborů – lékařských, sociálních, psychologických a pedagogických</a:t>
            </a:r>
          </a:p>
          <a:p>
            <a:r>
              <a:rPr lang="cs-CZ" dirty="0"/>
              <a:t> je součástí péče o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 strachu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Výzvy , které používají zastrašení, nespočívají v nahnání strachu veřejnosti</a:t>
            </a:r>
          </a:p>
          <a:p>
            <a:r>
              <a:rPr lang="cs-CZ" dirty="0"/>
              <a:t>Ukázat lidem i drastickým způsobem, jaké nechtěné důsledky může mít zanedbání určitého chování- motivace k odpovídajícímu chování</a:t>
            </a:r>
          </a:p>
          <a:p>
            <a:r>
              <a:rPr lang="cs-CZ" dirty="0"/>
              <a:t>Intenzita strachu</a:t>
            </a:r>
          </a:p>
          <a:p>
            <a:r>
              <a:rPr lang="cs-CZ" dirty="0"/>
              <a:t> kontrolovatelnost nebezpečí nebo možnost se mu vyhnout</a:t>
            </a:r>
          </a:p>
          <a:p>
            <a:r>
              <a:rPr lang="cs-CZ" dirty="0"/>
              <a:t> pokud chybí informace , jak nebezpečí odvrátit , je apel založený na strachu neúčinný</a:t>
            </a:r>
          </a:p>
        </p:txBody>
      </p:sp>
    </p:spTree>
    <p:extLst>
      <p:ext uri="{BB962C8B-B14F-4D97-AF65-F5344CB8AC3E}">
        <p14:creationId xmlns:p14="http://schemas.microsoft.com/office/powerpoint/2010/main" val="302767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 strachu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1988- Aids zabíjí. Používej kondom.(smrtelný důsledek, nezodpovědné chování X společenský problém)USA</a:t>
            </a:r>
          </a:p>
          <a:p>
            <a:r>
              <a:rPr lang="cs-CZ" dirty="0"/>
              <a:t>1993-Radost ze sexu s kondomem.( KONTROLOVATELNOST, nezbytné změny chování dosáhnout pozitivními poselstvími)</a:t>
            </a:r>
          </a:p>
          <a:p>
            <a:r>
              <a:rPr lang="cs-CZ" dirty="0"/>
              <a:t>POZITIVNÍ OBRAZY ZODPOVĚDNÝCH PARTNERŮ ( NĚMECKO), pochopení a akceptace nemocných</a:t>
            </a:r>
          </a:p>
          <a:p>
            <a:r>
              <a:rPr lang="cs-CZ" dirty="0"/>
              <a:t> Rozkoš bez lítosti – s kondomem</a:t>
            </a:r>
          </a:p>
          <a:p>
            <a:r>
              <a:rPr lang="cs-CZ" dirty="0"/>
              <a:t>Kondomy chrání – nebo snad jezdíte autem bez brzd?</a:t>
            </a:r>
          </a:p>
          <a:p>
            <a:r>
              <a:rPr lang="cs-CZ" dirty="0"/>
              <a:t>Prezervativy chrání – nebo snad skočíte z letadla bez padáku? </a:t>
            </a:r>
          </a:p>
        </p:txBody>
      </p:sp>
    </p:spTree>
    <p:extLst>
      <p:ext uri="{BB962C8B-B14F-4D97-AF65-F5344CB8AC3E}">
        <p14:creationId xmlns:p14="http://schemas.microsoft.com/office/powerpoint/2010/main" val="347764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Postoj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Postoj je predispozicí k určitému jednání  a chování a zpětně ovlivňuje tvorbu dalších vztahů</a:t>
            </a:r>
          </a:p>
          <a:p>
            <a:r>
              <a:rPr lang="cs-CZ" dirty="0"/>
              <a:t>Samotné rozpoznání a porozumění hodnot nevede k jednání – musíme se k některé z nich přiklonit- výsledkem je odpovědné rozhodnutí- pohotovost k volnímu aktu- rozhodnutí – volba – zaujetí postoje- odhodlání věnovat svou energii – připravenost- pohotovost k činu (nově získaný postoj ) své rozhodnutí – uvést do praktického života</a:t>
            </a:r>
          </a:p>
        </p:txBody>
      </p:sp>
    </p:spTree>
    <p:extLst>
      <p:ext uri="{BB962C8B-B14F-4D97-AF65-F5344CB8AC3E}">
        <p14:creationId xmlns:p14="http://schemas.microsoft.com/office/powerpoint/2010/main" val="11630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patří k nejvýznamnějším hodnotám života každého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Vím ( co) = </a:t>
            </a:r>
            <a:r>
              <a:rPr lang="cs-CZ" u="sng" dirty="0"/>
              <a:t>INFORMACE, ZNALOST</a:t>
            </a:r>
            <a:r>
              <a:rPr lang="cs-CZ" dirty="0"/>
              <a:t> – co je zdraví prospěšné a co mu škodí</a:t>
            </a:r>
          </a:p>
          <a:p>
            <a:r>
              <a:rPr lang="cs-CZ" dirty="0"/>
              <a:t>Chci ( proč) = </a:t>
            </a:r>
            <a:r>
              <a:rPr lang="cs-CZ" u="sng" dirty="0"/>
              <a:t>POSTOJ, MOTIVACE</a:t>
            </a:r>
            <a:r>
              <a:rPr lang="cs-CZ" dirty="0"/>
              <a:t> – zdraví šetřit a upevňovat a eliminovat škodlivé faktory</a:t>
            </a:r>
          </a:p>
          <a:p>
            <a:r>
              <a:rPr lang="cs-CZ" dirty="0"/>
              <a:t>Umím (jak) = </a:t>
            </a:r>
            <a:r>
              <a:rPr lang="cs-CZ" u="sng" dirty="0"/>
              <a:t>DOVEDNOST + návyky</a:t>
            </a:r>
          </a:p>
          <a:p>
            <a:r>
              <a:rPr lang="cs-CZ" dirty="0"/>
              <a:t> Mám vytvořené </a:t>
            </a:r>
            <a:r>
              <a:rPr lang="cs-CZ" u="sng" dirty="0"/>
              <a:t>PODMÍNKY</a:t>
            </a:r>
            <a:r>
              <a:rPr lang="cs-CZ" dirty="0"/>
              <a:t>  k realizaci zdravého způsobu života</a:t>
            </a:r>
          </a:p>
          <a:p>
            <a:pPr marL="0" indent="0">
              <a:buNone/>
            </a:pPr>
            <a:r>
              <a:rPr lang="cs-CZ" dirty="0"/>
              <a:t>Determinanty zdraví </a:t>
            </a:r>
            <a:r>
              <a:rPr lang="cs-CZ" b="1" dirty="0"/>
              <a:t>vnitřní</a:t>
            </a:r>
            <a:r>
              <a:rPr lang="cs-CZ" dirty="0"/>
              <a:t> ( </a:t>
            </a:r>
            <a:r>
              <a:rPr lang="cs-CZ" u="sng" dirty="0"/>
              <a:t>genetické faktory </a:t>
            </a:r>
            <a:r>
              <a:rPr lang="cs-CZ" dirty="0"/>
              <a:t>20 %)</a:t>
            </a:r>
          </a:p>
          <a:p>
            <a:pPr marL="0" indent="0">
              <a:buNone/>
            </a:pPr>
            <a:r>
              <a:rPr lang="cs-CZ" b="1" dirty="0"/>
              <a:t>Zevní </a:t>
            </a:r>
            <a:r>
              <a:rPr lang="cs-CZ" u="sng" dirty="0"/>
              <a:t>životní styl </a:t>
            </a:r>
            <a:r>
              <a:rPr lang="cs-CZ" dirty="0"/>
              <a:t>(50 %) kvalita </a:t>
            </a:r>
            <a:r>
              <a:rPr lang="cs-CZ" u="sng" dirty="0"/>
              <a:t>životní  a pracovního prostředí </a:t>
            </a:r>
            <a:r>
              <a:rPr lang="cs-CZ" dirty="0"/>
              <a:t>(20 %)</a:t>
            </a:r>
          </a:p>
          <a:p>
            <a:pPr marL="0" indent="0">
              <a:buNone/>
            </a:pPr>
            <a:r>
              <a:rPr lang="cs-CZ" u="sng" dirty="0"/>
              <a:t> zdravotnické služby </a:t>
            </a:r>
            <a:r>
              <a:rPr lang="cs-CZ" dirty="0"/>
              <a:t>(kvalita a úroveň zdravotní péče 10  %)</a:t>
            </a:r>
          </a:p>
        </p:txBody>
      </p:sp>
    </p:spTree>
    <p:extLst>
      <p:ext uri="{BB962C8B-B14F-4D97-AF65-F5344CB8AC3E}">
        <p14:creationId xmlns:p14="http://schemas.microsoft.com/office/powerpoint/2010/main" val="236909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zásady výchovy ke zdraví k dosažení efektivity musí být: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Soustavná, systematická, komplexní a důkladně promyšlená</a:t>
            </a:r>
          </a:p>
          <a:p>
            <a:r>
              <a:rPr lang="cs-CZ" dirty="0"/>
              <a:t>Cílená vzhledem k věku, vzdělání a konkrétním problémům jedince v oblasti zdravotní, psychické, sociální a společenské</a:t>
            </a:r>
          </a:p>
          <a:p>
            <a:r>
              <a:rPr lang="cs-CZ" dirty="0"/>
              <a:t>Aktualizovaná nejnovějšími poznatky z oblasti vědy a výzkumu</a:t>
            </a:r>
          </a:p>
          <a:p>
            <a:r>
              <a:rPr lang="cs-CZ" dirty="0"/>
              <a:t> Respektující životní prostředí jedince</a:t>
            </a:r>
          </a:p>
          <a:p>
            <a:r>
              <a:rPr lang="cs-CZ" dirty="0"/>
              <a:t>Založená na osobní zainteresovanosti každého jedince- tzn. pochopení osobní zodpovědnosti za vlastní zdraví</a:t>
            </a:r>
          </a:p>
        </p:txBody>
      </p:sp>
    </p:spTree>
    <p:extLst>
      <p:ext uri="{BB962C8B-B14F-4D97-AF65-F5344CB8AC3E}">
        <p14:creationId xmlns:p14="http://schemas.microsoft.com/office/powerpoint/2010/main" val="167417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JE CÍLENA: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jednotlivce </a:t>
            </a:r>
            <a:r>
              <a:rPr lang="cs-CZ" dirty="0"/>
              <a:t>– zdravé, nemocné nebo ohrožené na zdraví</a:t>
            </a:r>
          </a:p>
          <a:p>
            <a:r>
              <a:rPr lang="cs-CZ" dirty="0"/>
              <a:t>Na </a:t>
            </a:r>
            <a:r>
              <a:rPr lang="cs-CZ" b="1" dirty="0"/>
              <a:t>skupiny</a:t>
            </a:r>
            <a:r>
              <a:rPr lang="cs-CZ" dirty="0"/>
              <a:t> obyvatelstva – s ohledem na věkové skupiny (děti, mládež senioři)- skupiny pacientů s určitou diagnózou – speciální problematiku žen- lidi pracující či žijící v určitém rizikovém prostředí</a:t>
            </a:r>
          </a:p>
          <a:p>
            <a:r>
              <a:rPr lang="cs-CZ" dirty="0"/>
              <a:t>Na </a:t>
            </a:r>
            <a:r>
              <a:rPr lang="cs-CZ" b="1" dirty="0"/>
              <a:t>komunitu </a:t>
            </a:r>
            <a:r>
              <a:rPr lang="cs-CZ" dirty="0"/>
              <a:t>– problematika jednotlivých typů škol- pracovníci v oblasti stravovacích služeb</a:t>
            </a:r>
          </a:p>
          <a:p>
            <a:r>
              <a:rPr lang="cs-CZ" dirty="0"/>
              <a:t>Na celou populaci – využití celostátních , regionálních a místních veřejných sdělovacích prostředků (Šance pro 3 milióny)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71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dětského věku-rysy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Egocetrismus</a:t>
            </a:r>
            <a:r>
              <a:rPr lang="cs-CZ" dirty="0"/>
              <a:t>- dítě jedná tak, jako by bylo středem všeho dění – uspokojování vlastních potřeb</a:t>
            </a:r>
          </a:p>
          <a:p>
            <a:r>
              <a:rPr lang="cs-CZ" dirty="0"/>
              <a:t>Citová labilita – střídání nálad</a:t>
            </a:r>
          </a:p>
          <a:p>
            <a:r>
              <a:rPr lang="cs-CZ" dirty="0"/>
              <a:t>Sugestibilita – snadná ovlivnitelnost a nekritické přejímání cizích názorů</a:t>
            </a:r>
          </a:p>
          <a:p>
            <a:r>
              <a:rPr lang="cs-CZ" dirty="0" err="1"/>
              <a:t>Konkretismus</a:t>
            </a:r>
            <a:r>
              <a:rPr lang="cs-CZ" dirty="0"/>
              <a:t>- vazba na konkrétní vnímané jevy a situace ( abstraktní myšlení se uplatňuje  později)</a:t>
            </a:r>
          </a:p>
          <a:p>
            <a:r>
              <a:rPr lang="cs-CZ" dirty="0" err="1"/>
              <a:t>Prezentismus</a:t>
            </a:r>
            <a:r>
              <a:rPr lang="cs-CZ" dirty="0"/>
              <a:t>- dítě žije pouze přítomností, nechápe pojmy minulost, budoucnost</a:t>
            </a:r>
          </a:p>
          <a:p>
            <a:r>
              <a:rPr lang="cs-CZ" dirty="0" err="1"/>
              <a:t>Eidetismus</a:t>
            </a:r>
            <a:r>
              <a:rPr lang="cs-CZ" dirty="0"/>
              <a:t>- chybění ostrých hranic mezi reálným světem a fantazii- svět pohádek, personifikace hraček</a:t>
            </a:r>
          </a:p>
          <a:p>
            <a:r>
              <a:rPr lang="cs-CZ" dirty="0"/>
              <a:t> nízká úroveň pocitu osobní imunity</a:t>
            </a:r>
          </a:p>
          <a:p>
            <a:r>
              <a:rPr lang="cs-CZ" dirty="0"/>
              <a:t> stimulační výchova převažuje nad inhibiční</a:t>
            </a:r>
          </a:p>
        </p:txBody>
      </p:sp>
    </p:spTree>
    <p:extLst>
      <p:ext uri="{BB962C8B-B14F-4D97-AF65-F5344CB8AC3E}">
        <p14:creationId xmlns:p14="http://schemas.microsoft.com/office/powerpoint/2010/main" val="314738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puberty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Citová lability, pocit nepochopení, křivdy, vzdor, nepochopení, </a:t>
            </a:r>
          </a:p>
          <a:p>
            <a:r>
              <a:rPr lang="cs-CZ" dirty="0"/>
              <a:t>Negativismus, hyperkritičnost, konflikty</a:t>
            </a:r>
          </a:p>
          <a:p>
            <a:r>
              <a:rPr lang="cs-CZ" dirty="0"/>
              <a:t>Touha po osamostatnění, nezávislosti</a:t>
            </a:r>
          </a:p>
          <a:p>
            <a:r>
              <a:rPr lang="cs-CZ" dirty="0"/>
              <a:t>Přeceňování schopnosti, podceňování rizik</a:t>
            </a:r>
          </a:p>
          <a:p>
            <a:r>
              <a:rPr lang="cs-CZ" dirty="0"/>
              <a:t>Vysoká úroveň pocitu osobní imunity</a:t>
            </a:r>
          </a:p>
          <a:p>
            <a:r>
              <a:rPr lang="cs-CZ" dirty="0"/>
              <a:t>Podléhání vlivu vrstevníků</a:t>
            </a:r>
          </a:p>
          <a:p>
            <a:r>
              <a:rPr lang="cs-CZ" dirty="0"/>
              <a:t>Masochistické sklony, zájem o sex</a:t>
            </a:r>
          </a:p>
          <a:p>
            <a:r>
              <a:rPr lang="cs-CZ" dirty="0"/>
              <a:t>Nemoc se jeví jako něco příliš neskutečného, nepřipouští si jakékoliv starosti</a:t>
            </a:r>
          </a:p>
        </p:txBody>
      </p:sp>
    </p:spTree>
    <p:extLst>
      <p:ext uri="{BB962C8B-B14F-4D97-AF65-F5344CB8AC3E}">
        <p14:creationId xmlns:p14="http://schemas.microsoft.com/office/powerpoint/2010/main" val="304409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jako 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hlediska efektu výchovy ke zdraví a intervenčních programů jsou nejvhodnější částí populace - dlouhodobá návratnost</a:t>
            </a:r>
          </a:p>
          <a:p>
            <a:r>
              <a:rPr lang="cs-CZ" dirty="0"/>
              <a:t>Dětí  jako cílová skupina intervencí – prostředníky k vrstevníkům, </a:t>
            </a:r>
          </a:p>
          <a:p>
            <a:pPr marL="0" indent="0">
              <a:buNone/>
            </a:pPr>
            <a:r>
              <a:rPr lang="cs-CZ" dirty="0"/>
              <a:t>  k rodičům, k učitelům a k jiným dospělým,  jsou prostředníky mezi </a:t>
            </a:r>
          </a:p>
          <a:p>
            <a:pPr marL="0" indent="0">
              <a:buNone/>
            </a:pPr>
            <a:r>
              <a:rPr lang="cs-CZ" dirty="0"/>
              <a:t>  školou a komunitou</a:t>
            </a:r>
          </a:p>
        </p:txBody>
      </p:sp>
    </p:spTree>
    <p:extLst>
      <p:ext uri="{BB962C8B-B14F-4D97-AF65-F5344CB8AC3E}">
        <p14:creationId xmlns:p14="http://schemas.microsoft.com/office/powerpoint/2010/main" val="291206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3352"/>
            <a:ext cx="10515600" cy="4351338"/>
          </a:xfrm>
        </p:spPr>
        <p:txBody>
          <a:bodyPr/>
          <a:lstStyle/>
          <a:p>
            <a:r>
              <a:rPr lang="cs-CZ" dirty="0"/>
              <a:t>Upoutání pozornosti k danému problému</a:t>
            </a:r>
          </a:p>
          <a:p>
            <a:r>
              <a:rPr lang="cs-CZ" dirty="0"/>
              <a:t>Sdělení základních informací</a:t>
            </a:r>
          </a:p>
          <a:p>
            <a:r>
              <a:rPr lang="cs-CZ" dirty="0"/>
              <a:t>Sdělení obsažnějších informací</a:t>
            </a:r>
          </a:p>
          <a:p>
            <a:r>
              <a:rPr lang="cs-CZ" dirty="0"/>
              <a:t>Motivace ke změně chování </a:t>
            </a:r>
          </a:p>
          <a:p>
            <a:r>
              <a:rPr lang="cs-CZ" dirty="0"/>
              <a:t>Prostředky oslovení- motivační jednorázové akce – Den zdraví, Den nekouření</a:t>
            </a:r>
          </a:p>
          <a:p>
            <a:r>
              <a:rPr lang="cs-CZ" dirty="0"/>
              <a:t> kampaně – Přestaň a vyhraj</a:t>
            </a:r>
          </a:p>
        </p:txBody>
      </p:sp>
    </p:spTree>
    <p:extLst>
      <p:ext uri="{BB962C8B-B14F-4D97-AF65-F5344CB8AC3E}">
        <p14:creationId xmlns:p14="http://schemas.microsoft.com/office/powerpoint/2010/main" val="253769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ZDRAVÉ ZUBY – výukový program péče </a:t>
            </a:r>
            <a:br>
              <a:rPr lang="cs-CZ" dirty="0"/>
            </a:br>
            <a:r>
              <a:rPr lang="cs-CZ" dirty="0"/>
              <a:t>o chrup pro 1. stupeň ZŠ (2004)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 programu:</a:t>
            </a:r>
          </a:p>
          <a:p>
            <a:pPr marL="0" indent="0">
              <a:buNone/>
            </a:pPr>
            <a:r>
              <a:rPr lang="cs-CZ" dirty="0"/>
              <a:t>1. zlepšit zubní zdraví u dětí a mládeže a tak vytvořit předpoklady k zajištění zdravých zubů i u dospělé populace v budoucích letech</a:t>
            </a:r>
          </a:p>
          <a:p>
            <a:pPr marL="0" indent="0">
              <a:buNone/>
            </a:pPr>
            <a:r>
              <a:rPr lang="cs-CZ" dirty="0"/>
              <a:t>2. zvyšovat informovanost pedagogických pracovníků v oblasti zubního zdraví, a tím pomáhat školám plnit standard základního vzdělávání  v oblasti zdravého životního stylu</a:t>
            </a:r>
          </a:p>
          <a:p>
            <a:pPr marL="0" indent="0">
              <a:buNone/>
            </a:pPr>
            <a:r>
              <a:rPr lang="cs-CZ" dirty="0"/>
              <a:t>3. působit na zlepšení zubního zdraví nejen dětí, ale  jejich prostřednictvím i na zlepšení zubního zdraví rodičů</a:t>
            </a:r>
          </a:p>
          <a:p>
            <a:pPr marL="0" indent="0">
              <a:buNone/>
            </a:pPr>
            <a:r>
              <a:rPr lang="cs-CZ" dirty="0"/>
              <a:t>4. doplnit a rozšířit nabídku projektů podpory zdraví, které se mohou realizovat na základních školách</a:t>
            </a:r>
          </a:p>
        </p:txBody>
      </p:sp>
    </p:spTree>
    <p:extLst>
      <p:ext uri="{BB962C8B-B14F-4D97-AF65-F5344CB8AC3E}">
        <p14:creationId xmlns:p14="http://schemas.microsoft.com/office/powerpoint/2010/main" val="60153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2734"/>
            <a:ext cx="11070515" cy="9326335"/>
          </a:xfrm>
        </p:spPr>
      </p:pic>
    </p:spTree>
    <p:extLst>
      <p:ext uri="{BB962C8B-B14F-4D97-AF65-F5344CB8AC3E}">
        <p14:creationId xmlns:p14="http://schemas.microsoft.com/office/powerpoint/2010/main" val="401519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Efektivní metoda prosazování v prosazování iniciativ v oblasti péče o zdraví</a:t>
            </a:r>
          </a:p>
          <a:p>
            <a:r>
              <a:rPr lang="cs-CZ" dirty="0"/>
              <a:t>Vznik ve 30. letech 20. století, v 70. letech v USA se rozvinul z marketingu výrobků a služeb </a:t>
            </a:r>
          </a:p>
          <a:p>
            <a:r>
              <a:rPr lang="cs-CZ" dirty="0"/>
              <a:t>Cíleně působí na vybrané skupiny obyvatel se záměrem propagovat, ovlivňovat a měnit postoje občanů k sociálním hodnotám- správnému chování ke svému zdraví ( velkoplošná reklama, plakáty, televizní spoty, letáky, brožury, upomínkové předměty…)</a:t>
            </a:r>
          </a:p>
        </p:txBody>
      </p:sp>
    </p:spTree>
    <p:extLst>
      <p:ext uri="{BB962C8B-B14F-4D97-AF65-F5344CB8AC3E}">
        <p14:creationId xmlns:p14="http://schemas.microsoft.com/office/powerpoint/2010/main" val="392959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Peer výchova- </a:t>
            </a:r>
            <a:r>
              <a:rPr lang="cs-CZ" sz="2400" dirty="0">
                <a:latin typeface="+mn-lt"/>
              </a:rPr>
              <a:t>významnou roli hraje nejen věk, ale blízké či podobné sociální zázemí  či zaměstnání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Posílit účast a omezit nerovnocenné postavení učitel/žák se snaží tzv. peer vrstevnické programy</a:t>
            </a:r>
          </a:p>
          <a:p>
            <a:r>
              <a:rPr lang="cs-CZ" dirty="0"/>
              <a:t>jsou zaměřeny především na mladé lidi, jejichž chování je značně ovlivňováno vrstevníky</a:t>
            </a:r>
          </a:p>
          <a:p>
            <a:r>
              <a:rPr lang="cs-CZ" dirty="0"/>
              <a:t>Snížení věkových rozdílů mezi aktéry dochází ke zlepšení přenosu informací, jsou vstřícněji vnímány, snadněji akceptovány</a:t>
            </a:r>
          </a:p>
          <a:p>
            <a:r>
              <a:rPr lang="cs-CZ" dirty="0"/>
              <a:t>Přenos dovedností a postojů získaných v programu je pro vyškolené peery do běžného života poměrně snadný, cílová populace se dostává do podobných situací a může se porovnat s nabízenými modely jednání</a:t>
            </a:r>
          </a:p>
          <a:p>
            <a:r>
              <a:rPr lang="cs-CZ" dirty="0"/>
              <a:t>Snižuje se distance „učitele“</a:t>
            </a:r>
          </a:p>
          <a:p>
            <a:r>
              <a:rPr lang="cs-CZ" dirty="0"/>
              <a:t>Jedinci cílové skupiny jsou citlivější a lépe reagují</a:t>
            </a:r>
          </a:p>
          <a:p>
            <a:r>
              <a:rPr lang="cs-CZ" dirty="0"/>
              <a:t>Etnické minority- člen téže skupiny „snadněji“ předá zdravější styl života</a:t>
            </a:r>
          </a:p>
        </p:txBody>
      </p:sp>
    </p:spTree>
    <p:extLst>
      <p:ext uri="{BB962C8B-B14F-4D97-AF65-F5344CB8AC3E}">
        <p14:creationId xmlns:p14="http://schemas.microsoft.com/office/powerpoint/2010/main" val="428489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Účinné metody respektují specifické zájmy a priority dané věkové skupiny a její sociální skladby. Základní metodou implikace znalostí a dovedností je příběh.</a:t>
            </a:r>
          </a:p>
          <a:p>
            <a:r>
              <a:rPr lang="cs-CZ" dirty="0"/>
              <a:t> Mladší děti osloví příběh o jejich oblíbených hrdinech nebo vlastní figurka vzniklá pro účel projektu. Děti mají obrovskou schopnost prožitku a ztotožní se s oblíbenými hrdiny. Je schopno akceptovat problém , jestliže se sním totožní</a:t>
            </a:r>
          </a:p>
          <a:p>
            <a:r>
              <a:rPr lang="cs-CZ" dirty="0"/>
              <a:t> Starší děti pak akceptují příběhy o svých vrstevnících.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0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Hrou proti AIDS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Cesty přenosu HIV</a:t>
            </a:r>
          </a:p>
          <a:p>
            <a:r>
              <a:rPr lang="cs-CZ" dirty="0"/>
              <a:t>Láska , sexualita a ochrana před HIV</a:t>
            </a:r>
          </a:p>
          <a:p>
            <a:r>
              <a:rPr lang="cs-CZ" dirty="0"/>
              <a:t>Zábrana nechtěného těhotenství , STD a HIV</a:t>
            </a:r>
          </a:p>
          <a:p>
            <a:r>
              <a:rPr lang="cs-CZ" dirty="0"/>
              <a:t>Sexualita řečí těla</a:t>
            </a:r>
          </a:p>
          <a:p>
            <a:r>
              <a:rPr lang="cs-CZ" dirty="0"/>
              <a:t>Život s HIV/AISD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011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je třeba aktivně zpracovat a tím ji zařadit do modelu vlastních hodnot a životních postojů-</a:t>
            </a:r>
          </a:p>
          <a:p>
            <a:r>
              <a:rPr lang="cs-CZ" dirty="0"/>
              <a:t>Tradiční výpověď je kresba, eseje, tradiční tiskoviny, audiovizuální pořady počítačové hry</a:t>
            </a:r>
          </a:p>
          <a:p>
            <a:r>
              <a:rPr lang="cs-CZ" dirty="0"/>
              <a:t> face to face</a:t>
            </a:r>
          </a:p>
          <a:p>
            <a:r>
              <a:rPr lang="cs-CZ" dirty="0"/>
              <a:t> informace z prostředí dítěte (televize, časopisy, internet..) – pomáhat dětem třídit, zařazovat , orientovat se  nich, korigovat</a:t>
            </a:r>
          </a:p>
          <a:p>
            <a:r>
              <a:rPr lang="cs-CZ" dirty="0"/>
              <a:t>Na základě informací vybavit děti schopnostmi využít vědomostí k vlastnímu rozhodnutí</a:t>
            </a:r>
          </a:p>
        </p:txBody>
      </p:sp>
    </p:spTree>
    <p:extLst>
      <p:ext uri="{BB962C8B-B14F-4D97-AF65-F5344CB8AC3E}">
        <p14:creationId xmlns:p14="http://schemas.microsoft.com/office/powerpoint/2010/main" val="376578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PROJEKTY PODPORY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Národní program zdraví  ČR byl schválen v roce 1991 jako česká varianta evropské strategie  „</a:t>
            </a:r>
            <a:r>
              <a:rPr lang="cs-CZ" b="1" dirty="0"/>
              <a:t>Zdraví pro všechny do roku 2000</a:t>
            </a:r>
            <a:r>
              <a:rPr lang="cs-CZ" dirty="0"/>
              <a:t>“</a:t>
            </a:r>
          </a:p>
          <a:p>
            <a:r>
              <a:rPr lang="cs-CZ" b="1" dirty="0"/>
              <a:t>ZDRAVÍ PRO VŠECHNY V  21. STOLETÍ </a:t>
            </a:r>
            <a:r>
              <a:rPr lang="cs-CZ" dirty="0"/>
              <a:t>(ZDRAVÍ 21)</a:t>
            </a:r>
          </a:p>
          <a:p>
            <a:r>
              <a:rPr lang="cs-CZ" dirty="0"/>
              <a:t>Jeho hlavními cíli je ochrana a rozvoj zdraví lidí po jejich celý život a snížení výskytu nemocí i úrazů a omezení strádání, které lidem přinášejí. </a:t>
            </a:r>
          </a:p>
          <a:p>
            <a:r>
              <a:rPr lang="cs-CZ" dirty="0"/>
              <a:t>Vláda ČR si je vědoma, že zdraví obyvatelstva patří mezi nejvýznamnější priority její činnosti a činnosti všech resortů.</a:t>
            </a:r>
          </a:p>
          <a:p>
            <a:r>
              <a:rPr lang="cs-CZ" dirty="0"/>
              <a:t>Význam dlouhodobého programu zlepšování zdravotního stavu obyvatelstva České republiky - Zdraví pro všechny v 21. století je v tom, že představuje racionální, dobře strukturovaný model komplexní péče společnosti o zdraví a jeho rozvoj, vypracovaný týmy předních světových odborníků z medicínských oborů a odborníků pro zdravotní politiku a ekonomiku.</a:t>
            </a:r>
          </a:p>
        </p:txBody>
      </p:sp>
    </p:spTree>
    <p:extLst>
      <p:ext uri="{BB962C8B-B14F-4D97-AF65-F5344CB8AC3E}">
        <p14:creationId xmlns:p14="http://schemas.microsoft.com/office/powerpoint/2010/main" val="155665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členské státy Světové zdravotnické organizace je</a:t>
            </a:r>
          </a:p>
          <a:p>
            <a:r>
              <a:rPr lang="cs-CZ" dirty="0"/>
              <a:t>ZDRAVÍ 21 podnětem a návodem k vlastnímu řešení otázek péče o zdraví, k vlastním cestám, jak dosáhnout 21 cílů společného evropského programu k povznesení zdravotního stavu národů a regionu. Protože cíle vesměs nejsou stanoveny v absolutních ukazatelích, ale koncipovány jako zlepšení současných národních úrovní, jsou stejně náročné pro státy s různou výchozí úrovní zdraví obyvatelstva.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88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Zdraví 2020 – Národní strategie ochrany a podpory zdraví a prevence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Zdraví 2020 – Národní strategie ochrany a podpory zdraví a prevence nemocí (dále jen „Národní strategie“) je rámcovým souhrnem opatření pro rozvoj veřejného zdraví v ČR. Je rovněž nástrojem pro implementaci programu WHO Zdraví 2020, který byl schválen 62. zasedáním Regionálního výboru Světové zdravotnické organizace pro Evropu v září 2012.</a:t>
            </a:r>
          </a:p>
        </p:txBody>
      </p:sp>
    </p:spTree>
    <p:extLst>
      <p:ext uri="{BB962C8B-B14F-4D97-AF65-F5344CB8AC3E}">
        <p14:creationId xmlns:p14="http://schemas.microsoft.com/office/powerpoint/2010/main" val="237220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Účelem Národní strategie je především stabilizace systému prevence nemocí a ochrany a podpory zdraví a nastartování účinných a dlouhodobě udržitelných mechanismů ke zlepšení zdravotního stavu populace. Rozpracovává vizi systému veřejného zdraví jako dynamické sítě zainteresovaných subjektů na všech úrovních společnosti a je tedy určena nejen institucím veřejné správy, ale také všem ostatním složkám – jedincům, komunitám, neziskovému a soukromému sektoru, vzdělávacím, vědeckým a dalším institucím.</a:t>
            </a:r>
          </a:p>
        </p:txBody>
      </p:sp>
    </p:spTree>
    <p:extLst>
      <p:ext uri="{BB962C8B-B14F-4D97-AF65-F5344CB8AC3E}">
        <p14:creationId xmlns:p14="http://schemas.microsoft.com/office/powerpoint/2010/main" val="34806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Zoubky jako perličky – studenti zubního lékařství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cs-CZ" dirty="0"/>
              <a:t> </a:t>
            </a:r>
          </a:p>
          <a:p>
            <a:r>
              <a:rPr lang="cs-CZ" dirty="0"/>
              <a:t> Zubař je náš kamarád 2018 ZSÚ Praha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r>
              <a:rPr lang="cs-CZ" dirty="0"/>
              <a:t>Projekty dotované firmami vyrábějící produkty ústní hygieny </a:t>
            </a:r>
            <a:r>
              <a:rPr lang="cs-CZ" dirty="0" err="1"/>
              <a:t>Colgate</a:t>
            </a:r>
            <a:r>
              <a:rPr lang="cs-CZ" dirty="0"/>
              <a:t> – Měsíc zdravých zubů</a:t>
            </a:r>
          </a:p>
          <a:p>
            <a:r>
              <a:rPr lang="cs-CZ" dirty="0"/>
              <a:t> </a:t>
            </a:r>
            <a:r>
              <a:rPr lang="cs-CZ" dirty="0" err="1"/>
              <a:t>Elmex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56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Národní strategie vychází především z „Hodnotící zprávy plnění cílů Dlouhodobého programu zlepšování zdravotního stavu obyvatelstva ČR v letech 2003 – 2012“ a rovněž z „Koncepce hygienické služby a primární prevence v ochraně veřejného zdraví“, která byla přijata Ministerstvem zdravotnictví ČR v roce 2013. Realizaci Národní strategie podpořila i vláda České republiky svým usnesením č. 23 ze dne 8. ledna 2014.</a:t>
            </a:r>
          </a:p>
          <a:p>
            <a:r>
              <a:rPr lang="cs-CZ" dirty="0"/>
              <a:t>Jako rámcový souhrn opatření bude Národní strategie dále rozpracována do jednotlivých implementačních dokumentů dle stanovených témat ochrany a podpory veřejného zdraví a prevence nemocí, zdravotního stavu obyvatelstva ČR a dalších témat veřejného zdravotnictví a organizace zdravotní péče.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85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důraz bude dále kladen na </a:t>
            </a:r>
            <a:r>
              <a:rPr lang="cs-CZ" b="1" dirty="0"/>
              <a:t>prevenci rizikového chování</a:t>
            </a:r>
            <a:r>
              <a:rPr lang="cs-CZ" dirty="0"/>
              <a:t>, zainteresovanost občana na </a:t>
            </a:r>
            <a:r>
              <a:rPr lang="cs-CZ" b="1" dirty="0"/>
              <a:t>péči o vlastní zdraví</a:t>
            </a:r>
            <a:r>
              <a:rPr lang="cs-CZ" dirty="0"/>
              <a:t>, zvládání infekčních onemocnění a </a:t>
            </a:r>
            <a:r>
              <a:rPr lang="cs-CZ" b="1" dirty="0" err="1"/>
              <a:t>provakcinační</a:t>
            </a:r>
            <a:r>
              <a:rPr lang="cs-CZ" b="1" dirty="0"/>
              <a:t> strategii</a:t>
            </a:r>
            <a:r>
              <a:rPr lang="cs-CZ" dirty="0"/>
              <a:t>, podporu a ochranu duševního zdraví, zlepšení dostupnosti zdravotní péče včetně péče následné a dlouhodobé a další témata k posílení </a:t>
            </a:r>
            <a:r>
              <a:rPr lang="cs-CZ" b="1" dirty="0"/>
              <a:t>primární a sekundární </a:t>
            </a:r>
            <a:r>
              <a:rPr lang="cs-CZ" dirty="0"/>
              <a:t>prevence a </a:t>
            </a:r>
            <a:r>
              <a:rPr lang="cs-CZ" b="1" dirty="0"/>
              <a:t>kvality a efektivity </a:t>
            </a:r>
            <a:r>
              <a:rPr lang="cs-CZ" dirty="0"/>
              <a:t>poskytované péče.</a:t>
            </a:r>
          </a:p>
        </p:txBody>
      </p:sp>
    </p:spTree>
    <p:extLst>
      <p:ext uri="{BB962C8B-B14F-4D97-AF65-F5344CB8AC3E}">
        <p14:creationId xmlns:p14="http://schemas.microsoft.com/office/powerpoint/2010/main" val="1740315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REALIZAČNÍ FORMOU Národního programu zdraví jsou tzv. </a:t>
            </a:r>
            <a:r>
              <a:rPr lang="cs-CZ" b="1" dirty="0"/>
              <a:t>Projekty podpory zdraví (MZČR)</a:t>
            </a:r>
          </a:p>
          <a:p>
            <a:r>
              <a:rPr lang="cs-CZ" dirty="0"/>
              <a:t> Projekty podpory zdraví jsou intervenčními projekty a jejich cílem je po příznivě ovlivňovat životní podmínky a výchovu ke zdravému způsobu života v rodinách, školách, podnicích, obcích a jiných společenství nebo případně na regionální či celostátní úrovni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25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projektů podpory zdraví vždy zahrnuje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1. Hodnocení současného zdravotního stavu cílové populace.</a:t>
            </a:r>
          </a:p>
          <a:p>
            <a:r>
              <a:rPr lang="cs-CZ" sz="3600" dirty="0"/>
              <a:t>2. Stanovení žádoucího zdravotního stavu cílové populace.</a:t>
            </a:r>
          </a:p>
          <a:p>
            <a:r>
              <a:rPr lang="cs-CZ" sz="3600" dirty="0"/>
              <a:t>3. Upřesnění aktivit programu, které ovlivní nezbytné změny k dosažení žádoucího stavu cílové populace (postup intervence, využívané metody, metody hodnocení efektu)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68027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podpory zdraví se může</a:t>
            </a:r>
            <a:br>
              <a:rPr lang="cs-CZ" dirty="0"/>
            </a:br>
            <a:r>
              <a:rPr lang="cs-CZ" dirty="0"/>
              <a:t> soustředit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změn u jednotlivce nebo přesně definované populační skupiny (znalosti</a:t>
            </a:r>
            <a:r>
              <a:rPr lang="cs-CZ"/>
              <a:t>, postoje, </a:t>
            </a:r>
            <a:r>
              <a:rPr lang="cs-CZ" dirty="0"/>
              <a:t>dovednosti, chování, zdravotní stav)</a:t>
            </a:r>
          </a:p>
          <a:p>
            <a:r>
              <a:rPr lang="cs-CZ" dirty="0"/>
              <a:t>Dosažení změn v organizaci ( náklady, dostupnost, kvalita služeb)</a:t>
            </a:r>
          </a:p>
          <a:p>
            <a:r>
              <a:rPr lang="cs-CZ" dirty="0"/>
              <a:t>Dosažení změn v sociálních, právních a ekonomických charakteristikách prostředí, v němž lidé žijí a pracují</a:t>
            </a:r>
          </a:p>
        </p:txBody>
      </p:sp>
    </p:spTree>
    <p:extLst>
      <p:ext uri="{BB962C8B-B14F-4D97-AF65-F5344CB8AC3E}">
        <p14:creationId xmlns:p14="http://schemas.microsoft.com/office/powerpoint/2010/main" val="144732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9" y="785308"/>
            <a:ext cx="9757185" cy="8920462"/>
          </a:xfrm>
        </p:spPr>
      </p:pic>
    </p:spTree>
    <p:extLst>
      <p:ext uri="{BB962C8B-B14F-4D97-AF65-F5344CB8AC3E}">
        <p14:creationId xmlns:p14="http://schemas.microsoft.com/office/powerpoint/2010/main" val="3389648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0" y="683046"/>
            <a:ext cx="8471970" cy="9408404"/>
          </a:xfrm>
        </p:spPr>
      </p:pic>
    </p:spTree>
    <p:extLst>
      <p:ext uri="{BB962C8B-B14F-4D97-AF65-F5344CB8AC3E}">
        <p14:creationId xmlns:p14="http://schemas.microsoft.com/office/powerpoint/2010/main" val="418242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03" y="-83396"/>
            <a:ext cx="12707858" cy="10577527"/>
          </a:xfrm>
        </p:spPr>
      </p:pic>
    </p:spTree>
    <p:extLst>
      <p:ext uri="{BB962C8B-B14F-4D97-AF65-F5344CB8AC3E}">
        <p14:creationId xmlns:p14="http://schemas.microsoft.com/office/powerpoint/2010/main" val="3596992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Tématické</a:t>
            </a:r>
            <a:r>
              <a:rPr lang="cs-CZ" dirty="0"/>
              <a:t> okruhy PPZ 1993-2000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Prevence rizikových faktorů:</a:t>
            </a:r>
          </a:p>
          <a:p>
            <a:r>
              <a:rPr lang="cs-CZ" sz="2400" dirty="0"/>
              <a:t>Ozdravění výživy</a:t>
            </a:r>
          </a:p>
          <a:p>
            <a:r>
              <a:rPr lang="cs-CZ" sz="2400" dirty="0"/>
              <a:t>Podpora kojení</a:t>
            </a:r>
          </a:p>
          <a:p>
            <a:r>
              <a:rPr lang="cs-CZ" sz="2400" dirty="0"/>
              <a:t>Omezování kuřáctví</a:t>
            </a:r>
          </a:p>
          <a:p>
            <a:r>
              <a:rPr lang="cs-CZ" sz="2400" dirty="0"/>
              <a:t>Omezování a zvládání nadměrného stresu</a:t>
            </a:r>
          </a:p>
          <a:p>
            <a:r>
              <a:rPr lang="cs-CZ" sz="2400" dirty="0"/>
              <a:t>Zlepšení reprodukčního zdraví</a:t>
            </a:r>
          </a:p>
          <a:p>
            <a:r>
              <a:rPr lang="cs-CZ" sz="2400" dirty="0"/>
              <a:t>Omezování spotřeby alkoholu</a:t>
            </a:r>
          </a:p>
          <a:p>
            <a:r>
              <a:rPr lang="cs-CZ" sz="2400" dirty="0"/>
              <a:t>Optimalizace pohybové aktivity</a:t>
            </a:r>
          </a:p>
          <a:p>
            <a:r>
              <a:rPr lang="cs-CZ" sz="2400" dirty="0"/>
              <a:t>Prevence škodlivého užívání drog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358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Projekty zaměřené na prevenci kardiovaskulárních nemocí</a:t>
            </a:r>
          </a:p>
          <a:p>
            <a:r>
              <a:rPr lang="cs-CZ" dirty="0"/>
              <a:t>Projekty zaměřené na prevenci HIV/AIDS</a:t>
            </a:r>
          </a:p>
          <a:p>
            <a:r>
              <a:rPr lang="cs-CZ" dirty="0"/>
              <a:t>Projekty zaměřené na prevenci nádorových onemocnění</a:t>
            </a:r>
          </a:p>
          <a:p>
            <a:r>
              <a:rPr lang="cs-CZ" dirty="0"/>
              <a:t>Projekty zaměřené na prevenci metabolických onemocnění</a:t>
            </a:r>
          </a:p>
          <a:p>
            <a:r>
              <a:rPr lang="cs-CZ" dirty="0"/>
              <a:t>Projekty zaměřené na prevenci infekčních onemocnění</a:t>
            </a:r>
          </a:p>
          <a:p>
            <a:r>
              <a:rPr lang="cs-CZ" dirty="0"/>
              <a:t>Projekty zaměřené na prevenci ostatních (alergické, dýchací, pohybové atd.)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4490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PRO ZDRAVÍ- ZAHRNUJE JAK </a:t>
            </a:r>
            <a:r>
              <a:rPr lang="cs-CZ" u="sng" dirty="0"/>
              <a:t>PREVENCI</a:t>
            </a:r>
            <a:r>
              <a:rPr lang="cs-CZ" dirty="0"/>
              <a:t>  (zaměřena proti obecným příčinám nemocí)- PRIMÁRNÍ, SEKUNDÁRNÍ, TERCIÁRNÍ</a:t>
            </a:r>
          </a:p>
          <a:p>
            <a:r>
              <a:rPr lang="cs-CZ" u="sng" dirty="0"/>
              <a:t>VÝCHOVA KE ZDRAVÍ</a:t>
            </a:r>
          </a:p>
          <a:p>
            <a:r>
              <a:rPr lang="cs-CZ" u="sng" dirty="0"/>
              <a:t>KOMUNITNÍ AKTIVITY </a:t>
            </a:r>
            <a:r>
              <a:rPr lang="cs-CZ" dirty="0"/>
              <a:t>( ZDRAVÁ ŠKOLA , ZDRAVÉ MĚSTO…)</a:t>
            </a:r>
          </a:p>
          <a:p>
            <a:r>
              <a:rPr lang="cs-CZ" dirty="0"/>
              <a:t>TVORBA CELKOVĚ </a:t>
            </a:r>
            <a:r>
              <a:rPr lang="cs-CZ" u="sng" dirty="0"/>
              <a:t>PŘÍZNIVÉHO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5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Životní a pracovní prostředí</a:t>
            </a:r>
          </a:p>
          <a:p>
            <a:r>
              <a:rPr lang="cs-CZ" dirty="0"/>
              <a:t>Zdravé město</a:t>
            </a:r>
          </a:p>
          <a:p>
            <a:r>
              <a:rPr lang="cs-CZ" dirty="0"/>
              <a:t>Zdravá škola – škola podporující zdraví</a:t>
            </a:r>
          </a:p>
          <a:p>
            <a:r>
              <a:rPr lang="cs-CZ" dirty="0"/>
              <a:t>Zdravý podnik </a:t>
            </a:r>
          </a:p>
        </p:txBody>
      </p:sp>
    </p:spTree>
    <p:extLst>
      <p:ext uri="{BB962C8B-B14F-4D97-AF65-F5344CB8AC3E}">
        <p14:creationId xmlns:p14="http://schemas.microsoft.com/office/powerpoint/2010/main" val="3855934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 PROGRAMU ZDRAVÍ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sz="3200" b="1" dirty="0"/>
              <a:t>POHODA PROSTŘED</a:t>
            </a:r>
            <a:r>
              <a:rPr lang="cs-CZ" dirty="0"/>
              <a:t>Í</a:t>
            </a:r>
          </a:p>
          <a:p>
            <a:r>
              <a:rPr lang="cs-CZ" dirty="0"/>
              <a:t>POHODA VĚCNÉHO PROSTŘEDÍ</a:t>
            </a:r>
          </a:p>
          <a:p>
            <a:r>
              <a:rPr lang="cs-CZ" dirty="0"/>
              <a:t>POHODA SOCIÁLNÍHO PROSTŘEDÍ</a:t>
            </a:r>
          </a:p>
          <a:p>
            <a:r>
              <a:rPr lang="cs-CZ" dirty="0"/>
              <a:t>POHODA ORGANIZAČNÍHO PROSTŘEDÍ</a:t>
            </a:r>
          </a:p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71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r>
              <a:rPr lang="cs-CZ" dirty="0"/>
              <a:t>MOTIVUJÍCÍ HODNOCENÍ</a:t>
            </a:r>
          </a:p>
          <a:p>
            <a:r>
              <a:rPr lang="cs-CZ" sz="3200" b="1" dirty="0"/>
              <a:t>3. OVĚŘENÉ PARTNERSTVÍ</a:t>
            </a:r>
          </a:p>
          <a:p>
            <a:r>
              <a:rPr lang="cs-CZ" dirty="0"/>
              <a:t>ŠKOLA-MODELDEMOKRATICKÉ SPOLEČNOSTI</a:t>
            </a:r>
          </a:p>
          <a:p>
            <a:r>
              <a:rPr lang="cs-CZ" dirty="0"/>
              <a:t>ŠKOLA-KULTURNÍ A VZDĚLÁVACÍ STŘEDISKO OBCE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49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programy – ediční část</a:t>
            </a:r>
          </a:p>
          <a:p>
            <a:r>
              <a:rPr lang="cs-CZ" dirty="0"/>
              <a:t>Komplexní programy řešící více tematických okruhů</a:t>
            </a:r>
          </a:p>
        </p:txBody>
      </p:sp>
    </p:spTree>
    <p:extLst>
      <p:ext uri="{BB962C8B-B14F-4D97-AF65-F5344CB8AC3E}">
        <p14:creationId xmlns:p14="http://schemas.microsoft.com/office/powerpoint/2010/main" val="868694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Všeobecné podmínky pro poskytnutí dotace</a:t>
            </a:r>
            <a:br>
              <a:rPr lang="cs-CZ" dirty="0"/>
            </a:br>
            <a:r>
              <a:rPr lang="cs-CZ" dirty="0"/>
              <a:t>PPZ -2019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Dotaci lze žadateli poskytnout pouze na realizaci projektů, které jsou založeny na všeobecně uznávaných </a:t>
            </a:r>
            <a:r>
              <a:rPr lang="cs-CZ" b="1" dirty="0"/>
              <a:t>odborných postupech a vědeckých poznatcích, u kterých je založen důvodný předpoklad jejich </a:t>
            </a:r>
            <a:r>
              <a:rPr lang="cs-CZ" dirty="0"/>
              <a:t>pozitivního vlivu na cílovou skupinu projektu a které:</a:t>
            </a:r>
          </a:p>
          <a:p>
            <a:pPr lvl="0"/>
            <a:r>
              <a:rPr lang="cs-CZ" dirty="0"/>
              <a:t>jsou konkrétní,  jasně formulované a cíleně zaměřené,</a:t>
            </a:r>
          </a:p>
          <a:p>
            <a:pPr lvl="0"/>
            <a:r>
              <a:rPr lang="cs-CZ" dirty="0"/>
              <a:t>mají navrženy minimálně </a:t>
            </a:r>
            <a:r>
              <a:rPr lang="cs-CZ" b="1" dirty="0"/>
              <a:t>3 specifické indikátory pro vyhodnocení </a:t>
            </a:r>
            <a:r>
              <a:rPr lang="cs-CZ" dirty="0"/>
              <a:t>efektu dle Čl. 14 Výzvy projektu splňující následující podmínky:</a:t>
            </a:r>
          </a:p>
          <a:p>
            <a:pPr lvl="0"/>
            <a:r>
              <a:rPr lang="cs-CZ" dirty="0"/>
              <a:t>jsou </a:t>
            </a:r>
            <a:r>
              <a:rPr lang="cs-CZ" b="1" dirty="0"/>
              <a:t>objektivní, realistické, měřitelné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zachycující </a:t>
            </a:r>
            <a:r>
              <a:rPr lang="cs-CZ" b="1" dirty="0"/>
              <a:t>změnu</a:t>
            </a:r>
            <a:r>
              <a:rPr lang="cs-CZ" dirty="0"/>
              <a:t> sledovaného parametru vůči výchozímu stavu,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43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</a:t>
            </a:r>
            <a:r>
              <a:rPr lang="cs-CZ" b="1" dirty="0"/>
              <a:t>edukační a intervenční charakter</a:t>
            </a:r>
            <a:r>
              <a:rPr lang="cs-CZ" dirty="0"/>
              <a:t> se zaměřením </a:t>
            </a:r>
            <a:r>
              <a:rPr lang="cs-CZ" b="1" dirty="0"/>
              <a:t>na primární prevenci nemocí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zdravotních rizik se současným zaměřením na podporu a posilování zdraví</a:t>
            </a:r>
          </a:p>
          <a:p>
            <a:r>
              <a:rPr lang="cs-CZ" dirty="0"/>
              <a:t>Dotační program NPZ – PPZ je přednostně určen k podpoře projektů realizovaných na celorepublikové, mezikrajské či krajské úrovni.</a:t>
            </a:r>
          </a:p>
          <a:p>
            <a:r>
              <a:rPr lang="cs-CZ" b="1" dirty="0"/>
              <a:t>Výzkumně</a:t>
            </a:r>
            <a:r>
              <a:rPr lang="cs-CZ" dirty="0"/>
              <a:t> zaměřené projekty </a:t>
            </a:r>
            <a:r>
              <a:rPr lang="cs-CZ" b="1" dirty="0"/>
              <a:t>nejsou</a:t>
            </a:r>
            <a:r>
              <a:rPr lang="cs-CZ" dirty="0"/>
              <a:t> předmětem dotační podpory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90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moduly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1.Ozdravění výživy a optimalizace pohybové aktivity, zejména prevence nadváhy a obezity </a:t>
            </a:r>
          </a:p>
          <a:p>
            <a:r>
              <a:rPr lang="cs-CZ" u="sng" dirty="0"/>
              <a:t>Charakteristika požadavků na věcný obsah projektu</a:t>
            </a:r>
            <a:endParaRPr lang="cs-CZ" dirty="0"/>
          </a:p>
          <a:p>
            <a:r>
              <a:rPr lang="cs-CZ" dirty="0"/>
              <a:t>Cílem projektu je dosažení příznivé změny stravovacích návyků u dospělých i dětí, dosažení změn ve výživové spotřebě a výživovém stavu. Vhodným prvkem je propojení zásad správné výživy s podporou pohybových aktivit a tím zajištění rovnováhy mezi energetickým příjmem a výdejem jako jednoho z předpokladů prevence vzniku nadváhy a obezity a dalších chronických neinfekčních onemocnění. </a:t>
            </a:r>
          </a:p>
        </p:txBody>
      </p:sp>
    </p:spTree>
    <p:extLst>
      <p:ext uri="{BB962C8B-B14F-4D97-AF65-F5344CB8AC3E}">
        <p14:creationId xmlns:p14="http://schemas.microsoft.com/office/powerpoint/2010/main" val="160350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Projekty je třeba směřovat na propagaci hlavních </a:t>
            </a:r>
            <a:r>
              <a:rPr lang="cs-CZ" b="1" dirty="0"/>
              <a:t>zásad správné výživy, na pestrost a vyváženost stravy, optimalizaci energetického příjmu, pitný režim a na změny stravovacích návyků (tj. např. na snížení spotřeby nasycených tuků a cukrů, a tím i snížení energetické hodnoty stravy, snížení spotřeby soli, na zvýšení spotřeby ovoce a zeleniny, luštěnin, celozrnných výrobků, ryb a mořských produktů, mléka a mléčných produktů se sníženým obsahem tuku atd.). </a:t>
            </a:r>
            <a:r>
              <a:rPr lang="cs-CZ" dirty="0"/>
              <a:t>Projekty mohou být zaměřeny také na pozitivní změny ve společném stravování. Součástí intervence by měla být </a:t>
            </a:r>
            <a:r>
              <a:rPr lang="cs-CZ" b="1" dirty="0"/>
              <a:t>nutriční výchova </a:t>
            </a:r>
            <a:r>
              <a:rPr lang="cs-CZ" dirty="0"/>
              <a:t>a důraz na zvyšování či optimalizaci </a:t>
            </a:r>
            <a:r>
              <a:rPr lang="cs-CZ" b="1" dirty="0"/>
              <a:t>pohybové </a:t>
            </a:r>
            <a:r>
              <a:rPr lang="cs-CZ" dirty="0"/>
              <a:t>aktivity u široké veřejnosti nebo u definovaných cílových skupin, a to u předškolních a školních dětí, dospívající mládeže, těhotných a kojících žen a seniorů. </a:t>
            </a:r>
          </a:p>
          <a:p>
            <a:r>
              <a:rPr lang="cs-CZ" dirty="0"/>
              <a:t>Součástí podpory správné výživy je i </a:t>
            </a:r>
            <a:r>
              <a:rPr lang="cs-CZ" b="1" dirty="0"/>
              <a:t>podpora zubního zdraví </a:t>
            </a:r>
            <a:r>
              <a:rPr lang="cs-CZ" dirty="0"/>
              <a:t>a prevence zubního kazu.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10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Primární prevence infekčních onemocnění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je zaměřen na zvýšení informovanosti laické i odborné veřejnosti v primární prevenci infekčních nemocí a akcentuje důležitost a význam očkování. Dále se zaměřuje především na nejdůležitější a nejčastěji se vyskytující infekce, na onemocnění, proti kterým existuje očkování, a to jak povinné, tak i dobrovolné. Projekty mohou být orientovány na různé skupiny obyvatelstva, avšak musí být koncipovány s ohledem na specifika dané cílové skupiny včetně behaviorálních a hygienických opatření, jak infekčním onemocněním předcházet v návaznosti na způsob jejich přenosu.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35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Prevence užívání tabáku a alkoholu</a:t>
            </a:r>
            <a:br>
              <a:rPr lang="cs-CZ" dirty="0"/>
            </a:br>
            <a:r>
              <a:rPr lang="cs-CZ" sz="2400" dirty="0"/>
              <a:t>(dotační program „Protidrogová politika MZ- jiný zdroj)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 je zaměřen prostřednictvím intervenčních aktivit na zvýšení informovanosti veřejnosti o zdravotních rizicích spojených s užíváním tabáku a závislostí na nikotinu a škodlivou konzumací alkoholických nápojů a na změnu postojů a chování ve prospěch zdravého způsobu života. Projekty mohou být orientovány na různé skupiny obyvatelstva, avšak koncipovány s ohledem na specifika dané cílové skupiny. Projekty mohou být zaměřeny i na další vzdělávání odborných pracovníků (zejména zdravotnických pracovníků, pedagogů, psychologů, sociálních pracovníků apod.) v prevenci a v pomoci při odvykání užívání tabáku či při problémech s rizikovou konzumací alkoholu. Mohou být předkládány projekty se zaměřením na podporu nekuřáckého prostředí (pracoviště, domácí prostředí atd.) a zvyšování povědomí o škodlivosti pasivního kouření. </a:t>
            </a:r>
          </a:p>
        </p:txBody>
      </p:sp>
    </p:spTree>
    <p:extLst>
      <p:ext uri="{BB962C8B-B14F-4D97-AF65-F5344CB8AC3E}">
        <p14:creationId xmlns:p14="http://schemas.microsoft.com/office/powerpoint/2010/main" val="385019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zahrnuje činnosti: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Poskytnout dostatek </a:t>
            </a:r>
            <a:r>
              <a:rPr lang="cs-CZ" b="1" dirty="0"/>
              <a:t>informací</a:t>
            </a:r>
          </a:p>
          <a:p>
            <a:r>
              <a:rPr lang="cs-CZ" dirty="0"/>
              <a:t>Zlepšit</a:t>
            </a:r>
            <a:r>
              <a:rPr lang="cs-CZ" b="1" dirty="0"/>
              <a:t> znalosti</a:t>
            </a:r>
          </a:p>
          <a:p>
            <a:r>
              <a:rPr lang="cs-CZ" b="1" dirty="0"/>
              <a:t>Motivovat</a:t>
            </a:r>
          </a:p>
          <a:p>
            <a:r>
              <a:rPr lang="cs-CZ" dirty="0"/>
              <a:t>Ovlivnit </a:t>
            </a:r>
            <a:r>
              <a:rPr lang="cs-CZ" b="1" dirty="0"/>
              <a:t>postoje</a:t>
            </a:r>
            <a:r>
              <a:rPr lang="cs-CZ" dirty="0"/>
              <a:t> – aktivní zájem o své zdraví</a:t>
            </a:r>
          </a:p>
          <a:p>
            <a:r>
              <a:rPr lang="cs-CZ" dirty="0"/>
              <a:t>Změnit </a:t>
            </a:r>
            <a:r>
              <a:rPr lang="cs-CZ" b="1" dirty="0"/>
              <a:t>chování</a:t>
            </a:r>
            <a:r>
              <a:rPr lang="cs-CZ" dirty="0"/>
              <a:t> – posílení  CELKOVÉ ÚROVNĚ ZDRAVÍ ( HEALTH PROMOTION)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27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projekt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komplexních projektů je snížit výskyt různých rizikových faktorů v intervenovaných populačních skupinách ovlivňováním způsobu života cílových skupin populace ve vztahu ke zdraví a zlepšením podmínek prostředí, ve kterém lidé žijí či pracují. Prioritou těchto projektů je zvyšovat znalosti o možnostech primární prevence nemocí a motivace ke změně chování cílových skupin populace a rozvoj odpovídajících dovedností. Projekty musí využívat komplexní přístup k řešení výskytu rizikových faktorů chronických neinfekčních onemocnění, vč. intervence rizikových faktorů chování, jakými jsou zejména nesprávná výživa, nízká pohybová aktivita, nadváha a obezita, užívání tabáku, škodlivé užívání alkoholu, prevence úrazů a otrav či stres.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655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projekty je vhodné propojit i s programy jako např. „Škola podporující zdraví“ </a:t>
            </a:r>
            <a:br>
              <a:rPr lang="cs-CZ" dirty="0"/>
            </a:br>
            <a:r>
              <a:rPr lang="cs-CZ" dirty="0"/>
              <a:t>a „Podnik podporující zdraví“, jejichž koordinátorem a garantem je Státní zdravotní ústav se sídlem v Praze, dále „Zdravá města, obce“, který koordinuje a reprezentuje mezinárodně certifikovaná asociace Národní síť Zdravých měst ČR nebo projektem WHO „Zdravá nemocnice“, jehož prostřednictvím lze realizovat principy podpory zdraví v nemocnicích.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32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714B3-1293-4F84-829C-982DBC30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Programy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7D4CF7-833B-4120-AB14-8927DBD4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 X DENNĚ </a:t>
            </a:r>
            <a:r>
              <a:rPr lang="cs-CZ" dirty="0"/>
              <a:t>– ZMĚNA STRAVOVACÍCH ZVYKLOSTÍ - SPECIFICKÝ CÍL ZVÝŠENÍ KONZUMACE OVOCE A ZELENINY 1. stupeň – děti mladšího školního věku</a:t>
            </a:r>
          </a:p>
          <a:p>
            <a:r>
              <a:rPr lang="cs-CZ" dirty="0"/>
              <a:t>VÝŽIVOVÁ PYRAMIDA</a:t>
            </a:r>
          </a:p>
          <a:p>
            <a:r>
              <a:rPr lang="cs-CZ" dirty="0"/>
              <a:t> CHABENESKRI PYRAMIDA</a:t>
            </a:r>
          </a:p>
          <a:p>
            <a:r>
              <a:rPr lang="cs-CZ" dirty="0"/>
              <a:t>ELIXÍR M</a:t>
            </a:r>
          </a:p>
          <a:p>
            <a:r>
              <a:rPr lang="cs-CZ" dirty="0"/>
              <a:t> DVOUSTUPŃOVÁ INTERVENCE ZAMĚŘENÁ NA VÝŽIVU TĚHOTNÝCH A KOJÍCÍCH ŽEN</a:t>
            </a:r>
          </a:p>
          <a:p>
            <a:r>
              <a:rPr lang="cs-CZ" dirty="0"/>
              <a:t>Kouření a já</a:t>
            </a:r>
          </a:p>
        </p:txBody>
      </p:sp>
    </p:spTree>
    <p:extLst>
      <p:ext uri="{BB962C8B-B14F-4D97-AF65-F5344CB8AC3E}">
        <p14:creationId xmlns:p14="http://schemas.microsoft.com/office/powerpoint/2010/main" val="61091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70BC0-C105-487F-AA54-246F569B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B4EE6-7923-4602-A066-2B51676E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NEKUŘÁCKÉ ZDRAVOTNICTVÍ</a:t>
            </a:r>
          </a:p>
          <a:p>
            <a:r>
              <a:rPr lang="cs-CZ" dirty="0"/>
              <a:t>ZDRAVÉ TĚHOTENTSVÍ - ZDRAVÉ DÍTĚ</a:t>
            </a:r>
          </a:p>
          <a:p>
            <a:r>
              <a:rPr lang="cs-CZ" dirty="0"/>
              <a:t>PODPORA KOJENÍ</a:t>
            </a:r>
          </a:p>
          <a:p>
            <a:r>
              <a:rPr lang="cs-CZ" dirty="0"/>
              <a:t>NORMÁLNÍ JE KOJIT A NEKOUŘIT</a:t>
            </a:r>
          </a:p>
          <a:p>
            <a:r>
              <a:rPr lang="cs-CZ" dirty="0"/>
              <a:t>ZZZ-ZNEJ A ZLEPŠI SVÉ ZDRAVÍ</a:t>
            </a:r>
          </a:p>
          <a:p>
            <a:r>
              <a:rPr lang="cs-CZ" dirty="0"/>
              <a:t>PRIMÁRNÍ PREVENCE METODOU  INFORMUJÍCÍHO A MOTIVUJÍCÍCHO VYŠETŘENÍ</a:t>
            </a:r>
          </a:p>
          <a:p>
            <a:r>
              <a:rPr lang="cs-CZ" dirty="0"/>
              <a:t>STRÁNYK PRO ZDRAVÍ</a:t>
            </a:r>
          </a:p>
          <a:p>
            <a:r>
              <a:rPr lang="cs-CZ" dirty="0"/>
              <a:t>DDD-DROGY –DŮVOD -DOPAD</a:t>
            </a:r>
          </a:p>
        </p:txBody>
      </p:sp>
    </p:spTree>
    <p:extLst>
      <p:ext uri="{BB962C8B-B14F-4D97-AF65-F5344CB8AC3E}">
        <p14:creationId xmlns:p14="http://schemas.microsoft.com/office/powerpoint/2010/main" val="3431546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4D5E-FC05-409F-A6D2-4C022DA8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Intervenční projekt</a:t>
            </a:r>
          </a:p>
        </p:txBody>
      </p:sp>
      <p:pic>
        <p:nvPicPr>
          <p:cNvPr id="7194" name="Picture 8" descr="Image result for ministerstvo zdravotnictvÃ­">
            <a:extLst>
              <a:ext uri="{FF2B5EF4-FFF2-40B4-BE49-F238E27FC236}">
                <a16:creationId xmlns:a16="http://schemas.microsoft.com/office/drawing/2014/main" id="{FC1341C8-D68D-467C-B045-8FC540F5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48" y="531039"/>
            <a:ext cx="2393326" cy="8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Content Placeholder 7182">
            <a:extLst>
              <a:ext uri="{FF2B5EF4-FFF2-40B4-BE49-F238E27FC236}">
                <a16:creationId xmlns:a16="http://schemas.microsoft.com/office/drawing/2014/main" id="{C8E01000-ECBF-431B-B0EB-7FE2DC83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124075"/>
            <a:ext cx="7439024" cy="4117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endParaRPr lang="cs-CZ" sz="24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Image result for masarykova univerzita lÃ©kaÅskÃ¡ fakulta logo">
            <a:extLst>
              <a:ext uri="{FF2B5EF4-FFF2-40B4-BE49-F238E27FC236}">
                <a16:creationId xmlns:a16="http://schemas.microsoft.com/office/drawing/2014/main" id="{91445676-95FE-4F7C-BA5E-7046E748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66" y="3989614"/>
            <a:ext cx="3254270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50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89536-07C6-4BD6-BA05-16C157C0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08" y="305663"/>
            <a:ext cx="6982342" cy="2028406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i="1" dirty="0">
                <a:solidFill>
                  <a:srgbClr val="000000"/>
                </a:solidFill>
              </a:rPr>
            </a:br>
            <a:r>
              <a:rPr lang="cs-CZ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projektu:  </a:t>
            </a:r>
            <a:r>
              <a:rPr lang="cs-CZ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</p:txBody>
      </p:sp>
      <p:pic>
        <p:nvPicPr>
          <p:cNvPr id="8" name="Picture 8" descr="Image result for ministerstvo zdravotnictvÃ­">
            <a:extLst>
              <a:ext uri="{FF2B5EF4-FFF2-40B4-BE49-F238E27FC236}">
                <a16:creationId xmlns:a16="http://schemas.microsoft.com/office/drawing/2014/main" id="{36D43C08-8229-4D54-B3A7-CD549956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F6A67EC-3938-48D6-9E97-A96733BD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1323976"/>
            <a:ext cx="6791325" cy="59531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porozumět informacím na etiketách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informovat studenty středních škol o označování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úroveň jejich znalostí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zvýšit porozumění informacím na obalech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vytvořit postoj k této problematice a zvýšit jejich motivaci pro praktické využití těchto údajů</a:t>
            </a:r>
          </a:p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AB74-5106-413B-9751-B57800C3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0" y="-3725"/>
            <a:ext cx="6823931" cy="2260732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>
              <a:solidFill>
                <a:schemeClr val="accent6"/>
              </a:solidFill>
            </a:endParaRPr>
          </a:p>
        </p:txBody>
      </p:sp>
      <p:pic>
        <p:nvPicPr>
          <p:cNvPr id="7" name="Picture 8" descr="Image result for ministerstvo zdravotnictvÃ­">
            <a:extLst>
              <a:ext uri="{FF2B5EF4-FFF2-40B4-BE49-F238E27FC236}">
                <a16:creationId xmlns:a16="http://schemas.microsoft.com/office/drawing/2014/main" id="{FA8E4918-29A2-4400-BFA7-2A000945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AF975E-4767-4688-B08F-FC2CA46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025" y="1228725"/>
            <a:ext cx="7115175" cy="6562725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Legislativa a označování potravin</a:t>
            </a:r>
          </a:p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Výživové údaje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Obaly a matematika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</a:t>
            </a:r>
            <a:r>
              <a:rPr lang="cs-CZ" sz="2200" b="1" i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symboly</a:t>
            </a:r>
            <a:endParaRPr lang="cs-CZ" sz="2200" b="1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3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31376"/>
            <a:ext cx="9987366" cy="55931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cs-CZ" sz="4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  <a:b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4" y="1825625"/>
            <a:ext cx="6526052" cy="4351338"/>
          </a:xfrm>
        </p:spPr>
      </p:pic>
    </p:spTree>
    <p:extLst>
      <p:ext uri="{BB962C8B-B14F-4D97-AF65-F5344CB8AC3E}">
        <p14:creationId xmlns:p14="http://schemas.microsoft.com/office/powerpoint/2010/main" val="171767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Stanoviště</a:t>
            </a:r>
            <a: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a symboly</a:t>
            </a:r>
            <a:b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4" y="1825625"/>
            <a:ext cx="6528992" cy="4351338"/>
          </a:xfrm>
        </p:spPr>
      </p:pic>
    </p:spTree>
    <p:extLst>
      <p:ext uri="{BB962C8B-B14F-4D97-AF65-F5344CB8AC3E}">
        <p14:creationId xmlns:p14="http://schemas.microsoft.com/office/powerpoint/2010/main" val="3356310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3D09-3AF4-47C4-8D39-A1BDF26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802956"/>
            <a:ext cx="9775941" cy="555327"/>
          </a:xfrm>
        </p:spPr>
        <p:txBody>
          <a:bodyPr>
            <a:noAutofit/>
          </a:bodyPr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b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5B1996-A191-4459-8D4B-8B35BB921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544716"/>
            <a:ext cx="11451932" cy="5184558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5 otázek (z 8)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teoretických znalostí o označování potravin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Konkrétně u tvrzení o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cukrech, označování alergenů, u dvou otázek zaměřených na data minimální trvanlivosti a použitelnosti a u otázky na výživová tvrzení. </a:t>
            </a:r>
          </a:p>
          <a:p>
            <a:endParaRPr lang="cs-CZ" sz="3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2 otázek (ze 3)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orientace mezi značkami kvality potravina symbolů.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identifikace log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regionálních potravin a biopotravin.</a:t>
            </a:r>
          </a:p>
          <a:p>
            <a:pPr marL="0" indent="0">
              <a:buNone/>
            </a:pPr>
            <a:endParaRPr lang="cs-CZ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také statisticky významně zlepšily znalosti studentů u 1 z otázek (ze 4)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informacím na obalech potravin.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určení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 cukru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potravině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Sdělovaná informace musí navrhovat řešení a musí zbavovat strachu a obav z nebezpečí</a:t>
            </a:r>
          </a:p>
          <a:p>
            <a:r>
              <a:rPr lang="cs-CZ" sz="3200" dirty="0"/>
              <a:t>Veškeré informace by měly zdůrazňovat přínosy než zápory – </a:t>
            </a:r>
            <a:r>
              <a:rPr lang="cs-CZ" sz="3200" b="1" dirty="0"/>
              <a:t>pozitivní motivace</a:t>
            </a:r>
          </a:p>
        </p:txBody>
      </p:sp>
    </p:spTree>
    <p:extLst>
      <p:ext uri="{BB962C8B-B14F-4D97-AF65-F5344CB8AC3E}">
        <p14:creationId xmlns:p14="http://schemas.microsoft.com/office/powerpoint/2010/main" val="9684867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AC61D-C34C-475C-8DEC-88676C18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160A6-06EA-45BE-95C1-DEC3C3E3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otázek zaměřených na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 čtení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údajů na obalech potravin bylo zaznamenáno, že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si studenti statisticky významněji všímají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údajů o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složení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uvedených na obalech potravin.</a:t>
            </a: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studenty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byl také zaznamenán statisticky významný rozdíl v častější frekvenci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výživových údajů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obalech potravin. 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0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8656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 err="1"/>
              <a:t>Movere</a:t>
            </a:r>
            <a:r>
              <a:rPr lang="cs-CZ" sz="9600" dirty="0"/>
              <a:t> – hýbati, pohybovati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Motivace- souhrn hybných momentů v činnostech, prožívání, chování 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Výsledkem motivace je pohyb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b="1" dirty="0"/>
              <a:t>Motivace </a:t>
            </a:r>
            <a:r>
              <a:rPr lang="cs-CZ" sz="9600" dirty="0"/>
              <a:t> představuje vnitřní energetizující síly, které stojí za každým jednáním, dává podnět k nastartování lidské činnosti, určuje směr, intenzitu motivované činnosti a je zodpovědná za délku jejího trvání</a:t>
            </a:r>
          </a:p>
          <a:p>
            <a:endParaRPr lang="cs-CZ" sz="9600" dirty="0"/>
          </a:p>
          <a:p>
            <a:r>
              <a:rPr lang="cs-CZ" sz="9600" dirty="0"/>
              <a:t>Zdroje motivace - vnitřní potřeby (motivy)</a:t>
            </a:r>
          </a:p>
          <a:p>
            <a:pPr marL="0" indent="0">
              <a:buNone/>
            </a:pPr>
            <a:r>
              <a:rPr lang="cs-CZ" sz="9600" dirty="0"/>
              <a:t>                                 - vnější pobídky (úkoly)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84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redukci hmotnosti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Ví, co má dělat</a:t>
            </a:r>
            <a:r>
              <a:rPr lang="cs-CZ" sz="2400" b="1" dirty="0"/>
              <a:t>, chybí osobní nasazení a vůle</a:t>
            </a:r>
          </a:p>
          <a:p>
            <a:r>
              <a:rPr lang="cs-CZ" sz="2400" b="1" dirty="0"/>
              <a:t>Vnější požadavek- </a:t>
            </a:r>
            <a:r>
              <a:rPr lang="cs-CZ" sz="2400" dirty="0"/>
              <a:t>mělo by se – z okolí nebo vnější tlak společenskými normami</a:t>
            </a:r>
          </a:p>
          <a:p>
            <a:r>
              <a:rPr lang="cs-CZ" sz="2400" dirty="0"/>
              <a:t> </a:t>
            </a:r>
            <a:r>
              <a:rPr lang="cs-CZ" sz="2400" b="1" dirty="0"/>
              <a:t>vnitřní požadavky</a:t>
            </a:r>
          </a:p>
          <a:p>
            <a:r>
              <a:rPr lang="cs-CZ" sz="2400" dirty="0"/>
              <a:t> strach o zdraví- bolesti kloubů- nepohodlí, nespokojenost- </a:t>
            </a:r>
            <a:r>
              <a:rPr lang="cs-CZ" sz="2400" b="1" dirty="0"/>
              <a:t>musím</a:t>
            </a:r>
            <a:r>
              <a:rPr lang="cs-CZ" sz="2400" dirty="0"/>
              <a:t>- aktuální stav – není stálé vědomé rozhodnutí</a:t>
            </a:r>
          </a:p>
          <a:p>
            <a:r>
              <a:rPr lang="cs-CZ" sz="2400" dirty="0"/>
              <a:t>Částečné rozhodnutí – </a:t>
            </a:r>
            <a:r>
              <a:rPr lang="cs-CZ" sz="2400" b="1" dirty="0"/>
              <a:t>chtěl bych, ale nemůžu, protože</a:t>
            </a:r>
            <a:r>
              <a:rPr lang="cs-CZ" sz="2400" dirty="0"/>
              <a:t>…</a:t>
            </a:r>
          </a:p>
          <a:p>
            <a:pPr marL="0" indent="0">
              <a:buNone/>
            </a:pPr>
            <a:r>
              <a:rPr lang="cs-CZ" sz="2400" dirty="0"/>
              <a:t>  nevyhraněný</a:t>
            </a:r>
          </a:p>
          <a:p>
            <a:r>
              <a:rPr lang="cs-CZ" sz="2400" b="1" dirty="0"/>
              <a:t>Já chci zhubnout, protože cítím, že je to pro mne dobré a správné - </a:t>
            </a:r>
            <a:r>
              <a:rPr lang="cs-CZ" sz="2400" dirty="0"/>
              <a:t>jen málo  pacientů/klientů s vlastním rozhodnutím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Motivace principem slasti je výrazně účinnější než motivace využívající strach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b="1" dirty="0">
                <a:latin typeface="+mj-lt"/>
              </a:rPr>
              <a:t>Hédonistická teorie motivace </a:t>
            </a:r>
            <a:r>
              <a:rPr lang="cs-CZ" sz="3200" dirty="0">
                <a:latin typeface="+mj-lt"/>
              </a:rPr>
              <a:t>zdůrazňuje skutečnost, že člověk se v životě snaží dělat to, co je mu příjemné, vyvolávat pozitivní emoce a vyhýbat se tomu, co je pro něj nepříjemné, snaží se nevyvolávat negativní emoce</a:t>
            </a:r>
          </a:p>
          <a:p>
            <a:r>
              <a:rPr lang="cs-CZ" sz="3200" dirty="0">
                <a:latin typeface="+mj-lt"/>
              </a:rPr>
              <a:t>motivační rozhovory-</a:t>
            </a:r>
            <a:r>
              <a:rPr lang="cs-CZ" sz="3200" b="1" dirty="0">
                <a:latin typeface="+mj-lt"/>
              </a:rPr>
              <a:t>rozpor</a:t>
            </a:r>
            <a:r>
              <a:rPr lang="cs-CZ" sz="3200" dirty="0">
                <a:latin typeface="+mj-lt"/>
              </a:rPr>
              <a:t>-klíčový princip motivačních rozhovorů- uvědomit si následky</a:t>
            </a:r>
          </a:p>
          <a:p>
            <a:r>
              <a:rPr lang="cs-CZ" sz="3200" dirty="0">
                <a:latin typeface="+mj-lt"/>
              </a:rPr>
              <a:t>Rozpor mezi stávajícím chováním a důležitými životními cíli motivuje ke změně</a:t>
            </a:r>
          </a:p>
          <a:p>
            <a:r>
              <a:rPr lang="cs-CZ" sz="3200" dirty="0">
                <a:latin typeface="+mj-lt"/>
              </a:rPr>
              <a:t>Způsob chování v rozporu s osobními cíli – zdraví, úspěch, rodinné štěstí…argumenty pro změnu by měl uvádět sám klient</a:t>
            </a:r>
          </a:p>
          <a:p>
            <a:r>
              <a:rPr lang="cs-CZ" sz="3200" dirty="0">
                <a:latin typeface="+mj-lt"/>
              </a:rPr>
              <a:t>Klíčový princip motivačních rozhovorů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249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2831</Words>
  <Application>Microsoft Office PowerPoint</Application>
  <PresentationFormat>Širokoúhlá obrazovka</PresentationFormat>
  <Paragraphs>294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Wingdings</vt:lpstr>
      <vt:lpstr>Motiv Office</vt:lpstr>
      <vt:lpstr>Výchova ke zdraví Projekty podporující zdraví </vt:lpstr>
      <vt:lpstr>ZDRAVÉ ZUBY – výukový program péče  o chrup pro 1. stupeň ZŠ (2004)</vt:lpstr>
      <vt:lpstr>Další projekty</vt:lpstr>
      <vt:lpstr>PODPORA ZDRAVÍ:</vt:lpstr>
      <vt:lpstr>Výchova ke zdraví zahrnuje činnosti:</vt:lpstr>
      <vt:lpstr>Prezentace aplikace PowerPoint</vt:lpstr>
      <vt:lpstr>Motivace</vt:lpstr>
      <vt:lpstr>Motivace k redukci hmotnosti</vt:lpstr>
      <vt:lpstr>Motivace principem slasti je výrazně účinnější než motivace využívající strach </vt:lpstr>
      <vt:lpstr>Motiv strachu </vt:lpstr>
      <vt:lpstr>Motiv strachu </vt:lpstr>
      <vt:lpstr> Postoj</vt:lpstr>
      <vt:lpstr>Zdraví patří k nejvýznamnějším hodnotám života každého člověka</vt:lpstr>
      <vt:lpstr>Hlavní zásady výchovy ke zdraví k dosažení efektivity musí být:</vt:lpstr>
      <vt:lpstr>VÝCHOVA KE ZDRAVÍ JE CÍLENA:</vt:lpstr>
      <vt:lpstr>Psychické zvláštnosti dětského věku-rysy</vt:lpstr>
      <vt:lpstr>Psychické zvláštnosti puberty</vt:lpstr>
      <vt:lpstr>Děti jako cílová skupina</vt:lpstr>
      <vt:lpstr>Metody</vt:lpstr>
      <vt:lpstr>Prezentace aplikace PowerPoint</vt:lpstr>
      <vt:lpstr>Sociální marketing</vt:lpstr>
      <vt:lpstr>Peer výchova- významnou roli hraje nejen věk, ale blízké či podobné sociální zázemí  či zaměstnání</vt:lpstr>
      <vt:lpstr>Prezentace aplikace PowerPoint</vt:lpstr>
      <vt:lpstr>Hrou proti AIDS</vt:lpstr>
      <vt:lpstr>Prezentace aplikace PowerPoint</vt:lpstr>
      <vt:lpstr>                   PROJEKTY PODPORY ZDRAVÍ</vt:lpstr>
      <vt:lpstr>Prezentace aplikace PowerPoint</vt:lpstr>
      <vt:lpstr>Zdraví 2020 – Národní strategie ochrany a podpory zdraví a prevence nemocí</vt:lpstr>
      <vt:lpstr>Prezentace aplikace PowerPoint</vt:lpstr>
      <vt:lpstr>Prezentace aplikace PowerPoint</vt:lpstr>
      <vt:lpstr>Prezentace aplikace PowerPoint</vt:lpstr>
      <vt:lpstr>Prezentace aplikace PowerPoint</vt:lpstr>
      <vt:lpstr>Příprava projektů podpory zdraví vždy zahrnuje:</vt:lpstr>
      <vt:lpstr>Projekt podpory zdraví se může  soustředit na:</vt:lpstr>
      <vt:lpstr>Prezentace aplikace PowerPoint</vt:lpstr>
      <vt:lpstr>Prezentace aplikace PowerPoint</vt:lpstr>
      <vt:lpstr>Prezentace aplikace PowerPoint</vt:lpstr>
      <vt:lpstr>Tématické okruhy PPZ 1993-2000</vt:lpstr>
      <vt:lpstr>Prevence nemocí</vt:lpstr>
      <vt:lpstr>Komunitní projekty</vt:lpstr>
      <vt:lpstr>ZÁSADY  PROGRAMU ZDRAVÍ VE ŠKOLE</vt:lpstr>
      <vt:lpstr>Prezentace aplikace PowerPoint</vt:lpstr>
      <vt:lpstr>Komplexní projekty</vt:lpstr>
      <vt:lpstr>Všeobecné podmínky pro poskytnutí dotace PPZ -2019</vt:lpstr>
      <vt:lpstr>Prezentace aplikace PowerPoint</vt:lpstr>
      <vt:lpstr>Tematické moduly  </vt:lpstr>
      <vt:lpstr>Prezentace aplikace PowerPoint</vt:lpstr>
      <vt:lpstr>Primární prevence infekčních onemocnění </vt:lpstr>
      <vt:lpstr>Prevence užívání tabáku a alkoholu (dotační program „Protidrogová politika MZ- jiný zdroj)</vt:lpstr>
      <vt:lpstr>Komplexní projekt </vt:lpstr>
      <vt:lpstr>Prezentace aplikace PowerPoint</vt:lpstr>
      <vt:lpstr>Programy na LF MU</vt:lpstr>
      <vt:lpstr>Prezentace aplikace PowerPoint</vt:lpstr>
      <vt:lpstr>Intervenční projekt</vt:lpstr>
      <vt:lpstr>Když čteš, možná neztloustneš, aneb naučme se rozumět označování potravin  Cíle projektu:                                                       </vt:lpstr>
      <vt:lpstr>Když čteš, možná neztloustneš, aneb naučme se rozumět označování potravin </vt:lpstr>
      <vt:lpstr>Stanoviště Nutriční a zdravotní tvrzení, alergeny  </vt:lpstr>
      <vt:lpstr>                      Stanoviště Značky kvality a symboly </vt:lpstr>
      <vt:lpstr>Když čteš, možná neztloustneš, aneb naučme se rozumět označování potravin  Výsledky a naplnění cílů projektu: </vt:lpstr>
      <vt:lpstr>Když čteš, možná neztloustneš, aneb naučme se rozumět označování potravin  Výsledky a naplnění cílů projektu: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 Projekty podporující zdraví</dc:title>
  <dc:creator>Halina Matějová</dc:creator>
  <cp:lastModifiedBy>Kamila Jančeková</cp:lastModifiedBy>
  <cp:revision>59</cp:revision>
  <dcterms:created xsi:type="dcterms:W3CDTF">2018-11-16T14:49:55Z</dcterms:created>
  <dcterms:modified xsi:type="dcterms:W3CDTF">2019-12-09T15:17:32Z</dcterms:modified>
</cp:coreProperties>
</file>