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embeddedFontLst>
    <p:embeddedFont>
      <p:font typeface="Roboto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Roboto-bold.fntdata"/><Relationship Id="rId27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font" Target="fonts/Robo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441e93a475_0_2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441e93a475_0_2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41e93a475_0_2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41e93a475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441e93a475_0_2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441e93a475_0_2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441e93a475_0_2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441e93a475_0_2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441e93a475_0_2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441e93a475_0_2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61fa45c09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61fa45c09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61fa45c09f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61fa45c09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441e93a475_0_2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441e93a475_0_2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441e93a475_0_2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441e93a475_0_2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441e93a475_0_2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441e93a475_0_2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41e93a475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41e93a475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61fa45c09f_1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61fa45c09f_1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441e93a475_0_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441e93a475_0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41e93a475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41e93a475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41e93a475_0_1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41e93a475_0_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41e93a475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41e93a475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41e93a475_0_1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41e93a475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41e93a475_0_1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41e93a475_0_1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41e93a475_0_2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441e93a475_0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441e93a475_0_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441e93a475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dark-2">
    <p:bg>
      <p:bgPr>
        <a:solidFill>
          <a:srgbClr val="38761D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Komunikace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Mgr. Terézia Knejzlíková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A</a:t>
            </a:r>
            <a:r>
              <a:rPr lang="cs">
                <a:solidFill>
                  <a:srgbClr val="000000"/>
                </a:solidFill>
              </a:rPr>
              <a:t>nalýza scénáře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já jsem dobrý, ostatní jsou také dobří - optimální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já jsem špatný, ostatní jsou dobří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já jsem dobrý ostatní jsou špatní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já jsem špatný, ostatní jsou také špatní 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Zaběhnutý scénář je velmi těžké změnit. Emocionální korekce scénáře - dáme člověku prožít něco úplně jiného, než podle svého scénáře čeká.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Fáze rozhovoru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000000"/>
                </a:solidFill>
              </a:rPr>
              <a:t>Príprava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1"/>
                </a:solidFill>
              </a:rPr>
              <a:t>třídění informací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1"/>
                </a:solidFill>
              </a:rPr>
              <a:t>koncipování rozhovoru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000000"/>
                </a:solidFill>
              </a:rPr>
              <a:t>Zahájení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1"/>
                </a:solidFill>
              </a:rPr>
              <a:t>Přivítání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1"/>
                </a:solidFill>
              </a:rPr>
              <a:t>Nabídnutí místa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1"/>
                </a:solidFill>
              </a:rPr>
              <a:t>Strukturace očekávání (záchranár asi ne.. ale lékař ano)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1"/>
                </a:solidFill>
              </a:rPr>
              <a:t>Vytváření uvolněné atmosféry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16" name="Google Shape;116;p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000000"/>
                </a:solidFill>
              </a:rPr>
              <a:t>Řízení průběhu rozhovoru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1"/>
                </a:solidFill>
              </a:rPr>
              <a:t>Otevřené otázky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1"/>
                </a:solidFill>
              </a:rPr>
              <a:t>Uzavřené otázky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1"/>
                </a:solidFill>
              </a:rPr>
              <a:t>Dodatečné otázky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1"/>
                </a:solidFill>
              </a:rPr>
              <a:t>Zpětné dotazy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1"/>
                </a:solidFill>
              </a:rPr>
              <a:t>Oslovování, diferencování a vyjasňování pocitů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1"/>
                </a:solidFill>
              </a:rPr>
              <a:t>Konfrontování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1"/>
                </a:solidFill>
              </a:rPr>
              <a:t>Shrnování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1"/>
                </a:solidFill>
              </a:rPr>
              <a:t>Změna tématu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1"/>
                </a:solidFill>
              </a:rPr>
              <a:t>Nonverbální intervence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000000"/>
                </a:solidFill>
              </a:rPr>
              <a:t>Ukončení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Kladení otázek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22" name="Google Shape;122;p24"/>
          <p:cNvSpPr txBox="1"/>
          <p:nvPr>
            <p:ph idx="1" type="body"/>
          </p:nvPr>
        </p:nvSpPr>
        <p:spPr>
          <a:xfrm>
            <a:off x="311700" y="1017725"/>
            <a:ext cx="8520600" cy="355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>
                <a:solidFill>
                  <a:srgbClr val="000000"/>
                </a:solidFill>
              </a:rPr>
              <a:t>Otevřené otázky: </a:t>
            </a:r>
            <a:endParaRPr sz="1600">
              <a:solidFill>
                <a:srgbClr val="000000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</a:pPr>
            <a:r>
              <a:rPr lang="cs" sz="1600">
                <a:solidFill>
                  <a:schemeClr val="dk1"/>
                </a:solidFill>
              </a:rPr>
              <a:t>otevírají pacientovi prostor, aby mohl odpovědět volně více větami. Slouží nám k tomu, abychom se seznámili s pacientovým očekávaními a teoriemi vzniku jeho potíží i s jeho představami o cílech a formách léčby. 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</a:pPr>
            <a:r>
              <a:rPr lang="cs" sz="1600">
                <a:solidFill>
                  <a:schemeClr val="dk1"/>
                </a:solidFill>
              </a:rPr>
              <a:t>Otvorené otázky však lékaři používají zřídka. Mnoho lékařů prožívá klidné naslouchání po položení otázky za náročný, nepříjemný a úzkost vzbuzující požadavek  :D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>
                <a:solidFill>
                  <a:srgbClr val="000000"/>
                </a:solidFill>
              </a:rPr>
              <a:t>Vhodné použití otevřené otázky je v následujících částech rozhovoru: </a:t>
            </a:r>
            <a:endParaRPr sz="1600">
              <a:solidFill>
                <a:srgbClr val="000000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</a:pPr>
            <a:r>
              <a:rPr lang="cs" sz="1600">
                <a:solidFill>
                  <a:schemeClr val="dk1"/>
                </a:solidFill>
              </a:rPr>
              <a:t>K zahájení rozhovoru </a:t>
            </a:r>
            <a:r>
              <a:rPr i="1" lang="cs" sz="1600">
                <a:solidFill>
                  <a:schemeClr val="dk1"/>
                </a:solidFill>
              </a:rPr>
              <a:t>“Co vás dnes ke mně přivádí”</a:t>
            </a:r>
            <a:endParaRPr i="1"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</a:pPr>
            <a:r>
              <a:rPr lang="cs" sz="1600">
                <a:solidFill>
                  <a:schemeClr val="dk1"/>
                </a:solidFill>
              </a:rPr>
              <a:t>K rozšíření tématu </a:t>
            </a:r>
            <a:r>
              <a:rPr i="1" lang="cs" sz="1600">
                <a:solidFill>
                  <a:schemeClr val="dk1"/>
                </a:solidFill>
              </a:rPr>
              <a:t>“Můžete mi o tom povědět víc? Co si sám myslíte o přičinách vašich potíží” Jaký způsob léčby jste si představoval?” </a:t>
            </a:r>
            <a:endParaRPr i="1"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</a:pPr>
            <a:r>
              <a:rPr lang="cs" sz="1600">
                <a:solidFill>
                  <a:schemeClr val="dk1"/>
                </a:solidFill>
              </a:rPr>
              <a:t>ke konkretizaci rozhovoru </a:t>
            </a:r>
            <a:r>
              <a:rPr i="1" lang="cs" sz="1600">
                <a:solidFill>
                  <a:schemeClr val="dk1"/>
                </a:solidFill>
              </a:rPr>
              <a:t>“Můžete mi dát nějaký příklad? Popište mi prosím situaci, v níž se potíže znovu objevily?”</a:t>
            </a:r>
            <a:endParaRPr i="1"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</a:pPr>
            <a:r>
              <a:rPr lang="cs" sz="1600">
                <a:solidFill>
                  <a:schemeClr val="dk1"/>
                </a:solidFill>
              </a:rPr>
              <a:t>k zaměření se na pocity “Můžete mi prosím popsat, jak jste se v této situaci cítil? Mohl byste popsat tu úzkost trochu přesněji?”</a:t>
            </a:r>
            <a:endParaRPr sz="160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Kladení otázek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28" name="Google Shape;128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Uzavřené otázky: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cs">
                <a:solidFill>
                  <a:schemeClr val="dk1"/>
                </a:solidFill>
              </a:rPr>
              <a:t>zaměřují pozornost pacientka na ty aspekty, které jsou pro prozkoumání a vyjasnění problému podstatné: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Slouží: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cs">
                <a:solidFill>
                  <a:schemeClr val="dk1"/>
                </a:solidFill>
              </a:rPr>
              <a:t>k identifikaci určitých aspektů tématu: vyznačující se tázacími zájmeny jako: </a:t>
            </a:r>
            <a:r>
              <a:rPr lang="cs">
                <a:solidFill>
                  <a:srgbClr val="000000"/>
                </a:solidFill>
              </a:rPr>
              <a:t>kdo, kdy, co, kolik, kdy</a:t>
            </a:r>
            <a:r>
              <a:rPr lang="cs">
                <a:solidFill>
                  <a:schemeClr val="dk1"/>
                </a:solidFill>
              </a:rPr>
              <a:t> a čím “Kdy se symptomy objevily poprvé?”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cs">
                <a:solidFill>
                  <a:schemeClr val="dk1"/>
                </a:solidFill>
              </a:rPr>
              <a:t>k výběru a diferenciaci (nabídka dvou či více alternativ odpovědi “</a:t>
            </a:r>
            <a:r>
              <a:rPr i="1" lang="cs">
                <a:solidFill>
                  <a:schemeClr val="dk1"/>
                </a:solidFill>
              </a:rPr>
              <a:t>Kde trávíte víkendy raději, u svých rodičů nebo u přítelkyně?”, “Mluvil jste právě o svých pocitových reakcích. Ještě jsem tomu úplně dobře neporozuměl, byl jste rozlobený, nebo rozzuřený?”</a:t>
            </a:r>
            <a:endParaRPr i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Kladení otázek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34" name="Google Shape;134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Otázky ano-ne: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Tyto otázky dávají pacientovi volbu pouze mezi dvěma alternativami a měly by být použity zřídka. (</a:t>
            </a:r>
            <a:r>
              <a:rPr i="1" lang="cs">
                <a:solidFill>
                  <a:schemeClr val="dk1"/>
                </a:solidFill>
              </a:rPr>
              <a:t>“ruší vás to nahrávání?”. Byl jste úzkostný již jako dítě? “)</a:t>
            </a:r>
            <a:endParaRPr i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Problematika uzavřených otázek je velmi rychlá možnost upevnění pacienta v jistém úhlu pohledu (je nutné se vyhýbat sugestivním otázkám </a:t>
            </a:r>
            <a:r>
              <a:rPr i="1" lang="cs">
                <a:solidFill>
                  <a:schemeClr val="dk1"/>
                </a:solidFill>
              </a:rPr>
              <a:t>“Vy jste často úzkostní, že jo”</a:t>
            </a:r>
            <a:r>
              <a:rPr lang="cs">
                <a:solidFill>
                  <a:schemeClr val="dk1"/>
                </a:solidFill>
              </a:rPr>
              <a:t>. </a:t>
            </a:r>
            <a:r>
              <a:rPr lang="cs">
                <a:solidFill>
                  <a:srgbClr val="000000"/>
                </a:solidFill>
              </a:rPr>
              <a:t>Při častém používání otázek ano-ne dochází k rychlejší únavě z rozhovoru a neefektivní hře v komunikaci.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311700" y="254900"/>
            <a:ext cx="8602200" cy="472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Záchranář: říkali mi, že asi máte nějakou úzkost, je to tak?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Pacientka: Ano.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Z: Jak dlouho to trvá?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P: Nevím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Z: A jaké prášky jste si na to vzala?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P: To taky nevím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Z: Stává se vám to často?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P: Ano.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Z: Vyprovokovala to nějaká situace?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P: No, to ani ne. 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Z: Přišlo to náhle?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P: Ano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Z: Bolí vás na hrudi? (Dýchá se vám dobře?, Pociťujete v někde v těle bolest?...)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1" sz="12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idx="1" type="body"/>
          </p:nvPr>
        </p:nvSpPr>
        <p:spPr>
          <a:xfrm>
            <a:off x="311700" y="254900"/>
            <a:ext cx="8602200" cy="472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Záchranář: říkali mi, že asi máte nějakou úzkost, je to tak?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Pacientka: Ano.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Z: Jak dlouho to trvá?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P: Nevím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Z: Popište mi prosím ve zkratce vaše předešlé zkušenosti s tímhle stavem.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P: Naposledy se mi to stalo v obchoďáku. Vůbec jsem nemohla dýchat, měla jsem pocit že zemřu. Měla jsem takový tlak na hrudi a stoupalo to do hlavy. Celé tělo se mi třáslo, nechápu to. 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Z: Jak jste to tehdy zvládla?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P: No, jak mi bylo špatně, tak mi někdo zavolal záchranku. A pak to po </a:t>
            </a:r>
            <a:r>
              <a:rPr b="1" lang="cs" sz="1200">
                <a:solidFill>
                  <a:srgbClr val="FFFFFF"/>
                </a:solidFill>
              </a:rPr>
              <a:t>chvíli</a:t>
            </a:r>
            <a:r>
              <a:rPr b="1" lang="cs" sz="1200">
                <a:solidFill>
                  <a:srgbClr val="FFFFFF"/>
                </a:solidFill>
              </a:rPr>
              <a:t> přešlo samo. 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Z: Co s tím stavem budete dělat příště? Již máte zkušenost s tím, že jste somaticky v pořádku a jedná se hlavně o úzkost, víte, že to po krátkem času odezní. 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FFFFFF"/>
                </a:solidFill>
              </a:rPr>
              <a:t>P: Asi bych vás nemusela zneužívat, ale když mě bylo naozaj hrozně špatně. Měla jsem strach. Nechtěla jsem nic podcenit. </a:t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1" sz="12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Kladení otázek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50" name="Google Shape;150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pomocí </a:t>
            </a:r>
            <a:r>
              <a:rPr lang="cs">
                <a:solidFill>
                  <a:srgbClr val="000000"/>
                </a:solidFill>
              </a:rPr>
              <a:t>zpětných dotazů </a:t>
            </a:r>
            <a:r>
              <a:rPr lang="cs">
                <a:solidFill>
                  <a:schemeClr val="dk1"/>
                </a:solidFill>
              </a:rPr>
              <a:t>si ověřujeme: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cs">
                <a:solidFill>
                  <a:schemeClr val="dk1"/>
                </a:solidFill>
              </a:rPr>
              <a:t>zda jsme pacientovi správně rozuměly </a:t>
            </a:r>
            <a:r>
              <a:rPr i="1" lang="cs">
                <a:solidFill>
                  <a:schemeClr val="dk1"/>
                </a:solidFill>
              </a:rPr>
              <a:t>“rozuměl jsem vám správně, že….”</a:t>
            </a:r>
            <a:endParaRPr i="1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cs">
                <a:solidFill>
                  <a:schemeClr val="dk1"/>
                </a:solidFill>
              </a:rPr>
              <a:t>zda pacient správně pochopil další diagnostické kroky nebo léčebné opatření - cokoliv potřebujeme aby si zapamatoval.</a:t>
            </a:r>
            <a:r>
              <a:rPr i="1" lang="cs">
                <a:solidFill>
                  <a:schemeClr val="dk1"/>
                </a:solidFill>
              </a:rPr>
              <a:t> “Nejsem si jistý, zda jsem se vyjádřil srozumitelným způsobem.” - “Řekl byste mi prosím ještě jednou jaký bude další postup, jak jste mu porozuměl?”</a:t>
            </a:r>
            <a:endParaRPr i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56" name="Google Shape;156;p30"/>
          <p:cNvSpPr txBox="1"/>
          <p:nvPr>
            <p:ph idx="1" type="body"/>
          </p:nvPr>
        </p:nvSpPr>
        <p:spPr>
          <a:xfrm>
            <a:off x="311700" y="445025"/>
            <a:ext cx="8520600" cy="412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Shrnutí</a:t>
            </a:r>
            <a:r>
              <a:rPr lang="cs">
                <a:solidFill>
                  <a:schemeClr val="dk1"/>
                </a:solidFill>
              </a:rPr>
              <a:t> představuje techniku, která může být použitá během vyjasňování určitého tématu, po ukončení určitého tématu, na konci sezení i na začátku následujícího - je to takové přemostění.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během rozhovoru </a:t>
            </a:r>
            <a:r>
              <a:rPr lang="cs">
                <a:solidFill>
                  <a:schemeClr val="dk1"/>
                </a:solidFill>
              </a:rPr>
              <a:t>zhutňuje shrnutí v jasných a srozumitelných formulacích to, co pacient doposud vyjádřil. Přivádí pacienta jemně zpět k tématu, </a:t>
            </a:r>
            <a:r>
              <a:rPr lang="cs">
                <a:solidFill>
                  <a:schemeClr val="dk1"/>
                </a:solidFill>
              </a:rPr>
              <a:t>napomáhá</a:t>
            </a:r>
            <a:r>
              <a:rPr lang="cs">
                <a:solidFill>
                  <a:schemeClr val="dk1"/>
                </a:solidFill>
              </a:rPr>
              <a:t> vyjasňovat rozpory, ověřuje dosavadní stav informací, stimuluje k dalšímu rozvádění tématu, ověřuje vlastní vnímání a slouží ke kontrole porozumění mezi jednotlivými účastníky rozhovoru. Vyvolává souhlasné, rozvíjející, omezující i korigující postoje pacienta a tímto způsobem jej </a:t>
            </a:r>
            <a:r>
              <a:rPr lang="cs">
                <a:solidFill>
                  <a:schemeClr val="dk1"/>
                </a:solidFill>
              </a:rPr>
              <a:t>aktivně</a:t>
            </a:r>
            <a:r>
              <a:rPr lang="cs">
                <a:solidFill>
                  <a:schemeClr val="dk1"/>
                </a:solidFill>
              </a:rPr>
              <a:t> začleňuje do dialogu.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shrnutím na konci rozhovoru </a:t>
            </a:r>
            <a:r>
              <a:rPr lang="cs">
                <a:solidFill>
                  <a:schemeClr val="dk1"/>
                </a:solidFill>
              </a:rPr>
              <a:t>se ujišťujeme, že byli </a:t>
            </a:r>
            <a:r>
              <a:rPr lang="cs">
                <a:solidFill>
                  <a:schemeClr val="dk1"/>
                </a:solidFill>
              </a:rPr>
              <a:t>zjištěné</a:t>
            </a:r>
            <a:r>
              <a:rPr lang="cs">
                <a:solidFill>
                  <a:schemeClr val="dk1"/>
                </a:solidFill>
              </a:rPr>
              <a:t> podstatné skutečnosti a mohlo dojít k vzájemnému porozumění a shodě.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Na začátku následujícího rozhovoru </a:t>
            </a:r>
            <a:r>
              <a:rPr lang="cs">
                <a:solidFill>
                  <a:schemeClr val="dk1"/>
                </a:solidFill>
              </a:rPr>
              <a:t>funguje shrnutí jako spojovací článek, sloužící k opětovnému uchopení tématu i k jeho rozvádění.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62" name="Google Shape;162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Shrnutí </a:t>
            </a:r>
            <a:r>
              <a:rPr lang="cs">
                <a:solidFill>
                  <a:schemeClr val="dk1"/>
                </a:solidFill>
              </a:rPr>
              <a:t>by mělo být vedeno v tázacím tónu, aby pacientovi usnadňovalo zaujímat stanovisko, opracování a rozvádění svých tvrzení i souhlas.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Speciálním případem shrnutí je </a:t>
            </a:r>
            <a:r>
              <a:rPr lang="cs">
                <a:solidFill>
                  <a:srgbClr val="000000"/>
                </a:solidFill>
              </a:rPr>
              <a:t>konfrontace,</a:t>
            </a:r>
            <a:r>
              <a:rPr lang="cs">
                <a:solidFill>
                  <a:schemeClr val="dk1"/>
                </a:solidFill>
              </a:rPr>
              <a:t> při níž klademe ze svého hlediska rozporuplné výpovědi proti sobě, čímž odkrýváme rozpor a podněcujeme jeho vyjasňování </a:t>
            </a:r>
            <a:r>
              <a:rPr i="1" lang="cs">
                <a:solidFill>
                  <a:schemeClr val="dk1"/>
                </a:solidFill>
              </a:rPr>
              <a:t>“Teď se mi to těžko chápe. Na jedné straně říkáte, že... , ale na straně druhé zase říkáte, že…”  </a:t>
            </a:r>
            <a:endParaRPr i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Co je to komunikace?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cs" sz="2400">
                <a:solidFill>
                  <a:schemeClr val="dk1"/>
                </a:solidFill>
              </a:rPr>
              <a:t>Je základ interpersonální interakce. Komunikace je forma spojení mezi lidmi prostřednictvím předávání a </a:t>
            </a:r>
            <a:r>
              <a:rPr lang="cs" sz="2400">
                <a:solidFill>
                  <a:schemeClr val="dk1"/>
                </a:solidFill>
              </a:rPr>
              <a:t>přejímání</a:t>
            </a:r>
            <a:r>
              <a:rPr lang="cs" sz="2400">
                <a:solidFill>
                  <a:schemeClr val="dk1"/>
                </a:solidFill>
              </a:rPr>
              <a:t> významů. Je to přenos signálu médiem k příjemci. Je to proces sdělování a přijímání informací mezi jedinci stejného druhu, prostředek k ovlivňování druhého. 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Příklady zhrňování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68" name="Google Shape;168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>
                <a:solidFill>
                  <a:srgbClr val="000000"/>
                </a:solidFill>
              </a:rPr>
              <a:t>po dlouhém monologu pacientky:</a:t>
            </a:r>
            <a:r>
              <a:rPr i="1" lang="cs"/>
              <a:t> </a:t>
            </a:r>
            <a:r>
              <a:rPr b="1" lang="cs">
                <a:solidFill>
                  <a:srgbClr val="FFFFFF"/>
                </a:solidFill>
              </a:rPr>
              <a:t>Omlouvám se, ale </a:t>
            </a:r>
            <a:r>
              <a:rPr b="1" lang="cs">
                <a:solidFill>
                  <a:srgbClr val="FFFFFF"/>
                </a:solidFill>
              </a:rPr>
              <a:t>mohl bych</a:t>
            </a:r>
            <a:r>
              <a:rPr b="1" lang="cs">
                <a:solidFill>
                  <a:srgbClr val="FFFFFF"/>
                </a:solidFill>
              </a:rPr>
              <a:t> vás na chvíli přerušit? … Tomu, co říkáte rozumím tak, že vás bolí v podbříšku už téměř měsíc, ale zatím jste nebyla na žádném vyšetření. 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i="1" lang="cs">
                <a:solidFill>
                  <a:srgbClr val="000000"/>
                </a:solidFill>
              </a:rPr>
              <a:t>chaotický výklad potíží:</a:t>
            </a:r>
            <a:r>
              <a:rPr b="1" lang="cs"/>
              <a:t> </a:t>
            </a:r>
            <a:r>
              <a:rPr b="1" lang="cs">
                <a:solidFill>
                  <a:srgbClr val="FFFFFF"/>
                </a:solidFill>
              </a:rPr>
              <a:t>Ja se to pokusím trochu </a:t>
            </a:r>
            <a:r>
              <a:rPr b="1" lang="cs">
                <a:solidFill>
                  <a:srgbClr val="FFFFFF"/>
                </a:solidFill>
              </a:rPr>
              <a:t>shrnout</a:t>
            </a:r>
            <a:r>
              <a:rPr b="1" lang="cs">
                <a:solidFill>
                  <a:srgbClr val="FFFFFF"/>
                </a:solidFill>
              </a:rPr>
              <a:t>. Na jedné straně říkáte, že poslední dny jenom zvracíte a zároveň, že nemáte žádné potíže. Jak to myslíte?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i="1" lang="cs">
                <a:solidFill>
                  <a:srgbClr val="000000"/>
                </a:solidFill>
              </a:rPr>
              <a:t>na konci setkání:</a:t>
            </a:r>
            <a:r>
              <a:rPr b="1" i="1" lang="cs"/>
              <a:t> </a:t>
            </a:r>
            <a:r>
              <a:rPr b="1" lang="cs">
                <a:solidFill>
                  <a:srgbClr val="FFFFFF"/>
                </a:solidFill>
              </a:rPr>
              <a:t>Všechny informace jste dostávala v průběhu zásahu a ještě vám je na závěr zopakuji... </a:t>
            </a:r>
            <a:endParaRPr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Děkuji za pozornost</a:t>
            </a:r>
            <a:endParaRPr/>
          </a:p>
        </p:txBody>
      </p:sp>
      <p:sp>
        <p:nvSpPr>
          <p:cNvPr id="174" name="Google Shape;174;p3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Druhy komunikace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Komunikaci lze dělit na intrapersonální, interpersonální, skupinovou a masovou. Dále je možné dělení na verbální a nonverbální nebo také záměrnou a nezáměrnou.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 u="sng">
                <a:solidFill>
                  <a:schemeClr val="dk1"/>
                </a:solidFill>
              </a:rPr>
              <a:t>Sémiotická komunikace </a:t>
            </a:r>
            <a:r>
              <a:rPr lang="cs">
                <a:solidFill>
                  <a:schemeClr val="dk1"/>
                </a:solidFill>
              </a:rPr>
              <a:t>je zprostředkovaná znaky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 u="sng">
                <a:solidFill>
                  <a:schemeClr val="dk1"/>
                </a:solidFill>
              </a:rPr>
              <a:t>Nesémiotická komunikace </a:t>
            </a:r>
            <a:r>
              <a:rPr lang="cs">
                <a:solidFill>
                  <a:schemeClr val="dk1"/>
                </a:solidFill>
              </a:rPr>
              <a:t>je energie, bez znaků, např. komunikace počítače s tiskárnou</a:t>
            </a:r>
            <a:endParaRPr sz="2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Neverbální komunikace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Argyle (podle Hayes, 2003) rozděluje účely neverbální komunikace: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nahrazující řeč (mlčení)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napomáhající řeči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vyjadřující postoje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vyjadřující emoce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Neverbální komunikace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Hlavní prostředky neverbální komunikace: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tělesný kontakt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blízkost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orientace - směřování v prostoru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vzezření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pozice těla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kývnutí hlavy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výraz tváře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pohledy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neverbální aspekty řeči (intonace, přízvuk, prozódie)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100"/>
                                        <p:tgtEl>
                                          <p:spTgt spid="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100"/>
                                        <p:tgtEl>
                                          <p:spTgt spid="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100"/>
                                        <p:tgtEl>
                                          <p:spTgt spid="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100"/>
                                        <p:tgtEl>
                                          <p:spTgt spid="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100"/>
                                        <p:tgtEl>
                                          <p:spTgt spid="7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100"/>
                                        <p:tgtEl>
                                          <p:spTgt spid="7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100"/>
                                        <p:tgtEl>
                                          <p:spTgt spid="7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100"/>
                                        <p:tgtEl>
                                          <p:spTgt spid="7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100"/>
                                        <p:tgtEl>
                                          <p:spTgt spid="7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100"/>
                                        <p:tgtEl>
                                          <p:spTgt spid="7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100"/>
                                        <p:tgtEl>
                                          <p:spTgt spid="7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100"/>
                                        <p:tgtEl>
                                          <p:spTgt spid="7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445025"/>
            <a:ext cx="8520600" cy="412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u="sng">
                <a:solidFill>
                  <a:schemeClr val="dk1"/>
                </a:solidFill>
              </a:rPr>
              <a:t>Metakomunikace </a:t>
            </a:r>
            <a:r>
              <a:rPr lang="cs">
                <a:solidFill>
                  <a:schemeClr val="dk1"/>
                </a:solidFill>
              </a:rPr>
              <a:t>je podtext komunikace (rychlost řeči, intonace, důraz na nějaké slovo). Sdělení má roviny obsahovou a významovou. Někdy je význam sdělení přímo v rozporu s obsahem (dvojná vazba - často jako prostředek ironie. Nadužívání může vést až k neurotizaci dítěte (ty inteligente!)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Přehled nonverbální komunikace dle Nakonečného (2009):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gestika - kývnutí na souhlas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haptika - bezprostřední dotyk, podání ruky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posturika - celkový postoj světa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mimika - výraz tváře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paralingvistika - akustické projevy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kinetika - bezděčné pohyby rukou, hlavy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proxemika - přiblížení a oddálení od druhého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Faktory vytvářející skutečný význam informace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obsah komunikace - co se říká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kontext komunikace - za jakých okolností se to říká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citový a hlasový přízvuk - jakým tónem se to říká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mimická a pantomimická akcentace - jak se tváří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akcentace jednání - co při mluvení dělá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cvičení: Vymyslete 3-5 různých způsobů vyjádření jedné věty. Např: </a:t>
            </a:r>
            <a:r>
              <a:rPr i="1" lang="cs">
                <a:solidFill>
                  <a:schemeClr val="dk1"/>
                </a:solidFill>
              </a:rPr>
              <a:t>“někdo by to měl uklidit...”.</a:t>
            </a:r>
            <a:endParaRPr i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Teorie komunikace - teorie P. WATZLAWICKA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Tři základní axiomy komunikace: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cs">
                <a:solidFill>
                  <a:srgbClr val="000000"/>
                </a:solidFill>
              </a:rPr>
              <a:t>člověk nemůže nekomunikovat</a:t>
            </a:r>
            <a:r>
              <a:rPr lang="cs">
                <a:solidFill>
                  <a:schemeClr val="dk1"/>
                </a:solidFill>
              </a:rPr>
              <a:t> - nekomunikuje-li, pak nám nerozumí, nezajímám ho, myslí si o nás něco špatného...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cs">
                <a:solidFill>
                  <a:srgbClr val="000000"/>
                </a:solidFill>
              </a:rPr>
              <a:t>vysílaná zpráva nemusí být přijata </a:t>
            </a:r>
            <a:r>
              <a:rPr lang="cs">
                <a:solidFill>
                  <a:schemeClr val="dk1"/>
                </a:solidFill>
              </a:rPr>
              <a:t>- význam zpětné vazby (odpověď zopakujeme svými slovy), na zpětné vazbě založena řada terapií (Rogers - hmhm terapie - Já vás chápu.)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cs">
                <a:solidFill>
                  <a:srgbClr val="000000"/>
                </a:solidFill>
              </a:rPr>
              <a:t>komunikace je mnohoúrovňový jev</a:t>
            </a:r>
            <a:r>
              <a:rPr lang="cs">
                <a:solidFill>
                  <a:schemeClr val="dk1"/>
                </a:solidFill>
              </a:rPr>
              <a:t> - informační rovina sdělení, metakomunikace (neverbální projev, určuje, jak sdělení porozumíme)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Teorie komunikace (Transakční analýza - E. BERNE)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863675"/>
            <a:ext cx="8520600" cy="270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>
                <a:solidFill>
                  <a:schemeClr val="dk1"/>
                </a:solidFill>
              </a:rPr>
              <a:t>Každý člověk při komunikaci vychází ze tří stavů ega: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cs" sz="1600" u="sng">
                <a:solidFill>
                  <a:schemeClr val="dk1"/>
                </a:solidFill>
              </a:rPr>
              <a:t>ego dítěte (DÍ) </a:t>
            </a:r>
            <a:r>
              <a:rPr lang="cs" sz="1600">
                <a:solidFill>
                  <a:schemeClr val="dk1"/>
                </a:solidFill>
              </a:rPr>
              <a:t>- daří-li se mu, je spontánní, veselé, vyskytne-li se překážka, začne být trucovité, zlostné. Nedokáže nést </a:t>
            </a:r>
            <a:r>
              <a:rPr lang="cs" sz="1600">
                <a:solidFill>
                  <a:schemeClr val="dk1"/>
                </a:solidFill>
              </a:rPr>
              <a:t>následky</a:t>
            </a:r>
            <a:r>
              <a:rPr lang="cs" sz="1600">
                <a:solidFill>
                  <a:schemeClr val="dk1"/>
                </a:solidFill>
              </a:rPr>
              <a:t> svého jednání 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cs" sz="1600" u="sng">
                <a:solidFill>
                  <a:schemeClr val="dk1"/>
                </a:solidFill>
              </a:rPr>
              <a:t>ego dospělého (DO) </a:t>
            </a:r>
            <a:r>
              <a:rPr lang="cs" sz="1600">
                <a:solidFill>
                  <a:schemeClr val="dk1"/>
                </a:solidFill>
              </a:rPr>
              <a:t>- je schopen nést </a:t>
            </a:r>
            <a:r>
              <a:rPr lang="cs" sz="1600">
                <a:solidFill>
                  <a:schemeClr val="dk1"/>
                </a:solidFill>
              </a:rPr>
              <a:t>následky</a:t>
            </a:r>
            <a:r>
              <a:rPr lang="cs" sz="1600">
                <a:solidFill>
                  <a:schemeClr val="dk1"/>
                </a:solidFill>
              </a:rPr>
              <a:t> svého jednání, předvídat je, logicky, uvažovat, kriticky posuzovat sebe i okolí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cs" sz="1600" u="sng">
                <a:solidFill>
                  <a:schemeClr val="dk1"/>
                </a:solidFill>
              </a:rPr>
              <a:t>ego rodiče (RO) </a:t>
            </a:r>
            <a:r>
              <a:rPr lang="cs" sz="1600">
                <a:solidFill>
                  <a:schemeClr val="dk1"/>
                </a:solidFill>
              </a:rPr>
              <a:t>- starostlivý, radící, až mentorující a rozkazující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