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258" r:id="rId3"/>
    <p:sldId id="274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7BB24-E693-4FE4-8E25-8E49535E1CE4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0FF8-5193-4A23-B9B1-EC5BA7E745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73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6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16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17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18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7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8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10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11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12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Dostupnost, dojezdový čas.</a:t>
            </a:r>
            <a:endParaRPr lang="en-US" alt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13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14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15</a:t>
            </a:fld>
            <a:endParaRPr lang="cs-CZ" altLang="cs-CZ" dirty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BC6EED-54DC-46F4-AB59-7D31BA6D960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624" y="332656"/>
            <a:ext cx="7772400" cy="324035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cs-CZ" sz="2400" dirty="0">
                <a:solidFill>
                  <a:srgbClr val="FFFF00"/>
                </a:solidFill>
              </a:rPr>
            </a:b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Lékařská fakulta MU v Brně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Katedra porodní asistence a zdravotnických záchranářů</a:t>
            </a:r>
            <a:br>
              <a:rPr lang="cs-CZ" sz="2800" dirty="0">
                <a:solidFill>
                  <a:schemeClr val="tx1"/>
                </a:solidFill>
              </a:rPr>
            </a:br>
            <a:br>
              <a:rPr lang="cs-CZ" sz="2800" dirty="0">
                <a:solidFill>
                  <a:schemeClr val="tx1"/>
                </a:solidFill>
              </a:rPr>
            </a:br>
            <a:br>
              <a:rPr lang="cs-CZ" sz="2800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základní legislativa </a:t>
            </a:r>
            <a:r>
              <a:rPr lang="cs-CZ" dirty="0" err="1">
                <a:solidFill>
                  <a:schemeClr val="tx1"/>
                </a:solidFill>
              </a:rPr>
              <a:t>zz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568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Zákon č. 372/2011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o zdravotních službách a podmínkách jejich poskytování (zákon o zdravotních službách)</a:t>
            </a:r>
          </a:p>
          <a:p>
            <a:r>
              <a:rPr lang="cs-CZ" dirty="0"/>
              <a:t>Tento zákon upravuje zdravotní služby a podmínky jejich poskytování a s tím spojený výkon státní správy, druhy a formy zdravotní péče, práva a povinnosti pacientů a osob pacientům blízkých, poskytovatelů zdravotních služeb, zdravotnických pracovníků, jiných odborných pracovníků a dalších osob v souvislosti s poskytováním zdravotních služeb, podmínky hodnocení kvality a bezpečí zdravotních služeb, další činnosti související s poskytováním zdravotních služeb a zapracovává příslušné předpisy Evropské unie.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969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Zákon č. 373/2011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o specifických zdravotních službách </a:t>
            </a:r>
          </a:p>
          <a:p>
            <a:r>
              <a:rPr lang="cs-CZ" sz="2800" dirty="0"/>
              <a:t>Upravuje poskytování specifických zdravotních služeb.</a:t>
            </a:r>
          </a:p>
        </p:txBody>
      </p:sp>
    </p:spTree>
    <p:extLst>
      <p:ext uri="{BB962C8B-B14F-4D97-AF65-F5344CB8AC3E}">
        <p14:creationId xmlns:p14="http://schemas.microsoft.com/office/powerpoint/2010/main" val="112423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Zákon č. 374/2011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o zdravotnické záchranné službě</a:t>
            </a:r>
          </a:p>
          <a:p>
            <a:r>
              <a:rPr lang="cs-CZ" dirty="0"/>
              <a:t>Tento zákon upravuje podmínky poskytování zdravotnické záchranné služby, práva a povinnosti poskytovatele zdravotnické záchranné služby, povinnosti poskytovatelů akutní lůžkové péče k zajištění návaznosti jimi poskytovaných zdravotních služeb na zdravotnickou záchrannou službu, podmínky pro zajištění připravenosti poskytovatele zdravotnické záchranné služby na řešení mimořádných událostí a krizových situací a výkon veřejné správy v oblasti zdravotnické záchranné služby.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88008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Další ZZ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Vyhláška č. 240/2012 Sb., kterou se provádí zákon o zdravotnické záchranné službě.</a:t>
            </a:r>
          </a:p>
          <a:p>
            <a:r>
              <a:rPr lang="cs-CZ" sz="2800" dirty="0"/>
              <a:t>Vyhláška č.269/2012 Sb., o požadavcích na vybavení poskytovatele zdravotnické dopravní služby, poskytovatele zdravotnické záchranné služby a poskytovatele přepravy pacientů neodkladné péče dopravními prostředky a o požadavcích na tyto dopravní prostředky.</a:t>
            </a:r>
          </a:p>
        </p:txBody>
      </p:sp>
    </p:spTree>
    <p:extLst>
      <p:ext uri="{BB962C8B-B14F-4D97-AF65-F5344CB8AC3E}">
        <p14:creationId xmlns:p14="http://schemas.microsoft.com/office/powerpoint/2010/main" val="842040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Vyhláška č. 321/2008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kterou se mění vyhláška č. 423/2004 Sb., kterou se stanoví kreditní systém pro vydání osvědčení k výkonu zdravotnického povolání bez přímého vedení nebo odborného dohledu zdravotnických pracovníků,</a:t>
            </a:r>
          </a:p>
          <a:p>
            <a:r>
              <a:rPr lang="cs-CZ" altLang="cs-CZ" sz="2800" dirty="0"/>
              <a:t>počet kreditů za jednotlivé formy celoživotního vzdělávání.</a:t>
            </a:r>
          </a:p>
          <a:p>
            <a:r>
              <a:rPr lang="cs-CZ" altLang="cs-CZ" sz="2800" dirty="0"/>
              <a:t>Pravděpodobně neplatná, měla by vyjít nová.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1902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Vyhláška č. 55/2011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činnostech zdravotnických pracovníků a jiných odborných pracovníků,</a:t>
            </a:r>
          </a:p>
          <a:p>
            <a:r>
              <a:rPr lang="cs-CZ" altLang="cs-CZ" sz="2800" dirty="0"/>
              <a:t>§ 17 Zdravotnický záchranář</a:t>
            </a:r>
          </a:p>
          <a:p>
            <a:r>
              <a:rPr lang="cs-CZ" altLang="cs-CZ" sz="2800" dirty="0"/>
              <a:t>Hlava VIII – Zdravotnický záchranář se specializovanou způsobilostí - </a:t>
            </a:r>
            <a:r>
              <a:rPr lang="cs-CZ" sz="2800" dirty="0"/>
              <a:t>§ 108 – 109</a:t>
            </a:r>
          </a:p>
          <a:p>
            <a:r>
              <a:rPr lang="cs-CZ" altLang="cs-CZ" sz="2800" dirty="0"/>
              <a:t>Novelizována Vyhláškou č.2/2016 Sb.</a:t>
            </a:r>
          </a:p>
          <a:p>
            <a:r>
              <a:rPr lang="cs-CZ" altLang="cs-CZ" sz="2800" dirty="0"/>
              <a:t>Vyhláška č. 391/2017 Sb. – poslední novelizace – zkrácené vzdělávání sester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312111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Vyhláška č. 92/2012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požadavcích na minimální technické a věcné vybavení zdravotnických zařízení a kontaktních pracovišť domácí péče,</a:t>
            </a:r>
          </a:p>
          <a:p>
            <a:r>
              <a:rPr lang="cs-CZ" sz="2800" dirty="0"/>
              <a:t>Příloha č. 7 - Požadavky na technické a věcné vybavení zdravotnických zařízení zdravotnické záchranné služby</a:t>
            </a:r>
          </a:p>
        </p:txBody>
      </p:sp>
    </p:spTree>
    <p:extLst>
      <p:ext uri="{BB962C8B-B14F-4D97-AF65-F5344CB8AC3E}">
        <p14:creationId xmlns:p14="http://schemas.microsoft.com/office/powerpoint/2010/main" val="2003625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Vyhláška č. 99/2012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požadavcích na minimální personální zabezpečení zdravotních služeb,</a:t>
            </a:r>
          </a:p>
          <a:p>
            <a:r>
              <a:rPr lang="cs-CZ" sz="2800" dirty="0"/>
              <a:t>2. Příloha č. 5, 6 a 7 – Zdravotnická záchranná služba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880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Nařízení vlády č. 31/2010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oborech specializačního vzdělávání a označení odbornosti zdravotnických pracovníků se specializovanou způsobilostí,</a:t>
            </a:r>
          </a:p>
          <a:p>
            <a:r>
              <a:rPr lang="cs-CZ" sz="2800" dirty="0"/>
              <a:t>Urgentní medicína - </a:t>
            </a:r>
            <a:r>
              <a:rPr lang="cs-CZ" sz="2800" i="1" dirty="0"/>
              <a:t>Zdravotnický záchranář pro urgentní medicínu</a:t>
            </a:r>
          </a:p>
          <a:p>
            <a:r>
              <a:rPr lang="cs-CZ" sz="2800" dirty="0"/>
              <a:t>Novelizace </a:t>
            </a:r>
            <a:r>
              <a:rPr lang="cs-CZ" sz="2800" dirty="0" err="1"/>
              <a:t>nař</a:t>
            </a:r>
            <a:r>
              <a:rPr lang="cs-CZ" sz="2800" dirty="0"/>
              <a:t>. vlády č. 164/2018 Sb.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1630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Osnova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Zákon č. 96/2004 Sb.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Malá novela zákona č. 96/2004 Sb. - </a:t>
            </a:r>
            <a:r>
              <a:rPr lang="cs-CZ" sz="2800" dirty="0"/>
              <a:t>Zákon č. 105/2011 Sb.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Zákon č. 201/2017 Sb., novelizace zákona č. 96/2004 Sb.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Zákon č. 372/2011 Sb. – o zdravotních službách.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Zákon č. 373/2011 Sb. – o specifických </a:t>
            </a:r>
            <a:r>
              <a:rPr lang="cs-CZ" altLang="cs-CZ" sz="2800" dirty="0" err="1"/>
              <a:t>zdr</a:t>
            </a:r>
            <a:r>
              <a:rPr lang="cs-CZ" altLang="cs-CZ" sz="2800" dirty="0"/>
              <a:t>. službách.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Vyhláška č. 55/2011 Sb. – o činnostech </a:t>
            </a:r>
            <a:r>
              <a:rPr lang="cs-CZ" altLang="cs-CZ" sz="2800" dirty="0" err="1"/>
              <a:t>zdr</a:t>
            </a:r>
            <a:r>
              <a:rPr lang="cs-CZ" altLang="cs-CZ" sz="2800" dirty="0"/>
              <a:t>. </a:t>
            </a:r>
            <a:r>
              <a:rPr lang="cs-CZ" altLang="cs-CZ" sz="2800" dirty="0" err="1"/>
              <a:t>prac</a:t>
            </a:r>
            <a:r>
              <a:rPr lang="cs-CZ" altLang="cs-CZ" sz="2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Vyhláška č.2/2016, novelizace 55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657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Vyhláška č. 92/2012 Sb. – technické a věcné vybavení.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Vyhláška č. 99/2012 Sb. – personální zabezpečení.</a:t>
            </a:r>
            <a:r>
              <a:rPr lang="cs-CZ" altLang="cs-CZ" sz="2800" dirty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Vyhláška č. 321/2008 Sb. (změna 423/2004 Sb.)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Nařízení vlády č. 31/2010 Sb. – o oborech specializačního vzdělávání a označení odborností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nařízení vlády č. 164/2018 Sb., kterým se mění nařízení vlády č. 31/2010 Sb., o oborech specializačního vzdělávání a označení odbornosti zdravotnických pracovníků se specializovanou způsobilostí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92780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Zákon č. 96/2004 Sb.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podmínkách získávání a uznávání způsobilosti k výkonu nelékařských zdravotnických povolání a k výkonu činností souvisejících s poskytováním zdravotní péče a o změně některých souvisejících zákonů</a:t>
            </a:r>
          </a:p>
          <a:p>
            <a:r>
              <a:rPr lang="cs-CZ" sz="2800" dirty="0"/>
              <a:t>zákon o nelékařských zdravotnických povoláních</a:t>
            </a:r>
          </a:p>
          <a:p>
            <a:r>
              <a:rPr lang="cs-CZ" sz="2800" dirty="0"/>
              <a:t>odborná způsobilost a její získávání</a:t>
            </a:r>
          </a:p>
          <a:p>
            <a:r>
              <a:rPr lang="cs-CZ" sz="2800" dirty="0"/>
              <a:t>formy vzdělávání</a:t>
            </a:r>
          </a:p>
          <a:p>
            <a:r>
              <a:rPr lang="cs-CZ" sz="2800" dirty="0"/>
              <a:t>osvědčení k výkonu zdravotnického povolání bez odborného dohledu</a:t>
            </a:r>
          </a:p>
        </p:txBody>
      </p:sp>
    </p:spTree>
    <p:extLst>
      <p:ext uri="{BB962C8B-B14F-4D97-AF65-F5344CB8AC3E}">
        <p14:creationId xmlns:p14="http://schemas.microsoft.com/office/powerpoint/2010/main" val="172322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Zákon č. 105/2011 Sb.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„Malá novela“ zákona č. 96/2004 Sb.</a:t>
            </a:r>
          </a:p>
          <a:p>
            <a:r>
              <a:rPr lang="cs-CZ" sz="2800" dirty="0"/>
              <a:t>přispět ke zvýšení samostatnosti a kompetencí nelékařských zdravotnických pracovníků a podpořit jejich stabilizaci ve zdravotnictví, </a:t>
            </a:r>
          </a:p>
          <a:p>
            <a:r>
              <a:rPr lang="cs-CZ" sz="2800" dirty="0"/>
              <a:t>zjednodušit a zpřesnit právní úpravu a snížit administrativní náročnost, a to zejména s přihlédnutím k řízením o žádosti o prodloužení platnosti osvědčení k výkonu povolání bez odborného dohledu, </a:t>
            </a:r>
          </a:p>
          <a:p>
            <a:r>
              <a:rPr lang="cs-CZ" sz="2800" dirty="0"/>
              <a:t>prodloužit registrační období na 10 let, 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156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Výkon zdravotnického povolání bez odborného dohledu 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činnosti, které může vykonávat bez indikace,</a:t>
            </a:r>
          </a:p>
          <a:p>
            <a:r>
              <a:rPr lang="cs-CZ" altLang="cs-CZ" sz="2800" dirty="0"/>
              <a:t>které vykonává na základě indikace,</a:t>
            </a:r>
          </a:p>
          <a:p>
            <a:r>
              <a:rPr lang="cs-CZ" altLang="cs-CZ" sz="2800" dirty="0"/>
              <a:t>které pod přímým vedením lékaře, zubního lékaře nebo farmaceuta. </a:t>
            </a:r>
          </a:p>
          <a:p>
            <a:r>
              <a:rPr lang="cs-CZ" altLang="cs-CZ" sz="2000" dirty="0"/>
              <a:t>Toto ustanovení znamená významné zpřesnění zákonné úpravy a její větší přehlednost ve prospěch rozšíření kompetencí pracovníků nelékařských zdravotnických povolání. Jelikož zákon tuto změnu promítá i do upřesnění zmocňovacího ustanovení § 90 odst. 2 písm. e), bude mít přímý pozitivní vliv i na koncepci prováděcí vyhlášky, kterou se stanoví činnosti zdravotnických pracovníků a jiných odborných pracovníků (vyhláška č. 55/2011 Sb.). </a:t>
            </a:r>
          </a:p>
          <a:p>
            <a:pPr marL="0" indent="0">
              <a:buNone/>
            </a:pP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111096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Odborná způsobilost zdravotnického záchranáře 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Do § 18 byl nově vložen odst. 3, který rozšiřuje způsoby získání odborné způsobilosti zdravotnického záchranáře. </a:t>
            </a:r>
          </a:p>
          <a:p>
            <a:r>
              <a:rPr lang="cs-CZ" sz="2800" dirty="0"/>
              <a:t>Získání odborné způsobilosti k výkonu povolání zdravotnického záchranáře umožní i všeobecným sestrám vstoupit do specializačního vzdělávání pro záchranáře. </a:t>
            </a:r>
            <a:endParaRPr lang="cs-CZ" altLang="cs-CZ" sz="2800" dirty="0"/>
          </a:p>
          <a:p>
            <a:endParaRPr lang="cs-CZ" altLang="cs-CZ" dirty="0"/>
          </a:p>
          <a:p>
            <a:pPr marL="0" indent="0">
              <a:buNone/>
            </a:pP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689121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Další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Prodloužení platnosti osvědčení k výkonu zdravotnického povolání bez odborného dohledu (§ 69) o 4 roky, tedy na 10 let,</a:t>
            </a:r>
          </a:p>
          <a:p>
            <a:r>
              <a:rPr lang="cs-CZ" altLang="cs-CZ" sz="2800" dirty="0"/>
              <a:t>snižuje se správní poplatek za přijetí žádosti o vydání nebo o prodloužení osvědčení k výkonu zdravotnického povolání bez odborného dohledu podle zákona č. 96/2004 Sb., ve znění pozdějších předpisů, z dosavadních 500 Kč na 100 Kč. </a:t>
            </a:r>
          </a:p>
          <a:p>
            <a:pPr marL="0" indent="0">
              <a:buNone/>
            </a:pP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142694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</a:rPr>
              <a:t>Zákon č. 201/2017 Sb.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/>
              <a:t>Novelizace zákona č. 96/2004 Sb. </a:t>
            </a:r>
          </a:p>
          <a:p>
            <a:r>
              <a:rPr lang="cs-CZ" sz="2800" dirty="0"/>
              <a:t>Zrušení povinnosti registrace.</a:t>
            </a:r>
          </a:p>
          <a:p>
            <a:r>
              <a:rPr lang="cs-CZ" sz="2800" dirty="0"/>
              <a:t>Zákon č. 284/2018 Sb. – další novelizace, žádné změny pro ZZ.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335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</TotalTime>
  <Words>969</Words>
  <Application>Microsoft Office PowerPoint</Application>
  <PresentationFormat>Předvádění na obrazovce (4:3)</PresentationFormat>
  <Paragraphs>87</Paragraphs>
  <Slides>18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Tw Cen MT</vt:lpstr>
      <vt:lpstr>Wingdings</vt:lpstr>
      <vt:lpstr>Wingdings 2</vt:lpstr>
      <vt:lpstr>Medián</vt:lpstr>
      <vt:lpstr>  Lékařská fakulta MU v Brně Katedra porodní asistence a zdravotnických záchranářů   základní legislativa zz</vt:lpstr>
      <vt:lpstr>Osnova</vt:lpstr>
      <vt:lpstr>Osnova</vt:lpstr>
      <vt:lpstr>Zákon č. 96/2004 Sb.</vt:lpstr>
      <vt:lpstr>Zákon č. 105/2011 Sb.</vt:lpstr>
      <vt:lpstr>Výkon zdravotnického povolání bez odborného dohledu </vt:lpstr>
      <vt:lpstr>Odborná způsobilost zdravotnického záchranáře </vt:lpstr>
      <vt:lpstr>Další</vt:lpstr>
      <vt:lpstr>Zákon č. 201/2017 Sb.</vt:lpstr>
      <vt:lpstr>Zákon č. 372/2011 Sb.</vt:lpstr>
      <vt:lpstr>Zákon č. 373/2011 Sb.</vt:lpstr>
      <vt:lpstr>Zákon č. 374/2011 Sb.</vt:lpstr>
      <vt:lpstr>Další ZZ</vt:lpstr>
      <vt:lpstr>Vyhláška č. 321/2008 Sb.</vt:lpstr>
      <vt:lpstr>Vyhláška č. 55/2011 Sb.</vt:lpstr>
      <vt:lpstr>Vyhláška č. 92/2012 Sb.</vt:lpstr>
      <vt:lpstr>Vyhláška č. 99/2012 Sb.</vt:lpstr>
      <vt:lpstr>Nařízení vlády č. 31/2010 Sb.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Lékařská fakulta MU v Brně Katedra porodní asistence   Management ve zdravotnictví    základní legislativa pa a zz</dc:title>
  <dc:creator>Windows User</dc:creator>
  <cp:lastModifiedBy>Lenka Veselá</cp:lastModifiedBy>
  <cp:revision>7</cp:revision>
  <dcterms:created xsi:type="dcterms:W3CDTF">2014-12-10T21:06:32Z</dcterms:created>
  <dcterms:modified xsi:type="dcterms:W3CDTF">2019-12-19T13:01:31Z</dcterms:modified>
</cp:coreProperties>
</file>