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9" r:id="rId1"/>
  </p:sldMasterIdLst>
  <p:notesMasterIdLst>
    <p:notesMasterId r:id="rId47"/>
  </p:notesMasterIdLst>
  <p:sldIdLst>
    <p:sldId id="256" r:id="rId2"/>
    <p:sldId id="273" r:id="rId3"/>
    <p:sldId id="266" r:id="rId4"/>
    <p:sldId id="257" r:id="rId5"/>
    <p:sldId id="290" r:id="rId6"/>
    <p:sldId id="299" r:id="rId7"/>
    <p:sldId id="300" r:id="rId8"/>
    <p:sldId id="301" r:id="rId9"/>
    <p:sldId id="302" r:id="rId10"/>
    <p:sldId id="305" r:id="rId11"/>
    <p:sldId id="306" r:id="rId12"/>
    <p:sldId id="258" r:id="rId13"/>
    <p:sldId id="259" r:id="rId14"/>
    <p:sldId id="309" r:id="rId15"/>
    <p:sldId id="292" r:id="rId16"/>
    <p:sldId id="314" r:id="rId17"/>
    <p:sldId id="274" r:id="rId18"/>
    <p:sldId id="287" r:id="rId19"/>
    <p:sldId id="286" r:id="rId20"/>
    <p:sldId id="283" r:id="rId21"/>
    <p:sldId id="284" r:id="rId22"/>
    <p:sldId id="285" r:id="rId23"/>
    <p:sldId id="315" r:id="rId24"/>
    <p:sldId id="276" r:id="rId25"/>
    <p:sldId id="303" r:id="rId26"/>
    <p:sldId id="295" r:id="rId27"/>
    <p:sldId id="304" r:id="rId28"/>
    <p:sldId id="296" r:id="rId29"/>
    <p:sldId id="297" r:id="rId30"/>
    <p:sldId id="277" r:id="rId31"/>
    <p:sldId id="279" r:id="rId32"/>
    <p:sldId id="307" r:id="rId33"/>
    <p:sldId id="316" r:id="rId34"/>
    <p:sldId id="289" r:id="rId35"/>
    <p:sldId id="321" r:id="rId36"/>
    <p:sldId id="317" r:id="rId37"/>
    <p:sldId id="318" r:id="rId38"/>
    <p:sldId id="319" r:id="rId39"/>
    <p:sldId id="310" r:id="rId40"/>
    <p:sldId id="311" r:id="rId41"/>
    <p:sldId id="312" r:id="rId42"/>
    <p:sldId id="313" r:id="rId43"/>
    <p:sldId id="320" r:id="rId44"/>
    <p:sldId id="272" r:id="rId45"/>
    <p:sldId id="280" r:id="rId4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0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EF0625-F386-44AB-84B7-856011B3A6ED}" type="datetimeFigureOut">
              <a:rPr lang="cs-CZ" smtClean="0"/>
              <a:t>27.2.2018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88FDF1-A368-4274-B277-1849339796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970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8FDF1-A368-4274-B277-1849339796F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268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8FDF1-A368-4274-B277-1849339796F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286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17B3-EBE2-464B-9341-F9CDF3571722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152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FEF33-428F-46DE-961A-417E06F38902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503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8ADB7-264A-4ED0-AA04-BAD2921FC54B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2314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BB2C8-EEA6-412C-91D4-7C5FF9A80BCC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696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759AE-6877-4698-873F-DD6B8593A5F3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0251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F9178-75B8-4A49-800C-1B1DFA31323C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7871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A6D75-858C-4D06-8950-1FB165372913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9923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DDF8C-0C7B-4091-A014-A69D036A7849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628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995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2BBE8-EDF6-4E7D-8E67-77E2CCF78F23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163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391F-0A4B-4CC3-BDFA-DFBCD9EB0A73}" type="datetime1">
              <a:rPr lang="cs-CZ" smtClean="0"/>
              <a:t>27.2.2018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4076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31D55-C527-4E8E-A95D-485C645770B6}" type="datetime1">
              <a:rPr lang="cs-CZ" smtClean="0"/>
              <a:t>27.2.2018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973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BC467-7739-4D4B-B670-AFB300EA9FE5}" type="datetime1">
              <a:rPr lang="cs-CZ" smtClean="0"/>
              <a:t>27.2.2018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6620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EA0D5-0C56-482E-A568-F9ACA29AFCFE}" type="datetime1">
              <a:rPr lang="cs-CZ" smtClean="0"/>
              <a:t>27.2.2018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53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768D8-851D-4917-9391-DBC48D2F9E9F}" type="datetime1">
              <a:rPr lang="cs-CZ" smtClean="0"/>
              <a:t>27.2.2018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72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BBA1E-2ED5-46B5-83BD-2323B7FF050E}" type="datetime1">
              <a:rPr lang="cs-CZ" smtClean="0"/>
              <a:t>27.2.2018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19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9FE36-1622-45C2-938D-C0D1B0A3CB7A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73096D-BD3A-4B1B-A1E9-BAF6DAF64E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34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  <p:sldLayoutId id="2147483872" r:id="rId13"/>
    <p:sldLayoutId id="2147483873" r:id="rId14"/>
    <p:sldLayoutId id="2147483874" r:id="rId15"/>
    <p:sldLayoutId id="2147483875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maci-pece.info/" TargetMode="External"/><Relationship Id="rId2" Type="http://schemas.openxmlformats.org/officeDocument/2006/relationships/hyperlink" Target="http://www.sekcedomacipece.cz/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07308" y="1729946"/>
            <a:ext cx="8466695" cy="2320890"/>
          </a:xfrm>
        </p:spPr>
        <p:txBody>
          <a:bodyPr/>
          <a:lstStyle/>
          <a:p>
            <a:r>
              <a:rPr lang="cs-CZ" b="1" dirty="0" smtClean="0"/>
              <a:t>Domácí péče</a:t>
            </a:r>
            <a:br>
              <a:rPr lang="cs-CZ" b="1" dirty="0" smtClean="0"/>
            </a:br>
            <a:r>
              <a:rPr lang="cs-CZ" sz="3600" b="1" dirty="0"/>
              <a:t>d</a:t>
            </a:r>
            <a:r>
              <a:rPr lang="cs-CZ" sz="3600" b="1" dirty="0" smtClean="0"/>
              <a:t>efinování, cíle, historie </a:t>
            </a: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Dana Soldánová</a:t>
            </a:r>
          </a:p>
          <a:p>
            <a:r>
              <a:rPr lang="cs-CZ" dirty="0" smtClean="0"/>
              <a:t>Katedra ošetřovatelství LF 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729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Terminologie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56064"/>
            <a:ext cx="8596668" cy="4285298"/>
          </a:xfrm>
        </p:spPr>
        <p:txBody>
          <a:bodyPr>
            <a:noAutofit/>
          </a:bodyPr>
          <a:lstStyle/>
          <a:p>
            <a:r>
              <a:rPr lang="cs-CZ" sz="2400" b="1" u="sng" dirty="0" smtClean="0"/>
              <a:t>HOME CARE </a:t>
            </a:r>
            <a:r>
              <a:rPr lang="cs-CZ" sz="2400" b="1" dirty="0" smtClean="0"/>
              <a:t>= mezinárodně užívaný výraz pro </a:t>
            </a:r>
            <a:r>
              <a:rPr lang="cs-CZ" sz="2400" b="1" u="sng" dirty="0" smtClean="0"/>
              <a:t>domácí zdravotní péči</a:t>
            </a:r>
          </a:p>
          <a:p>
            <a:endParaRPr lang="cs-CZ" sz="2400" u="sng" dirty="0" smtClean="0"/>
          </a:p>
          <a:p>
            <a:r>
              <a:rPr lang="cs-CZ" sz="2400" u="sng" dirty="0" smtClean="0"/>
              <a:t>HOME HELP </a:t>
            </a:r>
            <a:r>
              <a:rPr lang="cs-CZ" sz="2400" dirty="0" smtClean="0"/>
              <a:t>= </a:t>
            </a:r>
            <a:r>
              <a:rPr lang="cs-CZ" sz="2400" dirty="0"/>
              <a:t>mezinárodně užívaný výraz pro </a:t>
            </a:r>
            <a:r>
              <a:rPr lang="cs-CZ" sz="2400" u="sng" dirty="0"/>
              <a:t>domácí </a:t>
            </a:r>
            <a:r>
              <a:rPr lang="cs-CZ" sz="2400" u="sng" dirty="0" smtClean="0"/>
              <a:t>pomoc </a:t>
            </a:r>
            <a:r>
              <a:rPr lang="cs-CZ" sz="2400" dirty="0" smtClean="0"/>
              <a:t>(úklid, donáška nákupů…)</a:t>
            </a:r>
          </a:p>
          <a:p>
            <a:endParaRPr lang="cs-CZ" sz="2400" u="sng" dirty="0" smtClean="0"/>
          </a:p>
          <a:p>
            <a:r>
              <a:rPr lang="cs-CZ" sz="2400" u="sng" dirty="0"/>
              <a:t>COMPREHENSIVE HOME CARE </a:t>
            </a:r>
            <a:r>
              <a:rPr lang="cs-CZ" sz="2400" dirty="0" smtClean="0"/>
              <a:t>– </a:t>
            </a:r>
            <a:r>
              <a:rPr lang="cs-CZ" sz="2400" u="sng" dirty="0" smtClean="0"/>
              <a:t>komplexní </a:t>
            </a:r>
            <a:r>
              <a:rPr lang="cs-CZ" sz="2400" u="sng" dirty="0"/>
              <a:t>domácí </a:t>
            </a:r>
            <a:r>
              <a:rPr lang="cs-CZ" sz="2400" u="sng" dirty="0" smtClean="0"/>
              <a:t>péče</a:t>
            </a:r>
            <a:r>
              <a:rPr lang="cs-CZ" sz="2400" dirty="0" smtClean="0"/>
              <a:t>, individuální </a:t>
            </a:r>
            <a:r>
              <a:rPr lang="cs-CZ" sz="2400" dirty="0"/>
              <a:t>péče, </a:t>
            </a:r>
            <a:r>
              <a:rPr lang="cs-CZ" sz="2400" dirty="0" smtClean="0"/>
              <a:t>ve které </a:t>
            </a:r>
            <a:r>
              <a:rPr lang="cs-CZ" sz="2400" dirty="0"/>
              <a:t>jsou integrovány zdravotní, sociální i laické formy </a:t>
            </a:r>
            <a:r>
              <a:rPr lang="cs-CZ" sz="2400" dirty="0" smtClean="0"/>
              <a:t>péče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007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Terminologie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7952" y="1589903"/>
            <a:ext cx="8596668" cy="4555523"/>
          </a:xfrm>
        </p:spPr>
        <p:txBody>
          <a:bodyPr>
            <a:noAutofit/>
          </a:bodyPr>
          <a:lstStyle/>
          <a:p>
            <a:r>
              <a:rPr lang="cs-CZ" sz="2400" u="sng" dirty="0"/>
              <a:t>MULTDISCIPLINÁRNÍ TÝM </a:t>
            </a:r>
            <a:r>
              <a:rPr lang="cs-CZ" sz="2400" dirty="0"/>
              <a:t>– tým </a:t>
            </a:r>
            <a:r>
              <a:rPr lang="cs-CZ" sz="2400" dirty="0" smtClean="0"/>
              <a:t>složený </a:t>
            </a:r>
            <a:r>
              <a:rPr lang="cs-CZ" sz="2400" dirty="0"/>
              <a:t>z různých </a:t>
            </a:r>
            <a:r>
              <a:rPr lang="cs-CZ" sz="2400" dirty="0" smtClean="0"/>
              <a:t>zdravotních a  </a:t>
            </a:r>
            <a:r>
              <a:rPr lang="cs-CZ" sz="2400" dirty="0"/>
              <a:t>sociálních odborností + </a:t>
            </a:r>
            <a:r>
              <a:rPr lang="cs-CZ" sz="2400" dirty="0" smtClean="0"/>
              <a:t>klienta, rodinných příslušníků, duchovních, laiků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u="sng" dirty="0"/>
              <a:t>INTERDISCIPLINÁRNÍ SPOLUPRÁCE </a:t>
            </a:r>
            <a:r>
              <a:rPr lang="cs-CZ" sz="2400" dirty="0"/>
              <a:t>– mezioborová </a:t>
            </a:r>
            <a:r>
              <a:rPr lang="cs-CZ" sz="2400" dirty="0" smtClean="0"/>
              <a:t>spolupráce</a:t>
            </a:r>
          </a:p>
          <a:p>
            <a:pPr marL="0" indent="0">
              <a:buNone/>
            </a:pPr>
            <a:endParaRPr lang="cs-CZ" sz="2400" dirty="0"/>
          </a:p>
          <a:p>
            <a:r>
              <a:rPr lang="cs-CZ" sz="2400" u="sng" dirty="0"/>
              <a:t>HORIZONTÁLNÍ MANAGEMENT </a:t>
            </a:r>
            <a:r>
              <a:rPr lang="cs-CZ" sz="2400" dirty="0" smtClean="0"/>
              <a:t>– tým </a:t>
            </a:r>
            <a:r>
              <a:rPr lang="cs-CZ" sz="2400" dirty="0"/>
              <a:t>spolupracovníků,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ve </a:t>
            </a:r>
            <a:r>
              <a:rPr lang="cs-CZ" sz="2400" dirty="0"/>
              <a:t>kterém má </a:t>
            </a:r>
            <a:r>
              <a:rPr lang="cs-CZ" sz="2400" dirty="0" smtClean="0"/>
              <a:t>každý člen </a:t>
            </a:r>
            <a:r>
              <a:rPr lang="cs-CZ" sz="2400" dirty="0"/>
              <a:t>osobní odpovědnost za kvalitu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rozsah daného úkolu</a:t>
            </a: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99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Domácí péče usiluje o: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68627"/>
            <a:ext cx="8596668" cy="5988908"/>
          </a:xfrm>
        </p:spPr>
        <p:txBody>
          <a:bodyPr>
            <a:noAutofit/>
          </a:bodyPr>
          <a:lstStyle/>
          <a:p>
            <a:r>
              <a:rPr lang="cs-CZ" sz="2400" dirty="0" smtClean="0"/>
              <a:t>udržení zdraví a podporu zdraví</a:t>
            </a:r>
          </a:p>
          <a:p>
            <a:endParaRPr lang="cs-CZ" sz="2400" dirty="0" smtClean="0"/>
          </a:p>
          <a:p>
            <a:r>
              <a:rPr lang="cs-CZ" sz="2400" dirty="0" smtClean="0"/>
              <a:t>navrácení zdraví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rozvoj soběstačnosti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zmírnění utrpení</a:t>
            </a:r>
          </a:p>
          <a:p>
            <a:endParaRPr lang="cs-CZ" sz="2400" dirty="0" smtClean="0"/>
          </a:p>
          <a:p>
            <a:r>
              <a:rPr lang="cs-CZ" sz="2400" dirty="0" smtClean="0"/>
              <a:t>zajištění klidného umírání a smrti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eliminaci vlivu </a:t>
            </a:r>
            <a:r>
              <a:rPr lang="cs-CZ" sz="2400" dirty="0"/>
              <a:t>nozokomiálních nákaz a iatropatogenního </a:t>
            </a:r>
            <a:r>
              <a:rPr lang="cs-CZ" sz="2400" dirty="0" smtClean="0"/>
              <a:t>poškození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3E72-81C0-4C34-8761-031364F0A952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19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Cíle domácí péče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21709"/>
            <a:ext cx="8596668" cy="431965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u="sng" dirty="0" smtClean="0"/>
              <a:t>MZ ČR:</a:t>
            </a:r>
          </a:p>
          <a:p>
            <a:pPr marL="0" indent="0">
              <a:buNone/>
            </a:pPr>
            <a:endParaRPr lang="cs-CZ" sz="2400" u="sng" dirty="0" smtClean="0"/>
          </a:p>
          <a:p>
            <a:r>
              <a:rPr lang="cs-CZ" sz="2400" dirty="0" smtClean="0"/>
              <a:t>zabezpečit </a:t>
            </a:r>
            <a:r>
              <a:rPr lang="cs-CZ" sz="2400" dirty="0"/>
              <a:t>maximální rozsah, dostupnost, kvalitu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a </a:t>
            </a:r>
            <a:r>
              <a:rPr lang="cs-CZ" sz="2400" dirty="0"/>
              <a:t>účinnost zdravotní </a:t>
            </a:r>
            <a:r>
              <a:rPr lang="cs-CZ" sz="2400" dirty="0" smtClean="0"/>
              <a:t>péče</a:t>
            </a:r>
          </a:p>
          <a:p>
            <a:endParaRPr lang="cs-CZ" sz="2400" dirty="0" smtClean="0"/>
          </a:p>
          <a:p>
            <a:r>
              <a:rPr lang="cs-CZ" sz="2400" dirty="0" smtClean="0"/>
              <a:t>pomoci </a:t>
            </a:r>
            <a:r>
              <a:rPr lang="cs-CZ" sz="2400" dirty="0"/>
              <a:t>klientům, kterým je domácí péče poskytována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v </a:t>
            </a:r>
            <a:r>
              <a:rPr lang="cs-CZ" sz="2400" dirty="0"/>
              <a:t>jejich vlastním sociálním </a:t>
            </a:r>
            <a:r>
              <a:rPr lang="cs-CZ" sz="2400" dirty="0" smtClean="0"/>
              <a:t>prostředí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vyloučit </a:t>
            </a:r>
            <a:r>
              <a:rPr lang="cs-CZ" sz="2400" dirty="0"/>
              <a:t>vliv </a:t>
            </a:r>
            <a:r>
              <a:rPr lang="cs-CZ" sz="2400" dirty="0" err="1" smtClean="0"/>
              <a:t>nozokomiálních</a:t>
            </a:r>
            <a:r>
              <a:rPr lang="cs-CZ" sz="2400" dirty="0" smtClean="0"/>
              <a:t> </a:t>
            </a:r>
            <a:r>
              <a:rPr lang="cs-CZ" sz="2400" dirty="0"/>
              <a:t>nákaz a iatropatogenního poškození na zdravotní stav </a:t>
            </a:r>
            <a:r>
              <a:rPr lang="cs-CZ" sz="2400" dirty="0" smtClean="0"/>
              <a:t>klientů </a:t>
            </a:r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E6325-A1A4-48D9-999A-4E509BC3FDE0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69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Cíle domácí péče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33384"/>
            <a:ext cx="8596668" cy="51651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u="sng" dirty="0"/>
              <a:t>Česká asociace </a:t>
            </a:r>
            <a:r>
              <a:rPr lang="cs-CZ" sz="2000" u="sng" dirty="0" smtClean="0"/>
              <a:t>sester: </a:t>
            </a:r>
            <a:endParaRPr lang="cs-CZ" sz="2000" u="sng" dirty="0"/>
          </a:p>
          <a:p>
            <a:r>
              <a:rPr lang="cs-CZ" sz="2000" dirty="0" smtClean="0"/>
              <a:t>pomáhat </a:t>
            </a:r>
            <a:r>
              <a:rPr lang="cs-CZ" sz="2000" dirty="0"/>
              <a:t>klientovi i jeho rodině dosáhnout fyzického, duševního 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dirty="0" smtClean="0"/>
              <a:t>a </a:t>
            </a:r>
            <a:r>
              <a:rPr lang="cs-CZ" sz="2000" dirty="0"/>
              <a:t>sociálního zdraví a pohody, </a:t>
            </a:r>
            <a:r>
              <a:rPr lang="cs-CZ" sz="2000" dirty="0" smtClean="0"/>
              <a:t>v </a:t>
            </a:r>
            <a:r>
              <a:rPr lang="cs-CZ" sz="2000" dirty="0"/>
              <a:t>souladu s jejich sociálním </a:t>
            </a:r>
            <a:r>
              <a:rPr lang="cs-CZ" sz="2000" dirty="0" smtClean="0"/>
              <a:t>prostředím</a:t>
            </a:r>
            <a:endParaRPr lang="cs-CZ" sz="2000" dirty="0"/>
          </a:p>
          <a:p>
            <a:r>
              <a:rPr lang="cs-CZ" sz="2000" dirty="0" smtClean="0"/>
              <a:t>respektovat </a:t>
            </a:r>
            <a:r>
              <a:rPr lang="cs-CZ" sz="2000" dirty="0"/>
              <a:t>kvalitu </a:t>
            </a:r>
            <a:r>
              <a:rPr lang="cs-CZ" sz="2000" dirty="0" smtClean="0"/>
              <a:t>života</a:t>
            </a:r>
            <a:r>
              <a:rPr lang="cs-CZ" sz="2000" dirty="0"/>
              <a:t>, poskytnout nemocným v terminálním stádiu </a:t>
            </a:r>
            <a:r>
              <a:rPr lang="cs-CZ" sz="2000" dirty="0" smtClean="0"/>
              <a:t>života </a:t>
            </a:r>
            <a:r>
              <a:rPr lang="cs-CZ" sz="2000" dirty="0"/>
              <a:t>důstojné umírání v přítomnosti </a:t>
            </a:r>
            <a:r>
              <a:rPr lang="cs-CZ" sz="2000" dirty="0" smtClean="0"/>
              <a:t>blízkých, </a:t>
            </a:r>
            <a:r>
              <a:rPr lang="cs-CZ" sz="2000" dirty="0"/>
              <a:t>ve </a:t>
            </a:r>
            <a:r>
              <a:rPr lang="cs-CZ" sz="2000" dirty="0" smtClean="0"/>
              <a:t>známém prostředí </a:t>
            </a:r>
            <a:endParaRPr lang="cs-CZ" sz="2000" dirty="0"/>
          </a:p>
          <a:p>
            <a:r>
              <a:rPr lang="cs-CZ" sz="2000" dirty="0" smtClean="0"/>
              <a:t>zvýšit </a:t>
            </a:r>
            <a:r>
              <a:rPr lang="cs-CZ" sz="2000" dirty="0"/>
              <a:t>nebo </a:t>
            </a:r>
            <a:r>
              <a:rPr lang="cs-CZ" sz="2000" dirty="0" smtClean="0"/>
              <a:t>udržet </a:t>
            </a:r>
            <a:r>
              <a:rPr lang="cs-CZ" sz="2000" dirty="0"/>
              <a:t>soběstačnost nemocného </a:t>
            </a:r>
            <a:endParaRPr lang="cs-CZ" sz="2000" dirty="0" smtClean="0"/>
          </a:p>
          <a:p>
            <a:r>
              <a:rPr lang="cs-CZ" sz="2000" dirty="0" smtClean="0"/>
              <a:t>zajistit </a:t>
            </a:r>
            <a:r>
              <a:rPr lang="cs-CZ" sz="2000" dirty="0"/>
              <a:t>komplexní péči </a:t>
            </a:r>
            <a:r>
              <a:rPr lang="cs-CZ" sz="2000" dirty="0" smtClean="0"/>
              <a:t>v </a:t>
            </a:r>
            <a:r>
              <a:rPr lang="cs-CZ" sz="2000" dirty="0"/>
              <a:t>souladu </a:t>
            </a:r>
            <a:r>
              <a:rPr lang="cs-CZ" sz="2000" dirty="0" smtClean="0"/>
              <a:t>se zdravotnickými </a:t>
            </a:r>
            <a:r>
              <a:rPr lang="cs-CZ" sz="2000" dirty="0"/>
              <a:t>a sociálními zařízeními díky multidisciplinárnímu týmu a jeho </a:t>
            </a:r>
            <a:r>
              <a:rPr lang="cs-CZ" sz="2000" dirty="0" smtClean="0"/>
              <a:t>službám</a:t>
            </a:r>
          </a:p>
          <a:p>
            <a:r>
              <a:rPr lang="cs-CZ" sz="2000" dirty="0" smtClean="0"/>
              <a:t>edukovat </a:t>
            </a:r>
            <a:r>
              <a:rPr lang="cs-CZ" sz="2000" dirty="0"/>
              <a:t>klienta a jeho rodinu k zodpovědnému chování za vlastní duševní a tělesné </a:t>
            </a:r>
            <a:r>
              <a:rPr lang="cs-CZ" sz="2000" dirty="0" smtClean="0"/>
              <a:t>zdraví</a:t>
            </a:r>
            <a:endParaRPr lang="cs-CZ" sz="2000" dirty="0"/>
          </a:p>
          <a:p>
            <a:r>
              <a:rPr lang="cs-CZ" sz="2000" dirty="0"/>
              <a:t>z</a:t>
            </a:r>
            <a:r>
              <a:rPr lang="cs-CZ" sz="2000" dirty="0" smtClean="0"/>
              <a:t>abezpečit dodržování </a:t>
            </a:r>
            <a:r>
              <a:rPr lang="cs-CZ" sz="2000" dirty="0"/>
              <a:t>léčebných opatření a </a:t>
            </a:r>
            <a:r>
              <a:rPr lang="cs-CZ" sz="2000" dirty="0" smtClean="0"/>
              <a:t>snižovat </a:t>
            </a:r>
            <a:r>
              <a:rPr lang="cs-CZ" sz="2000" dirty="0"/>
              <a:t>negativní vliv choroby na celkový duševní a zdravotní stav pacienta i jeho </a:t>
            </a:r>
            <a:r>
              <a:rPr lang="cs-CZ" sz="2000" dirty="0" smtClean="0"/>
              <a:t>rodiny </a:t>
            </a:r>
            <a:endParaRPr lang="cs-CZ" sz="2000" dirty="0"/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21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Předpokladem dobré a kvalitní péče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je spolupráce klienta </a:t>
            </a:r>
            <a:br>
              <a:rPr lang="cs-CZ" sz="2400" dirty="0" smtClean="0"/>
            </a:br>
            <a:r>
              <a:rPr lang="cs-CZ" sz="2400" dirty="0" smtClean="0"/>
              <a:t>a jeho rodinných příslušníků</a:t>
            </a:r>
            <a:endParaRPr lang="cs-CZ" sz="240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391F-0A4B-4CC3-BDFA-DFBCD9EB0A73}" type="datetime1">
              <a:rPr lang="cs-CZ" smtClean="0"/>
              <a:t>27.2.2018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15</a:t>
            </a:fld>
            <a:endParaRPr lang="cs-CZ"/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2808" y="2160589"/>
            <a:ext cx="4184650" cy="3138487"/>
          </a:xfrm>
        </p:spPr>
      </p:pic>
    </p:spTree>
    <p:extLst>
      <p:ext uri="{BB962C8B-B14F-4D97-AF65-F5344CB8AC3E}">
        <p14:creationId xmlns:p14="http://schemas.microsoft.com/office/powerpoint/2010/main" val="57757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Opakování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27465"/>
            <a:ext cx="8596668" cy="451389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Definujte domácí péči…</a:t>
            </a:r>
          </a:p>
          <a:p>
            <a:endParaRPr lang="cs-CZ" sz="2400" dirty="0" smtClean="0"/>
          </a:p>
          <a:p>
            <a:r>
              <a:rPr lang="cs-CZ" sz="2400" dirty="0" smtClean="0"/>
              <a:t>Vysvětlete pojmy: </a:t>
            </a:r>
            <a:r>
              <a:rPr lang="cs-CZ" sz="2400" dirty="0" err="1" smtClean="0"/>
              <a:t>home</a:t>
            </a:r>
            <a:r>
              <a:rPr lang="cs-CZ" sz="2400" dirty="0" smtClean="0"/>
              <a:t> care… </a:t>
            </a:r>
            <a:r>
              <a:rPr lang="cs-CZ" sz="2400" dirty="0" err="1" smtClean="0"/>
              <a:t>home</a:t>
            </a:r>
            <a:r>
              <a:rPr lang="cs-CZ" sz="2400" dirty="0" smtClean="0"/>
              <a:t> </a:t>
            </a:r>
            <a:r>
              <a:rPr lang="cs-CZ" sz="2400" dirty="0" err="1" smtClean="0"/>
              <a:t>help</a:t>
            </a:r>
            <a:r>
              <a:rPr lang="cs-CZ" sz="2400" dirty="0" smtClean="0"/>
              <a:t>… </a:t>
            </a:r>
            <a:r>
              <a:rPr lang="cs-CZ" sz="2400" dirty="0" err="1" smtClean="0"/>
              <a:t>comprehensive</a:t>
            </a:r>
            <a:r>
              <a:rPr lang="cs-CZ" sz="2400" dirty="0" smtClean="0"/>
              <a:t> </a:t>
            </a:r>
            <a:r>
              <a:rPr lang="cs-CZ" sz="2400" dirty="0" err="1" smtClean="0"/>
              <a:t>home</a:t>
            </a:r>
            <a:r>
              <a:rPr lang="cs-CZ" sz="2400" dirty="0" smtClean="0"/>
              <a:t> care... multidisciplinární tým… interdisciplinární spolupráce… horizontální management…</a:t>
            </a:r>
          </a:p>
          <a:p>
            <a:endParaRPr lang="cs-CZ" sz="2400" dirty="0" smtClean="0"/>
          </a:p>
          <a:p>
            <a:r>
              <a:rPr lang="cs-CZ" sz="2400" dirty="0" smtClean="0"/>
              <a:t>Vyjmenujte cíle domácí péče…</a:t>
            </a:r>
          </a:p>
          <a:p>
            <a:pPr marL="0" indent="0">
              <a:buNone/>
            </a:pPr>
            <a:endParaRPr lang="cs-CZ" sz="24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68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Historie domácí péče </a:t>
            </a:r>
            <a:r>
              <a:rPr lang="cs-CZ" sz="3200" b="1" u="sng" dirty="0" smtClean="0"/>
              <a:t>v Evropě</a:t>
            </a:r>
            <a:endParaRPr lang="cs-CZ" sz="32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37855"/>
            <a:ext cx="8596668" cy="5133109"/>
          </a:xfrm>
        </p:spPr>
        <p:txBody>
          <a:bodyPr>
            <a:normAutofit/>
          </a:bodyPr>
          <a:lstStyle/>
          <a:p>
            <a:r>
              <a:rPr lang="cs-CZ" sz="2400" dirty="0" smtClean="0"/>
              <a:t>koncept </a:t>
            </a:r>
            <a:r>
              <a:rPr lang="cs-CZ" sz="2400" dirty="0"/>
              <a:t>domácí péče </a:t>
            </a:r>
            <a:r>
              <a:rPr lang="cs-CZ" sz="2400" dirty="0" smtClean="0"/>
              <a:t>byl zahájen </a:t>
            </a:r>
            <a:r>
              <a:rPr lang="cs-CZ" sz="2400" b="1" dirty="0" smtClean="0"/>
              <a:t>1859 (před 159 lety) v </a:t>
            </a:r>
            <a:r>
              <a:rPr lang="cs-CZ" sz="2400" b="1" u="sng" dirty="0" smtClean="0"/>
              <a:t>Liverpoolu Williamem </a:t>
            </a:r>
            <a:r>
              <a:rPr lang="cs-CZ" sz="2400" b="1" u="sng" dirty="0" err="1" smtClean="0"/>
              <a:t>Rathbonem</a:t>
            </a:r>
            <a:r>
              <a:rPr lang="cs-CZ" sz="2400" dirty="0" smtClean="0"/>
              <a:t>, </a:t>
            </a:r>
          </a:p>
          <a:p>
            <a:r>
              <a:rPr lang="cs-CZ" sz="2400" dirty="0" smtClean="0"/>
              <a:t>ve </a:t>
            </a:r>
            <a:r>
              <a:rPr lang="cs-CZ" sz="2400" dirty="0"/>
              <a:t>spolupráci s Florence </a:t>
            </a:r>
            <a:r>
              <a:rPr lang="cs-CZ" sz="2400" dirty="0" err="1" smtClean="0"/>
              <a:t>Nightingale</a:t>
            </a:r>
            <a:r>
              <a:rPr lang="cs-CZ" sz="2400" dirty="0" smtClean="0"/>
              <a:t> </a:t>
            </a:r>
            <a:r>
              <a:rPr lang="cs-CZ" sz="2400" u="sng" dirty="0" smtClean="0"/>
              <a:t>založil</a:t>
            </a:r>
            <a:r>
              <a:rPr lang="cs-CZ" sz="2400" u="sng" dirty="0"/>
              <a:t>  </a:t>
            </a:r>
            <a:r>
              <a:rPr lang="cs-CZ" sz="2400" u="sng" dirty="0" smtClean="0"/>
              <a:t>1862 první </a:t>
            </a:r>
            <a:r>
              <a:rPr lang="cs-CZ" sz="2400" u="sng" dirty="0"/>
              <a:t>školu pro </a:t>
            </a:r>
            <a:r>
              <a:rPr lang="cs-CZ" sz="2400" u="sng" dirty="0" smtClean="0"/>
              <a:t>sestry, </a:t>
            </a:r>
            <a:r>
              <a:rPr lang="cs-CZ" sz="2400" u="sng" dirty="0"/>
              <a:t>které poskytovaly ošetřovatelskou péči </a:t>
            </a:r>
            <a:r>
              <a:rPr lang="cs-CZ" sz="2400" u="sng" dirty="0" smtClean="0"/>
              <a:t>nemocným a </a:t>
            </a:r>
            <a:r>
              <a:rPr lang="cs-CZ" sz="2400" u="sng" dirty="0"/>
              <a:t>chudým </a:t>
            </a:r>
            <a:r>
              <a:rPr lang="cs-CZ" sz="2400" u="sng" dirty="0" smtClean="0"/>
              <a:t>v jejich sociálním prostředí</a:t>
            </a:r>
          </a:p>
          <a:p>
            <a:pPr marL="0" indent="0">
              <a:buNone/>
            </a:pPr>
            <a:endParaRPr lang="cs-CZ" sz="2400" u="sng" dirty="0" smtClean="0"/>
          </a:p>
          <a:p>
            <a:r>
              <a:rPr lang="cs-CZ" sz="2400" dirty="0" smtClean="0"/>
              <a:t>1885 - v New Yorku, Buffalu, </a:t>
            </a:r>
            <a:r>
              <a:rPr lang="cs-CZ" sz="2400" dirty="0" err="1" smtClean="0"/>
              <a:t>Bostnu</a:t>
            </a:r>
            <a:r>
              <a:rPr lang="cs-CZ" sz="2400" dirty="0" smtClean="0"/>
              <a:t> a Philadelphii založena organizace sester v  domácí péči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u="sng" dirty="0" smtClean="0"/>
              <a:t>konec 19. století - rozvoj domácí péče v Evropě</a:t>
            </a:r>
          </a:p>
          <a:p>
            <a:pPr marL="0" indent="0">
              <a:buNone/>
            </a:pPr>
            <a:endParaRPr lang="cs-CZ" sz="2000" b="1" u="sng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A8909-A958-4F67-B1AA-B087D8098081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802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Wiliam </a:t>
            </a:r>
            <a:r>
              <a:rPr lang="cs-CZ" sz="3200" b="1" dirty="0" err="1" smtClean="0"/>
              <a:t>Rathbone</a:t>
            </a:r>
            <a:endParaRPr lang="cs-CZ" sz="3200" b="1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5089970" y="1714501"/>
            <a:ext cx="4184034" cy="4326862"/>
          </a:xfrm>
        </p:spPr>
        <p:txBody>
          <a:bodyPr>
            <a:normAutofit/>
          </a:bodyPr>
          <a:lstStyle/>
          <a:p>
            <a:r>
              <a:rPr lang="cs-CZ" sz="2000" u="sng" dirty="0" smtClean="0"/>
              <a:t>anglický obchodník a podnikatel</a:t>
            </a:r>
          </a:p>
          <a:p>
            <a:r>
              <a:rPr lang="cs-CZ" sz="2000" dirty="0" smtClean="0"/>
              <a:t>1859 umírá jeho žena, založil kampaň na založení ošetřovatelské péče v domácím prostředí</a:t>
            </a:r>
          </a:p>
          <a:p>
            <a:r>
              <a:rPr lang="cs-CZ" sz="2000" dirty="0" smtClean="0"/>
              <a:t>1862 založil Liverpool </a:t>
            </a:r>
            <a:r>
              <a:rPr lang="cs-CZ" sz="2000" dirty="0" err="1" smtClean="0"/>
              <a:t>Training</a:t>
            </a:r>
            <a:r>
              <a:rPr lang="cs-CZ" sz="2000" dirty="0" smtClean="0"/>
              <a:t> Scholl pro sestry</a:t>
            </a:r>
          </a:p>
          <a:p>
            <a:r>
              <a:rPr lang="cs-CZ" sz="2000" dirty="0" smtClean="0"/>
              <a:t>účastnil se reformy ošetřovatelství v chudobincích</a:t>
            </a:r>
          </a:p>
          <a:p>
            <a:r>
              <a:rPr lang="cs-CZ" sz="2000" dirty="0" smtClean="0"/>
              <a:t>1887 – pomáhal založit Ošetřovatelský institut královny Viktorie</a:t>
            </a:r>
          </a:p>
          <a:p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18</a:t>
            </a:fld>
            <a:endParaRPr lang="cs-CZ"/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056" y="2167731"/>
            <a:ext cx="2352675" cy="3867150"/>
          </a:xfrm>
        </p:spPr>
      </p:pic>
    </p:spTree>
    <p:extLst>
      <p:ext uri="{BB962C8B-B14F-4D97-AF65-F5344CB8AC3E}">
        <p14:creationId xmlns:p14="http://schemas.microsoft.com/office/powerpoint/2010/main" val="28115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Florence </a:t>
            </a:r>
            <a:r>
              <a:rPr lang="cs-CZ" sz="3200" b="1" dirty="0" err="1" smtClean="0"/>
              <a:t>Nightingale</a:t>
            </a:r>
            <a:r>
              <a:rPr lang="cs-CZ" sz="3200" b="1" dirty="0" smtClean="0"/>
              <a:t> (opakování)</a:t>
            </a:r>
            <a:endParaRPr lang="cs-CZ" sz="3200" b="1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8421" y="2160228"/>
            <a:ext cx="2789506" cy="3669749"/>
          </a:xfrm>
        </p:spPr>
      </p:pic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5089970" y="1745673"/>
            <a:ext cx="4184034" cy="4295689"/>
          </a:xfrm>
        </p:spPr>
        <p:txBody>
          <a:bodyPr>
            <a:normAutofit fontScale="92500" lnSpcReduction="10000"/>
          </a:bodyPr>
          <a:lstStyle/>
          <a:p>
            <a:r>
              <a:rPr lang="cs-CZ" sz="2000" u="sng" dirty="0" smtClean="0"/>
              <a:t>anglická ošetřovatelka, zdravotní sestra a statistička</a:t>
            </a:r>
          </a:p>
          <a:p>
            <a:pPr marL="0" indent="0">
              <a:buNone/>
            </a:pPr>
            <a:endParaRPr lang="cs-CZ" sz="2000" dirty="0" smtClean="0"/>
          </a:p>
          <a:p>
            <a:r>
              <a:rPr lang="cs-CZ" sz="2000" dirty="0"/>
              <a:t>d</a:t>
            </a:r>
            <a:r>
              <a:rPr lang="cs-CZ" sz="2000" dirty="0" smtClean="0"/>
              <a:t>ruhá nejvýznamnější osobnost viktoriánské doby po královně Viktorii</a:t>
            </a:r>
          </a:p>
          <a:p>
            <a:endParaRPr lang="cs-CZ" sz="2000" dirty="0" smtClean="0"/>
          </a:p>
          <a:p>
            <a:r>
              <a:rPr lang="cs-CZ" sz="2000" b="1" dirty="0" smtClean="0"/>
              <a:t>na </a:t>
            </a:r>
            <a:r>
              <a:rPr lang="cs-CZ" sz="2000" b="1" dirty="0"/>
              <a:t>počest jejího narození </a:t>
            </a:r>
            <a:r>
              <a:rPr lang="cs-CZ" sz="2000" b="1" dirty="0" smtClean="0"/>
              <a:t> slavíme</a:t>
            </a:r>
            <a:r>
              <a:rPr lang="cs-CZ" sz="2000" b="1" dirty="0"/>
              <a:t> </a:t>
            </a:r>
            <a:r>
              <a:rPr lang="cs-CZ" sz="2000" b="1" dirty="0" smtClean="0"/>
              <a:t>12. květen</a:t>
            </a:r>
            <a:r>
              <a:rPr lang="cs-CZ" sz="2000" b="1" dirty="0"/>
              <a:t> jako Mezinárodní den </a:t>
            </a:r>
            <a:r>
              <a:rPr lang="cs-CZ" sz="2000" b="1" dirty="0" smtClean="0"/>
              <a:t>sester (</a:t>
            </a:r>
            <a:r>
              <a:rPr lang="cs-CZ" sz="2000" b="1" dirty="0"/>
              <a:t>ošetřovatelství</a:t>
            </a:r>
            <a:r>
              <a:rPr lang="cs-CZ" sz="2000" b="1" dirty="0" smtClean="0"/>
              <a:t>)</a:t>
            </a:r>
          </a:p>
          <a:p>
            <a:pPr marL="0" indent="0">
              <a:buNone/>
            </a:pPr>
            <a:r>
              <a:rPr lang="cs-CZ" sz="2000" dirty="0"/>
              <a:t> </a:t>
            </a:r>
            <a:endParaRPr lang="cs-CZ" sz="2000" dirty="0" smtClean="0"/>
          </a:p>
          <a:p>
            <a:r>
              <a:rPr lang="cs-CZ" sz="2000" u="sng" dirty="0" smtClean="0"/>
              <a:t>Jaké má zásluhy?</a:t>
            </a:r>
            <a:endParaRPr lang="cs-CZ" sz="2000" u="sng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809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Domácí </a:t>
            </a:r>
            <a:r>
              <a:rPr lang="cs-CZ" sz="3200" b="1" dirty="0"/>
              <a:t>péče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…v </a:t>
            </a:r>
            <a:r>
              <a:rPr lang="cs-CZ" sz="2400" dirty="0"/>
              <a:t>domácí péči </a:t>
            </a:r>
            <a:r>
              <a:rPr lang="cs-CZ" sz="2400" dirty="0" smtClean="0"/>
              <a:t>jsi </a:t>
            </a:r>
            <a:br>
              <a:rPr lang="cs-CZ" sz="2400" dirty="0" smtClean="0"/>
            </a:br>
            <a:r>
              <a:rPr lang="cs-CZ" sz="2400" dirty="0" smtClean="0"/>
              <a:t>v </a:t>
            </a:r>
            <a:r>
              <a:rPr lang="cs-CZ" sz="2400" dirty="0"/>
              <a:t>první řadě člověkem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- teprve poté klientem </a:t>
            </a:r>
            <a:br>
              <a:rPr lang="cs-CZ" sz="2400" dirty="0" smtClean="0"/>
            </a:br>
            <a:r>
              <a:rPr lang="cs-CZ" sz="2400" dirty="0" smtClean="0"/>
              <a:t>nebo profesionálem…</a:t>
            </a:r>
            <a:endParaRPr lang="cs-CZ" sz="2400" dirty="0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47D2C-AD53-4DFB-A5E3-E6AFB176ABEC}" type="datetime1">
              <a:rPr lang="cs-CZ" smtClean="0"/>
              <a:t>27.2.2018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</a:t>
            </a:fld>
            <a:endParaRPr lang="cs-CZ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376" y="1930400"/>
            <a:ext cx="3936640" cy="2361984"/>
          </a:xfrm>
        </p:spPr>
      </p:pic>
    </p:spTree>
    <p:extLst>
      <p:ext uri="{BB962C8B-B14F-4D97-AF65-F5344CB8AC3E}">
        <p14:creationId xmlns:p14="http://schemas.microsoft.com/office/powerpoint/2010/main" val="2372208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Historie domácí péče </a:t>
            </a:r>
            <a:r>
              <a:rPr lang="cs-CZ" sz="3200" b="1" u="sng" dirty="0"/>
              <a:t>v Evropě</a:t>
            </a: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89809"/>
            <a:ext cx="8596668" cy="4451553"/>
          </a:xfrm>
        </p:spPr>
        <p:txBody>
          <a:bodyPr>
            <a:normAutofit/>
          </a:bodyPr>
          <a:lstStyle/>
          <a:p>
            <a:r>
              <a:rPr lang="cs-CZ" sz="2400" u="sng" dirty="0"/>
              <a:t>20. století  - rozvoj potlačen, kumulace klientů </a:t>
            </a:r>
            <a:r>
              <a:rPr lang="cs-CZ" sz="2400" u="sng" dirty="0" smtClean="0"/>
              <a:t/>
            </a:r>
            <a:br>
              <a:rPr lang="cs-CZ" sz="2400" u="sng" dirty="0" smtClean="0"/>
            </a:br>
            <a:r>
              <a:rPr lang="cs-CZ" sz="2400" u="sng" dirty="0" smtClean="0"/>
              <a:t>v </a:t>
            </a:r>
            <a:r>
              <a:rPr lang="cs-CZ" sz="2400" u="sng" dirty="0"/>
              <a:t>lůžkových zdravotnických zařízeních,</a:t>
            </a:r>
            <a:r>
              <a:rPr lang="cs-CZ" sz="2400" dirty="0"/>
              <a:t> </a:t>
            </a:r>
            <a:r>
              <a:rPr lang="cs-CZ" sz="2400" dirty="0" smtClean="0"/>
              <a:t>nemocnice zajišťují zdravotní péči seniorům, invalidům, mentálně postiženým i dětem</a:t>
            </a:r>
          </a:p>
          <a:p>
            <a:endParaRPr lang="cs-CZ" sz="2400" dirty="0" smtClean="0"/>
          </a:p>
          <a:p>
            <a:r>
              <a:rPr lang="cs-CZ" sz="2400" dirty="0" smtClean="0"/>
              <a:t>od 60. let postupně velká kritika tohoto systému </a:t>
            </a:r>
            <a:r>
              <a:rPr lang="cs-CZ" sz="2400" dirty="0"/>
              <a:t>ze strany profesionálů i </a:t>
            </a:r>
            <a:r>
              <a:rPr lang="cs-CZ" sz="2400" dirty="0" smtClean="0"/>
              <a:t>klientů v západní Evropě a severských zemích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504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Nutnost změny strategie péče</a:t>
            </a:r>
            <a:endParaRPr lang="cs-CZ" sz="3200" b="1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677334" y="1714501"/>
            <a:ext cx="8596668" cy="4326862"/>
          </a:xfrm>
        </p:spPr>
        <p:txBody>
          <a:bodyPr/>
          <a:lstStyle/>
          <a:p>
            <a:r>
              <a:rPr lang="cs-CZ" sz="2000" b="1" u="sng" dirty="0" smtClean="0"/>
              <a:t>zvyšující </a:t>
            </a:r>
            <a:r>
              <a:rPr lang="cs-CZ" sz="2000" b="1" u="sng" dirty="0"/>
              <a:t>se náklady na zdravotní péči</a:t>
            </a:r>
          </a:p>
          <a:p>
            <a:r>
              <a:rPr lang="cs-CZ" sz="2000" b="1" u="sng" dirty="0"/>
              <a:t>demografické změny a stárnutí obyvatelstva</a:t>
            </a:r>
          </a:p>
          <a:p>
            <a:r>
              <a:rPr lang="cs-CZ" sz="2000" b="1" u="sng" dirty="0" smtClean="0"/>
              <a:t>zvyšují se počty chronicky nemocných</a:t>
            </a:r>
            <a:endParaRPr lang="cs-CZ" sz="2000" b="1" u="sng" dirty="0"/>
          </a:p>
          <a:p>
            <a:r>
              <a:rPr lang="cs-CZ" sz="2000" dirty="0" smtClean="0"/>
              <a:t>zvyšující </a:t>
            </a:r>
            <a:r>
              <a:rPr lang="cs-CZ" sz="2000" dirty="0"/>
              <a:t>se očekávání a požadavky klientů</a:t>
            </a:r>
          </a:p>
          <a:p>
            <a:r>
              <a:rPr lang="cs-CZ" sz="2000" dirty="0" smtClean="0"/>
              <a:t>nedostatek </a:t>
            </a:r>
            <a:r>
              <a:rPr lang="cs-CZ" sz="2000" dirty="0"/>
              <a:t>sester a dalších zdravotnických pracovníků v praxi</a:t>
            </a:r>
          </a:p>
          <a:p>
            <a:r>
              <a:rPr lang="cs-CZ" sz="2000" dirty="0"/>
              <a:t>plně nevyužitý potenciál ošetřovatelství</a:t>
            </a:r>
          </a:p>
          <a:p>
            <a:r>
              <a:rPr lang="cs-CZ" sz="2000" dirty="0" smtClean="0"/>
              <a:t>přírodní </a:t>
            </a:r>
            <a:r>
              <a:rPr lang="cs-CZ" sz="2000" dirty="0"/>
              <a:t>a civilizační katastrofy</a:t>
            </a:r>
          </a:p>
          <a:p>
            <a:r>
              <a:rPr lang="cs-CZ" sz="2000" dirty="0"/>
              <a:t>endemické a </a:t>
            </a:r>
            <a:r>
              <a:rPr lang="cs-CZ" sz="2000" dirty="0" smtClean="0"/>
              <a:t>pandemické nemoci, nové </a:t>
            </a:r>
            <a:r>
              <a:rPr lang="cs-CZ" sz="2000" dirty="0"/>
              <a:t>a znovu se objevující nemoci</a:t>
            </a:r>
          </a:p>
          <a:p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391F-0A4B-4CC3-BDFA-DFBCD9EB0A73}" type="datetime1">
              <a:rPr lang="cs-CZ" smtClean="0"/>
              <a:t>27.2.2018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96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Historie domácí péče </a:t>
            </a:r>
            <a:r>
              <a:rPr lang="cs-CZ" sz="3200" b="1" u="sng" dirty="0"/>
              <a:t>v Evropě</a:t>
            </a: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54659"/>
            <a:ext cx="8596668" cy="4286703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/>
              <a:t>1977 – konference v </a:t>
            </a:r>
            <a:r>
              <a:rPr lang="cs-CZ" sz="2400" dirty="0" err="1" smtClean="0"/>
              <a:t>Almatě</a:t>
            </a:r>
            <a:r>
              <a:rPr lang="cs-CZ" sz="2400" dirty="0" smtClean="0"/>
              <a:t> (Kazachstán), </a:t>
            </a:r>
            <a:r>
              <a:rPr lang="cs-CZ" sz="2400" dirty="0"/>
              <a:t>Světová zdravotnická organizace vyhlásila „Zdraví pro všechny do roku 2000“ </a:t>
            </a:r>
            <a:br>
              <a:rPr lang="cs-CZ" sz="2400" dirty="0"/>
            </a:br>
            <a:r>
              <a:rPr lang="cs-CZ" sz="2400" dirty="0"/>
              <a:t>- preference primární péče, úspory nákladů na zdravotní </a:t>
            </a:r>
            <a:r>
              <a:rPr lang="cs-CZ" sz="2400" dirty="0" smtClean="0"/>
              <a:t>péči</a:t>
            </a:r>
          </a:p>
          <a:p>
            <a:endParaRPr lang="cs-CZ" sz="2400" dirty="0"/>
          </a:p>
          <a:p>
            <a:r>
              <a:rPr lang="cs-CZ" sz="2400" b="1" u="sng" dirty="0" smtClean="0"/>
              <a:t>70</a:t>
            </a:r>
            <a:r>
              <a:rPr lang="cs-CZ" sz="2400" b="1" u="sng" dirty="0"/>
              <a:t>. léta 20. století </a:t>
            </a:r>
            <a:r>
              <a:rPr lang="cs-CZ" sz="2400" dirty="0"/>
              <a:t>- </a:t>
            </a:r>
            <a:r>
              <a:rPr lang="cs-CZ" sz="2400" u="sng" dirty="0"/>
              <a:t>návrat původní myšlenky domácí péče </a:t>
            </a:r>
            <a:r>
              <a:rPr lang="cs-CZ" sz="2400" u="sng" dirty="0" smtClean="0"/>
              <a:t/>
            </a:r>
            <a:br>
              <a:rPr lang="cs-CZ" sz="2400" u="sng" dirty="0" smtClean="0"/>
            </a:br>
            <a:r>
              <a:rPr lang="cs-CZ" sz="2400" u="sng" dirty="0" smtClean="0"/>
              <a:t>v </a:t>
            </a:r>
            <a:r>
              <a:rPr lang="cs-CZ" sz="2400" u="sng" dirty="0"/>
              <a:t>Evropě, </a:t>
            </a:r>
            <a:r>
              <a:rPr lang="cs-CZ" sz="2400" dirty="0"/>
              <a:t>zahájen proces deinstitucionalizace, komunitní péče, domácí péče, celý proces </a:t>
            </a:r>
            <a:r>
              <a:rPr lang="cs-CZ" sz="2400" dirty="0" smtClean="0"/>
              <a:t>se v Evropě </a:t>
            </a:r>
            <a:r>
              <a:rPr lang="cs-CZ" sz="2400" dirty="0"/>
              <a:t>odehrával v různých časových </a:t>
            </a:r>
            <a:r>
              <a:rPr lang="cs-CZ" sz="2400" dirty="0" smtClean="0"/>
              <a:t>obdobích</a:t>
            </a:r>
          </a:p>
          <a:p>
            <a:endParaRPr lang="cs-CZ" sz="2400" dirty="0"/>
          </a:p>
          <a:p>
            <a:r>
              <a:rPr lang="cs-CZ" sz="2400" dirty="0" smtClean="0"/>
              <a:t>v </a:t>
            </a:r>
            <a:r>
              <a:rPr lang="cs-CZ" sz="2400" dirty="0"/>
              <a:t>bývalých </a:t>
            </a:r>
            <a:r>
              <a:rPr lang="cs-CZ" sz="2400" dirty="0" smtClean="0"/>
              <a:t>komunistických </a:t>
            </a:r>
            <a:r>
              <a:rPr lang="cs-CZ" sz="2400" dirty="0"/>
              <a:t>státech byla institucionalizace </a:t>
            </a:r>
            <a:r>
              <a:rPr lang="cs-CZ" sz="2400" dirty="0" smtClean="0"/>
              <a:t>péče </a:t>
            </a:r>
            <a:r>
              <a:rPr lang="cs-CZ" sz="2400" dirty="0"/>
              <a:t>až do roku 1990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9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Opakování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Kdy, kde a kým byl zahájen koncept domácí péče?</a:t>
            </a:r>
          </a:p>
          <a:p>
            <a:r>
              <a:rPr lang="cs-CZ" sz="2400" dirty="0" smtClean="0"/>
              <a:t>Domácí péče ve 20. století v Evropě?</a:t>
            </a:r>
          </a:p>
          <a:p>
            <a:r>
              <a:rPr lang="cs-CZ" sz="2400" dirty="0" smtClean="0"/>
              <a:t>Co změnilo pohled Evropy na domácí péči?</a:t>
            </a:r>
          </a:p>
          <a:p>
            <a:r>
              <a:rPr lang="cs-CZ" sz="2400" dirty="0" smtClean="0"/>
              <a:t>Od kterého desetiletí návrat k původní myšlence domácí péče?</a:t>
            </a: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8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Historie domácí </a:t>
            </a:r>
            <a:r>
              <a:rPr lang="cs-CZ" sz="3200" b="1" dirty="0" smtClean="0"/>
              <a:t>péče </a:t>
            </a:r>
            <a:r>
              <a:rPr lang="cs-CZ" sz="3200" b="1" u="sng" dirty="0" smtClean="0"/>
              <a:t>v ČR</a:t>
            </a: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69027"/>
            <a:ext cx="8596668" cy="494607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12. století - služba potřebným </a:t>
            </a:r>
            <a:r>
              <a:rPr lang="cs-CZ" sz="2400" u="sng" dirty="0"/>
              <a:t>v klášterech nebo </a:t>
            </a:r>
            <a:r>
              <a:rPr lang="cs-CZ" sz="2400" u="sng" dirty="0" smtClean="0"/>
              <a:t/>
            </a:r>
            <a:br>
              <a:rPr lang="cs-CZ" sz="2400" u="sng" dirty="0" smtClean="0"/>
            </a:br>
            <a:r>
              <a:rPr lang="cs-CZ" sz="2400" u="sng" dirty="0" smtClean="0"/>
              <a:t>v domácnostech, řeholní řády </a:t>
            </a:r>
            <a:r>
              <a:rPr lang="cs-CZ" sz="2400" dirty="0" smtClean="0"/>
              <a:t>-  Řád </a:t>
            </a:r>
            <a:r>
              <a:rPr lang="cs-CZ" sz="2400" dirty="0"/>
              <a:t>svatého ducha, </a:t>
            </a:r>
            <a:r>
              <a:rPr lang="cs-CZ" sz="2400" dirty="0" err="1"/>
              <a:t>Johanitky</a:t>
            </a:r>
            <a:r>
              <a:rPr lang="cs-CZ" sz="2400" dirty="0"/>
              <a:t>, Alžbětinky, </a:t>
            </a:r>
            <a:r>
              <a:rPr lang="cs-CZ" sz="2400" dirty="0" smtClean="0"/>
              <a:t>Milosrdní bratři</a:t>
            </a:r>
            <a:r>
              <a:rPr lang="cs-CZ" sz="2400" dirty="0"/>
              <a:t>, </a:t>
            </a:r>
            <a:r>
              <a:rPr lang="cs-CZ" sz="2400" dirty="0" smtClean="0"/>
              <a:t>Křížovníci </a:t>
            </a:r>
            <a:br>
              <a:rPr lang="cs-CZ" sz="2400" dirty="0" smtClean="0"/>
            </a:br>
            <a:r>
              <a:rPr lang="cs-CZ" sz="2400" dirty="0" smtClean="0"/>
              <a:t>s </a:t>
            </a:r>
            <a:r>
              <a:rPr lang="cs-CZ" sz="2400" dirty="0"/>
              <a:t>červenou </a:t>
            </a:r>
            <a:r>
              <a:rPr lang="cs-CZ" sz="2400" dirty="0" smtClean="0"/>
              <a:t>hvězdou, </a:t>
            </a:r>
            <a:r>
              <a:rPr lang="cs-CZ" sz="2400" dirty="0" err="1" smtClean="0"/>
              <a:t>Klaristky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u="sng" dirty="0" smtClean="0"/>
              <a:t>Anežka Přemyslovna, zvaná Česká, česká princezna, řeholnice, abatyše kláštera  na Františku</a:t>
            </a:r>
            <a:r>
              <a:rPr lang="cs-CZ" sz="2400" dirty="0" smtClean="0"/>
              <a:t> -  zakladatelka špitálů a klášterů, 1223 zakládá </a:t>
            </a:r>
            <a:r>
              <a:rPr lang="cs-CZ" sz="2400" u="sng" dirty="0" smtClean="0"/>
              <a:t>Laické </a:t>
            </a:r>
            <a:r>
              <a:rPr lang="cs-CZ" sz="2400" u="sng" dirty="0"/>
              <a:t>bratrstvo špitální</a:t>
            </a:r>
            <a:r>
              <a:rPr lang="cs-CZ" sz="2400" dirty="0" smtClean="0"/>
              <a:t>, ze </a:t>
            </a:r>
            <a:r>
              <a:rPr lang="cs-CZ" sz="2400" dirty="0"/>
              <a:t>kterého vznikl </a:t>
            </a:r>
            <a:r>
              <a:rPr lang="cs-CZ" sz="2400" dirty="0" smtClean="0"/>
              <a:t>řád </a:t>
            </a:r>
            <a:r>
              <a:rPr lang="cs-CZ" sz="2400" u="sng" dirty="0" smtClean="0"/>
              <a:t>Křížovníků s červenou hvězdou</a:t>
            </a:r>
            <a:r>
              <a:rPr lang="cs-CZ" sz="2400" dirty="0" smtClean="0"/>
              <a:t> </a:t>
            </a:r>
            <a:br>
              <a:rPr lang="cs-CZ" sz="2400" dirty="0" smtClean="0"/>
            </a:br>
            <a:r>
              <a:rPr lang="cs-CZ" sz="2400" dirty="0" smtClean="0"/>
              <a:t>- spravoval v </a:t>
            </a:r>
            <a:r>
              <a:rPr lang="cs-CZ" sz="2400" dirty="0"/>
              <a:t>českých </a:t>
            </a:r>
            <a:r>
              <a:rPr lang="cs-CZ" sz="2400" dirty="0" smtClean="0"/>
              <a:t>zemích </a:t>
            </a:r>
            <a:r>
              <a:rPr lang="cs-CZ" sz="2400" dirty="0"/>
              <a:t>šedesát </a:t>
            </a:r>
            <a:r>
              <a:rPr lang="cs-CZ" sz="2400" dirty="0" smtClean="0"/>
              <a:t>špitálů</a:t>
            </a: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07C07-8397-4F0E-B67D-DECC870F481D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32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Historie domácí péče </a:t>
            </a:r>
            <a:r>
              <a:rPr lang="cs-CZ" sz="3200" b="1" u="sng" dirty="0"/>
              <a:t>v ČR</a:t>
            </a: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64043"/>
            <a:ext cx="8596668" cy="4377319"/>
          </a:xfrm>
        </p:spPr>
        <p:txBody>
          <a:bodyPr>
            <a:normAutofit/>
          </a:bodyPr>
          <a:lstStyle/>
          <a:p>
            <a:r>
              <a:rPr lang="cs-CZ" sz="2400" u="sng" dirty="0" smtClean="0"/>
              <a:t>13. stol. </a:t>
            </a:r>
            <a:r>
              <a:rPr lang="cs-CZ" sz="2400" dirty="0" smtClean="0"/>
              <a:t>- rozvoj péče </a:t>
            </a:r>
            <a:r>
              <a:rPr lang="cs-CZ" sz="2400" dirty="0"/>
              <a:t>v domácím </a:t>
            </a:r>
            <a:r>
              <a:rPr lang="cs-CZ" sz="2400" dirty="0" smtClean="0"/>
              <a:t>prostředí, členkám </a:t>
            </a:r>
            <a:r>
              <a:rPr lang="cs-CZ" sz="2400" dirty="0"/>
              <a:t>církevních řádů </a:t>
            </a:r>
            <a:r>
              <a:rPr lang="cs-CZ" sz="2400" dirty="0" smtClean="0"/>
              <a:t>zakázána </a:t>
            </a:r>
            <a:r>
              <a:rPr lang="cs-CZ" sz="2400" dirty="0"/>
              <a:t>činnost ve </a:t>
            </a:r>
            <a:r>
              <a:rPr lang="cs-CZ" sz="2400" dirty="0" smtClean="0"/>
              <a:t>špitálech, </a:t>
            </a:r>
            <a:r>
              <a:rPr lang="cs-CZ" sz="2400" u="sng" dirty="0" smtClean="0"/>
              <a:t>diakonky docházely </a:t>
            </a:r>
            <a:r>
              <a:rPr lang="cs-CZ" sz="2400" u="sng" dirty="0"/>
              <a:t>za nemocnými, opatrovaly je, myly je a praly </a:t>
            </a:r>
            <a:r>
              <a:rPr lang="cs-CZ" sz="2400" u="sng" dirty="0" smtClean="0"/>
              <a:t>jim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u="sng" dirty="0" smtClean="0"/>
              <a:t>1545</a:t>
            </a:r>
            <a:r>
              <a:rPr lang="cs-CZ" sz="2400" dirty="0" smtClean="0"/>
              <a:t> </a:t>
            </a:r>
            <a:r>
              <a:rPr lang="cs-CZ" sz="2400" dirty="0"/>
              <a:t>církev </a:t>
            </a:r>
            <a:r>
              <a:rPr lang="cs-CZ" sz="2400" dirty="0" smtClean="0"/>
              <a:t>činnost zakázala, </a:t>
            </a:r>
            <a:r>
              <a:rPr lang="cs-CZ" sz="2400" u="sng" dirty="0" smtClean="0"/>
              <a:t>sestry zpět </a:t>
            </a:r>
            <a:r>
              <a:rPr lang="cs-CZ" sz="2400" u="sng" dirty="0"/>
              <a:t>do </a:t>
            </a:r>
            <a:r>
              <a:rPr lang="cs-CZ" sz="2400" u="sng" dirty="0" smtClean="0"/>
              <a:t>klášterů</a:t>
            </a:r>
            <a:r>
              <a:rPr lang="cs-CZ" sz="2400" dirty="0" smtClean="0"/>
              <a:t>, </a:t>
            </a:r>
            <a:br>
              <a:rPr lang="cs-CZ" sz="2400" dirty="0" smtClean="0"/>
            </a:br>
            <a:r>
              <a:rPr lang="cs-CZ" sz="2400" u="sng" dirty="0" smtClean="0"/>
              <a:t>ve </a:t>
            </a:r>
            <a:r>
              <a:rPr lang="cs-CZ" sz="2400" u="sng" dirty="0"/>
              <a:t>městech vznikaly </a:t>
            </a:r>
            <a:r>
              <a:rPr lang="cs-CZ" sz="2400" u="sng" dirty="0" smtClean="0"/>
              <a:t>lazarety</a:t>
            </a:r>
          </a:p>
          <a:p>
            <a:endParaRPr lang="cs-CZ" sz="2400" dirty="0"/>
          </a:p>
          <a:p>
            <a:r>
              <a:rPr lang="cs-CZ" sz="2400" dirty="0" smtClean="0"/>
              <a:t>po </a:t>
            </a:r>
            <a:r>
              <a:rPr lang="cs-CZ" sz="2400" dirty="0"/>
              <a:t>několik dalších staletí </a:t>
            </a:r>
            <a:r>
              <a:rPr lang="cs-CZ" sz="2400" dirty="0" smtClean="0"/>
              <a:t>nemocní </a:t>
            </a:r>
            <a:r>
              <a:rPr lang="cs-CZ" sz="2400" dirty="0"/>
              <a:t>ošetřováni v institucích, špitálech, lazaretech, později </a:t>
            </a:r>
            <a:r>
              <a:rPr lang="cs-CZ" sz="2400" dirty="0" smtClean="0"/>
              <a:t>v nemocnicích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Historie domácí péče </a:t>
            </a:r>
            <a:r>
              <a:rPr lang="cs-CZ" sz="3200" b="1" u="sng" dirty="0"/>
              <a:t>v ČR</a:t>
            </a: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00433"/>
            <a:ext cx="8596668" cy="4640930"/>
          </a:xfrm>
        </p:spPr>
        <p:txBody>
          <a:bodyPr>
            <a:noAutofit/>
          </a:bodyPr>
          <a:lstStyle/>
          <a:p>
            <a:endParaRPr lang="cs-CZ" sz="2400" u="sng" dirty="0" smtClean="0"/>
          </a:p>
          <a:p>
            <a:r>
              <a:rPr lang="cs-CZ" sz="2400" u="sng" dirty="0" smtClean="0"/>
              <a:t>Marie </a:t>
            </a:r>
            <a:r>
              <a:rPr lang="cs-CZ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Terezie</a:t>
            </a:r>
            <a:r>
              <a:rPr lang="cs-CZ" sz="2400" u="sng" dirty="0" smtClean="0"/>
              <a:t>, královna uherská a česká (1740 – 1780), </a:t>
            </a:r>
            <a:r>
              <a:rPr lang="cs-CZ" sz="2400" dirty="0" smtClean="0"/>
              <a:t>jediná vládnoucí žena na českém trůnu</a:t>
            </a:r>
            <a:br>
              <a:rPr lang="cs-CZ" sz="2400" dirty="0" smtClean="0"/>
            </a:br>
            <a:r>
              <a:rPr lang="cs-CZ" sz="2400" dirty="0" smtClean="0"/>
              <a:t>- </a:t>
            </a:r>
            <a:r>
              <a:rPr lang="cs-CZ" sz="2400" dirty="0"/>
              <a:t>zlepšení péče, útulky, spolky pro ochranu </a:t>
            </a:r>
            <a:r>
              <a:rPr lang="cs-CZ" sz="2400" dirty="0" smtClean="0"/>
              <a:t>a </a:t>
            </a:r>
            <a:r>
              <a:rPr lang="cs-CZ" sz="2400" dirty="0"/>
              <a:t>pomoc potřebným, v domácí péči se začíná propojovat charitativní </a:t>
            </a:r>
            <a:r>
              <a:rPr lang="cs-CZ" sz="2400" dirty="0" smtClean="0"/>
              <a:t>i </a:t>
            </a:r>
            <a:r>
              <a:rPr lang="cs-CZ" sz="2400" dirty="0"/>
              <a:t>odborná stránka </a:t>
            </a:r>
            <a:endParaRPr lang="cs-CZ" sz="2400" dirty="0" smtClean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u="sng" dirty="0" smtClean="0"/>
              <a:t>Národní obrození (18.-19. stol.)  </a:t>
            </a:r>
            <a:r>
              <a:rPr lang="cs-CZ" sz="2400" dirty="0" smtClean="0"/>
              <a:t>- </a:t>
            </a:r>
            <a:r>
              <a:rPr lang="cs-CZ" sz="2400" u="sng" dirty="0" smtClean="0"/>
              <a:t>intelektuálové </a:t>
            </a:r>
            <a:r>
              <a:rPr lang="cs-CZ" sz="2400" dirty="0" smtClean="0"/>
              <a:t>podporují </a:t>
            </a:r>
            <a:r>
              <a:rPr lang="cs-CZ" sz="2400" dirty="0"/>
              <a:t>sociální a odbornou </a:t>
            </a:r>
            <a:r>
              <a:rPr lang="cs-CZ" sz="2400" dirty="0" smtClean="0"/>
              <a:t>péči, spisovatelky </a:t>
            </a:r>
            <a:r>
              <a:rPr lang="cs-CZ" sz="2400" dirty="0"/>
              <a:t>Karolína Světlá a </a:t>
            </a:r>
            <a:r>
              <a:rPr lang="cs-CZ" sz="2400" dirty="0" smtClean="0"/>
              <a:t>Eliška Krásnohorská 1874 založily v </a:t>
            </a:r>
            <a:r>
              <a:rPr lang="cs-CZ" sz="2400" dirty="0"/>
              <a:t>Praze první ošetřovatelskou </a:t>
            </a:r>
            <a:r>
              <a:rPr lang="cs-CZ" sz="2400" dirty="0" smtClean="0"/>
              <a:t>školu</a:t>
            </a:r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6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Historie domácí péče </a:t>
            </a:r>
            <a:r>
              <a:rPr lang="cs-CZ" sz="3200" b="1" u="sng" dirty="0"/>
              <a:t>v ČR</a:t>
            </a: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7334" y="1589903"/>
            <a:ext cx="4184035" cy="4451458"/>
          </a:xfrm>
        </p:spPr>
        <p:txBody>
          <a:bodyPr>
            <a:normAutofit fontScale="92500" lnSpcReduction="20000"/>
          </a:bodyPr>
          <a:lstStyle/>
          <a:p>
            <a:r>
              <a:rPr lang="cs-CZ" sz="2600" u="sng" dirty="0"/>
              <a:t>1919 </a:t>
            </a:r>
            <a:r>
              <a:rPr lang="cs-CZ" sz="2600" u="sng" dirty="0" smtClean="0"/>
              <a:t>- Československý </a:t>
            </a:r>
            <a:r>
              <a:rPr lang="cs-CZ" sz="2600" u="sng" dirty="0"/>
              <a:t>červený </a:t>
            </a:r>
            <a:r>
              <a:rPr lang="cs-CZ" sz="2600" u="sng" dirty="0" smtClean="0"/>
              <a:t>kříž</a:t>
            </a:r>
          </a:p>
          <a:p>
            <a:pPr marL="0" indent="0">
              <a:buNone/>
            </a:pPr>
            <a:endParaRPr lang="cs-CZ" sz="2600" dirty="0" smtClean="0"/>
          </a:p>
          <a:p>
            <a:r>
              <a:rPr lang="cs-CZ" sz="2600" dirty="0" smtClean="0"/>
              <a:t>Alice </a:t>
            </a:r>
            <a:r>
              <a:rPr lang="cs-CZ" sz="2600" dirty="0"/>
              <a:t>Masaryková pozvala americké sestry, kterými se české ošetřovatelství nechalo inspirovat, bylo zjištěno nevyhovující vzdělávání sester </a:t>
            </a: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dirty="0" smtClean="0"/>
              <a:t>– </a:t>
            </a:r>
            <a:r>
              <a:rPr lang="cs-CZ" sz="2600" dirty="0"/>
              <a:t>založena ošetřovatelská škola</a:t>
            </a:r>
          </a:p>
          <a:p>
            <a:endParaRPr lang="cs-CZ" sz="2600" dirty="0"/>
          </a:p>
          <a:p>
            <a:pPr marL="0" indent="0">
              <a:buNone/>
            </a:pPr>
            <a:r>
              <a:rPr lang="cs-CZ" sz="2600" dirty="0"/>
              <a:t> </a:t>
            </a:r>
          </a:p>
          <a:p>
            <a:endParaRPr lang="cs-CZ" dirty="0"/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7106" y="1930400"/>
            <a:ext cx="3099594" cy="3099594"/>
          </a:xfr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01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Alice Masaryková</a:t>
            </a:r>
            <a:endParaRPr lang="cs-CZ" sz="3200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xfrm>
            <a:off x="677334" y="1524000"/>
            <a:ext cx="4774830" cy="4942703"/>
          </a:xfrm>
        </p:spPr>
        <p:txBody>
          <a:bodyPr>
            <a:noAutofit/>
          </a:bodyPr>
          <a:lstStyle/>
          <a:p>
            <a:r>
              <a:rPr lang="cs-CZ" sz="2000" u="sng" dirty="0" smtClean="0"/>
              <a:t>dcera prezidenta T. G. Masaryka</a:t>
            </a:r>
          </a:p>
          <a:p>
            <a:r>
              <a:rPr lang="cs-CZ" sz="2000" u="sng" dirty="0" smtClean="0"/>
              <a:t>zakladatelka Československého červeného kříže (1919)</a:t>
            </a:r>
          </a:p>
          <a:p>
            <a:r>
              <a:rPr lang="cs-CZ" sz="2000" u="sng" dirty="0" smtClean="0"/>
              <a:t>předsedkyně ČČK 20 let</a:t>
            </a:r>
          </a:p>
          <a:p>
            <a:r>
              <a:rPr lang="cs-CZ" sz="2000" dirty="0" smtClean="0"/>
              <a:t>organizovala zdravotní, sociální </a:t>
            </a:r>
            <a:br>
              <a:rPr lang="cs-CZ" sz="2000" dirty="0" smtClean="0"/>
            </a:br>
            <a:r>
              <a:rPr lang="cs-CZ" sz="2000" dirty="0" smtClean="0"/>
              <a:t>a charitní činnost</a:t>
            </a:r>
          </a:p>
          <a:p>
            <a:r>
              <a:rPr lang="cs-CZ" sz="2000" dirty="0" smtClean="0"/>
              <a:t>1919 založila Vyšší sociální školu</a:t>
            </a:r>
          </a:p>
          <a:p>
            <a:r>
              <a:rPr lang="cs-CZ" sz="2000" dirty="0" smtClean="0"/>
              <a:t>1920 pozvala americké sestry </a:t>
            </a:r>
            <a:br>
              <a:rPr lang="cs-CZ" sz="2000" dirty="0" smtClean="0"/>
            </a:br>
            <a:r>
              <a:rPr lang="cs-CZ" sz="2000" dirty="0" smtClean="0"/>
              <a:t>a založily Českou ošetřovatelskou školu (diplomované sestry)</a:t>
            </a:r>
          </a:p>
          <a:p>
            <a:r>
              <a:rPr lang="cs-CZ" sz="2000" dirty="0" smtClean="0"/>
              <a:t>zvyšovala prestiž ošetřovatelského vzdělávání a profese</a:t>
            </a:r>
            <a:endParaRPr lang="cs-CZ" sz="2000" dirty="0"/>
          </a:p>
        </p:txBody>
      </p:sp>
      <p:pic>
        <p:nvPicPr>
          <p:cNvPr id="9" name="Zástupný symbol pro obsah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262" y="1524000"/>
            <a:ext cx="2723070" cy="3881437"/>
          </a:xfr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83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Historie domácí péče </a:t>
            </a:r>
            <a:r>
              <a:rPr lang="cs-CZ" sz="3200" b="1" u="sng" dirty="0"/>
              <a:t>v ČR</a:t>
            </a:r>
            <a:endParaRPr lang="cs-CZ" sz="3200" u="sng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od 1921 </a:t>
            </a:r>
            <a:r>
              <a:rPr lang="cs-CZ" sz="2400" dirty="0"/>
              <a:t>se začal problematice stáří věnovat profesor Rudolf </a:t>
            </a:r>
            <a:r>
              <a:rPr lang="cs-CZ" sz="2400" dirty="0" err="1"/>
              <a:t>Eiselt</a:t>
            </a:r>
            <a:r>
              <a:rPr lang="cs-CZ" sz="2400" dirty="0"/>
              <a:t>, který </a:t>
            </a:r>
            <a:r>
              <a:rPr lang="cs-CZ" sz="2400" dirty="0" smtClean="0"/>
              <a:t>je považován </a:t>
            </a:r>
            <a:r>
              <a:rPr lang="cs-CZ" sz="2400" dirty="0"/>
              <a:t>za otce </a:t>
            </a:r>
            <a:r>
              <a:rPr lang="cs-CZ" sz="2400" u="sng" dirty="0"/>
              <a:t>klinické </a:t>
            </a:r>
            <a:r>
              <a:rPr lang="cs-CZ" sz="2400" u="sng" dirty="0" smtClean="0"/>
              <a:t>geriatrie</a:t>
            </a:r>
          </a:p>
          <a:p>
            <a:endParaRPr lang="cs-CZ" sz="2400" dirty="0" smtClean="0"/>
          </a:p>
          <a:p>
            <a:r>
              <a:rPr lang="cs-CZ" sz="2400" dirty="0" smtClean="0"/>
              <a:t>založil v Praze Ústav </a:t>
            </a:r>
            <a:r>
              <a:rPr lang="cs-CZ" sz="2400" dirty="0"/>
              <a:t>pro nemoci stáří a </a:t>
            </a:r>
            <a:r>
              <a:rPr lang="cs-CZ" sz="2400" dirty="0" smtClean="0"/>
              <a:t>1929 vznikla první </a:t>
            </a:r>
            <a:r>
              <a:rPr lang="cs-CZ" sz="2400" dirty="0"/>
              <a:t>Klinika nemocí </a:t>
            </a:r>
            <a:r>
              <a:rPr lang="cs-CZ" sz="2400" dirty="0" smtClean="0"/>
              <a:t>stáří </a:t>
            </a:r>
            <a:r>
              <a:rPr lang="cs-CZ" sz="2400" dirty="0"/>
              <a:t>na </a:t>
            </a:r>
            <a:r>
              <a:rPr lang="cs-CZ" sz="2400" dirty="0" smtClean="0"/>
              <a:t>světě</a:t>
            </a:r>
            <a:endParaRPr lang="cs-CZ" sz="240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391F-0A4B-4CC3-BDFA-DFBCD9EB0A73}" type="datetime1">
              <a:rPr lang="cs-CZ" smtClean="0"/>
              <a:t>27.2.2018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1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Definice domácí péče I</a:t>
            </a:r>
            <a:endParaRPr lang="cs-CZ" sz="32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…domácí </a:t>
            </a:r>
            <a:r>
              <a:rPr lang="cs-CZ" sz="2400" dirty="0"/>
              <a:t>péče je  humánní holistická péče poskytovaná lidské bytosti v jejím vlastním sociálním </a:t>
            </a:r>
            <a:r>
              <a:rPr lang="cs-CZ" sz="2400" dirty="0" smtClean="0"/>
              <a:t>prostředí…</a:t>
            </a:r>
            <a:endParaRPr lang="cs-CZ" sz="2400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8708" y="2363787"/>
            <a:ext cx="4181302" cy="2780607"/>
          </a:xfrm>
        </p:spPr>
      </p:pic>
      <p:pic>
        <p:nvPicPr>
          <p:cNvPr id="9" name="Zástupný symbol pro obsah 5"/>
          <p:cNvPicPr>
            <a:picLocks noGrp="1" noChangeAspect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9350" y="192046"/>
            <a:ext cx="4184650" cy="3138487"/>
          </a:xfrm>
        </p:spPr>
      </p:pic>
      <p:pic>
        <p:nvPicPr>
          <p:cNvPr id="8" name="Zástupný symbol pro obsah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859" y="3816770"/>
            <a:ext cx="3759550" cy="2819662"/>
          </a:xfrm>
          <a:prstGeom prst="rect">
            <a:avLst/>
          </a:prstGeom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0DAA4-B728-4673-936F-E221456BC77F}" type="datetime1">
              <a:rPr lang="cs-CZ" smtClean="0"/>
              <a:t>27.2.2018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19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Historie domácí </a:t>
            </a:r>
            <a:r>
              <a:rPr lang="cs-CZ" sz="3200" b="1" dirty="0" smtClean="0"/>
              <a:t>péče </a:t>
            </a:r>
            <a:r>
              <a:rPr lang="cs-CZ" sz="3200" b="1" u="sng" dirty="0" smtClean="0"/>
              <a:t>v ČR</a:t>
            </a: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9286"/>
            <a:ext cx="8596668" cy="5082746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1918 - 1938 vysoké náklady na </a:t>
            </a:r>
            <a:r>
              <a:rPr lang="cs-CZ" sz="2400" dirty="0"/>
              <a:t>ošetřování v </a:t>
            </a:r>
            <a:r>
              <a:rPr lang="cs-CZ" sz="2400" dirty="0" smtClean="0"/>
              <a:t>nemocnicích, </a:t>
            </a:r>
            <a:r>
              <a:rPr lang="cs-CZ" sz="2400" dirty="0"/>
              <a:t>snaha zlepšit úroveň </a:t>
            </a:r>
            <a:r>
              <a:rPr lang="cs-CZ" sz="2400" dirty="0" smtClean="0"/>
              <a:t>zdravotnictví</a:t>
            </a:r>
          </a:p>
          <a:p>
            <a:endParaRPr lang="cs-CZ" sz="2400" dirty="0"/>
          </a:p>
          <a:p>
            <a:r>
              <a:rPr lang="cs-CZ" sz="2400" u="sng" dirty="0" smtClean="0"/>
              <a:t>domácí péči začíná organizovat Československý </a:t>
            </a:r>
            <a:r>
              <a:rPr lang="cs-CZ" sz="2400" u="sng" dirty="0"/>
              <a:t>červený </a:t>
            </a:r>
            <a:r>
              <a:rPr lang="cs-CZ" sz="2400" u="sng" dirty="0" smtClean="0"/>
              <a:t>kříž </a:t>
            </a:r>
            <a:r>
              <a:rPr lang="cs-CZ" sz="2400" dirty="0" smtClean="0"/>
              <a:t>ve </a:t>
            </a:r>
            <a:r>
              <a:rPr lang="cs-CZ" sz="2400" dirty="0"/>
              <a:t>spolupráci </a:t>
            </a:r>
            <a:r>
              <a:rPr lang="cs-CZ" sz="2400" dirty="0" smtClean="0"/>
              <a:t>s Ústřední </a:t>
            </a:r>
            <a:r>
              <a:rPr lang="cs-CZ" sz="2400" dirty="0"/>
              <a:t>sociální </a:t>
            </a:r>
            <a:r>
              <a:rPr lang="cs-CZ" sz="2400" dirty="0" smtClean="0"/>
              <a:t>pojišťovnou, </a:t>
            </a:r>
            <a:r>
              <a:rPr lang="cs-CZ" sz="2400" u="sng" dirty="0" smtClean="0"/>
              <a:t>diplomované sestry</a:t>
            </a:r>
            <a:r>
              <a:rPr lang="cs-CZ" sz="2400" dirty="0" smtClean="0"/>
              <a:t> jsou připraveny na ošetřovatelské </a:t>
            </a:r>
            <a:br>
              <a:rPr lang="cs-CZ" sz="2400" dirty="0" smtClean="0"/>
            </a:br>
            <a:r>
              <a:rPr lang="cs-CZ" sz="2400" dirty="0" smtClean="0"/>
              <a:t>a sociální škole v Praze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200" dirty="0" smtClean="0"/>
              <a:t>po 1945 domácí péči organizují </a:t>
            </a:r>
            <a:r>
              <a:rPr lang="cs-CZ" sz="2200" u="sng" dirty="0" smtClean="0"/>
              <a:t>Ústavy </a:t>
            </a:r>
            <a:r>
              <a:rPr lang="cs-CZ" sz="2200" u="sng" dirty="0"/>
              <a:t>národního </a:t>
            </a:r>
            <a:r>
              <a:rPr lang="cs-CZ" sz="2200" u="sng" dirty="0" smtClean="0"/>
              <a:t>zdraví</a:t>
            </a:r>
            <a:r>
              <a:rPr lang="cs-CZ" sz="2200" dirty="0" smtClean="0"/>
              <a:t>, zodpovědnost přebírá </a:t>
            </a:r>
            <a:r>
              <a:rPr lang="cs-CZ" sz="2200" dirty="0"/>
              <a:t>stát, péče je poskytována ve </a:t>
            </a:r>
            <a:r>
              <a:rPr lang="cs-CZ" sz="2200" u="sng" dirty="0"/>
              <a:t>zdravotních </a:t>
            </a:r>
            <a:r>
              <a:rPr lang="cs-CZ" sz="2200" u="sng" dirty="0" smtClean="0"/>
              <a:t>obvodech, specializuje se na seniory, </a:t>
            </a:r>
            <a:r>
              <a:rPr lang="cs-CZ" sz="2200" dirty="0" smtClean="0"/>
              <a:t>vyloučení </a:t>
            </a:r>
            <a:r>
              <a:rPr lang="cs-CZ" sz="2200" dirty="0"/>
              <a:t>řeholních </a:t>
            </a:r>
            <a:r>
              <a:rPr lang="cs-CZ" sz="2200" dirty="0" smtClean="0"/>
              <a:t>sester, sestry, které pracovaly v </a:t>
            </a:r>
            <a:r>
              <a:rPr lang="cs-CZ" sz="2200" dirty="0"/>
              <a:t>domácí péči pod záštitou </a:t>
            </a:r>
            <a:r>
              <a:rPr lang="cs-CZ" sz="2200" dirty="0" smtClean="0"/>
              <a:t>ČČK, pracují </a:t>
            </a:r>
            <a:r>
              <a:rPr lang="cs-CZ" sz="2200" dirty="0"/>
              <a:t>jako </a:t>
            </a:r>
            <a:r>
              <a:rPr lang="cs-CZ" sz="2200" u="sng" dirty="0"/>
              <a:t>geriatrické sestry v rámci obvodních </a:t>
            </a:r>
            <a:r>
              <a:rPr lang="cs-CZ" sz="2200" u="sng" dirty="0" smtClean="0"/>
              <a:t>středisek</a:t>
            </a:r>
            <a:endParaRPr lang="cs-CZ" sz="2200" u="sng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07120-6063-4B24-8A28-B4D08B476153}" type="datetime1">
              <a:rPr lang="cs-CZ" smtClean="0"/>
              <a:t>27.2.2018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Domácí péče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74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Historie domácí </a:t>
            </a:r>
            <a:r>
              <a:rPr lang="cs-CZ" sz="3200" b="1" dirty="0" smtClean="0"/>
              <a:t>péče </a:t>
            </a:r>
            <a:r>
              <a:rPr lang="cs-CZ" sz="3200" b="1" u="sng" dirty="0" smtClean="0"/>
              <a:t>v ČR</a:t>
            </a: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50818"/>
            <a:ext cx="8596668" cy="5055668"/>
          </a:xfrm>
        </p:spPr>
        <p:txBody>
          <a:bodyPr>
            <a:normAutofit fontScale="77500" lnSpcReduction="20000"/>
          </a:bodyPr>
          <a:lstStyle/>
          <a:p>
            <a:r>
              <a:rPr lang="cs-CZ" sz="2600" dirty="0" smtClean="0"/>
              <a:t>60. léta 20. stol. -  rozvoj gerontologie a geriatrie</a:t>
            </a:r>
          </a:p>
          <a:p>
            <a:endParaRPr lang="cs-CZ" sz="2600" dirty="0" smtClean="0"/>
          </a:p>
          <a:p>
            <a:r>
              <a:rPr lang="cs-CZ" sz="2600" dirty="0" smtClean="0"/>
              <a:t>70. léta 20. stol. - sociální služby přebírá MPSV, rozvíjí se pečovatelská služba a pokračuje domácí péče (geriatrické sestry)</a:t>
            </a:r>
          </a:p>
          <a:p>
            <a:endParaRPr lang="cs-CZ" sz="2600" dirty="0" smtClean="0"/>
          </a:p>
          <a:p>
            <a:r>
              <a:rPr lang="cs-CZ" sz="2600" dirty="0" smtClean="0"/>
              <a:t>po 1989 radikální změny ve společnosti včetně zdravotních </a:t>
            </a:r>
            <a:br>
              <a:rPr lang="cs-CZ" sz="2600" dirty="0" smtClean="0"/>
            </a:br>
            <a:r>
              <a:rPr lang="cs-CZ" sz="2600" dirty="0" smtClean="0"/>
              <a:t>a sociálních služeb</a:t>
            </a:r>
          </a:p>
          <a:p>
            <a:endParaRPr lang="cs-CZ" sz="2600" dirty="0"/>
          </a:p>
          <a:p>
            <a:r>
              <a:rPr lang="cs-CZ" sz="2600" dirty="0" smtClean="0"/>
              <a:t>1991 </a:t>
            </a:r>
            <a:r>
              <a:rPr lang="cs-CZ" sz="2600" dirty="0" err="1" smtClean="0"/>
              <a:t>Strasbourg</a:t>
            </a:r>
            <a:r>
              <a:rPr lang="cs-CZ" sz="2600" dirty="0" smtClean="0"/>
              <a:t> (Francie)  - </a:t>
            </a:r>
            <a:r>
              <a:rPr lang="cs-CZ" sz="2600" u="sng" dirty="0" smtClean="0"/>
              <a:t>1. evropský </a:t>
            </a:r>
            <a:r>
              <a:rPr lang="cs-CZ" sz="2600" u="sng" dirty="0"/>
              <a:t>kongres </a:t>
            </a:r>
            <a:r>
              <a:rPr lang="cs-CZ" sz="2600" dirty="0" smtClean="0"/>
              <a:t>domácí péče, </a:t>
            </a:r>
            <a:r>
              <a:rPr lang="cs-CZ" sz="2600" u="sng" dirty="0" smtClean="0"/>
              <a:t>základ </a:t>
            </a:r>
            <a:br>
              <a:rPr lang="cs-CZ" sz="2600" u="sng" dirty="0" smtClean="0"/>
            </a:br>
            <a:r>
              <a:rPr lang="cs-CZ" sz="2600" u="sng" dirty="0" smtClean="0"/>
              <a:t>k propagaci domácí </a:t>
            </a:r>
            <a:r>
              <a:rPr lang="cs-CZ" sz="2600" u="sng" dirty="0"/>
              <a:t>péče </a:t>
            </a:r>
            <a:r>
              <a:rPr lang="cs-CZ" sz="2600" u="sng" dirty="0" smtClean="0"/>
              <a:t>v ČR</a:t>
            </a:r>
          </a:p>
          <a:p>
            <a:endParaRPr lang="cs-CZ" sz="2600" dirty="0"/>
          </a:p>
          <a:p>
            <a:r>
              <a:rPr lang="cs-CZ" sz="2600" dirty="0" smtClean="0"/>
              <a:t>1996 - </a:t>
            </a:r>
            <a:r>
              <a:rPr lang="cs-CZ" sz="2600" u="sng" dirty="0" smtClean="0"/>
              <a:t>1. světový kongres </a:t>
            </a:r>
            <a:r>
              <a:rPr lang="cs-CZ" sz="2600" dirty="0"/>
              <a:t>domácí </a:t>
            </a:r>
            <a:r>
              <a:rPr lang="cs-CZ" sz="2600" dirty="0" smtClean="0"/>
              <a:t>péče, ČR již reprezentuje Asociace </a:t>
            </a:r>
            <a:r>
              <a:rPr lang="cs-CZ" sz="2600" dirty="0"/>
              <a:t>domácí </a:t>
            </a:r>
            <a:r>
              <a:rPr lang="cs-CZ" sz="2600" dirty="0" smtClean="0"/>
              <a:t>péče, která je také zakládající </a:t>
            </a:r>
            <a:r>
              <a:rPr lang="cs-CZ" sz="2600" dirty="0"/>
              <a:t>organizací Světové organizace domácí </a:t>
            </a:r>
            <a:r>
              <a:rPr lang="cs-CZ" sz="2600" dirty="0" smtClean="0"/>
              <a:t>a </a:t>
            </a:r>
            <a:r>
              <a:rPr lang="cs-CZ" sz="2600" dirty="0"/>
              <a:t>hospicové </a:t>
            </a:r>
            <a:r>
              <a:rPr lang="cs-CZ" sz="2600" dirty="0" smtClean="0"/>
              <a:t>péče se sídlem ve Washingtonu</a:t>
            </a:r>
            <a:endParaRPr lang="cs-CZ" sz="2600" dirty="0"/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F7887-B1F6-4F7E-8968-07CA82D58BCC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92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Domácí péče </a:t>
            </a:r>
            <a:r>
              <a:rPr lang="cs-CZ" sz="3200" b="1" u="sng" dirty="0"/>
              <a:t>v ČR</a:t>
            </a:r>
            <a:r>
              <a:rPr lang="cs-CZ" sz="3200" b="1" dirty="0"/>
              <a:t> po roce </a:t>
            </a:r>
            <a:r>
              <a:rPr lang="cs-CZ" sz="3200" b="1" dirty="0" smtClean="0"/>
              <a:t>1989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1990 -  první </a:t>
            </a:r>
            <a:r>
              <a:rPr lang="cs-CZ" sz="2400" dirty="0"/>
              <a:t>středisko ošetřovatelské </a:t>
            </a:r>
            <a:r>
              <a:rPr lang="cs-CZ" sz="2400" dirty="0" smtClean="0"/>
              <a:t>péče - Česká </a:t>
            </a:r>
            <a:r>
              <a:rPr lang="cs-CZ" sz="2400" dirty="0"/>
              <a:t>katolická </a:t>
            </a:r>
            <a:r>
              <a:rPr lang="cs-CZ" sz="2400" dirty="0" smtClean="0"/>
              <a:t>charita</a:t>
            </a:r>
          </a:p>
          <a:p>
            <a:pPr marL="0" indent="0">
              <a:buNone/>
            </a:pPr>
            <a:r>
              <a:rPr lang="cs-CZ" sz="2400" dirty="0" smtClean="0"/>
              <a:t> </a:t>
            </a:r>
          </a:p>
          <a:p>
            <a:r>
              <a:rPr lang="cs-CZ" sz="2400" dirty="0" smtClean="0"/>
              <a:t>1991 - Ministerstvo zdravotnictví činnost legalizovalo, Česká katolická charita založila 26 středisek po celé ČR</a:t>
            </a:r>
          </a:p>
          <a:p>
            <a:endParaRPr lang="cs-CZ" sz="2400" dirty="0"/>
          </a:p>
          <a:p>
            <a:r>
              <a:rPr lang="cs-CZ" sz="2400" dirty="0" smtClean="0"/>
              <a:t>1992 - </a:t>
            </a:r>
            <a:r>
              <a:rPr lang="cs-CZ" sz="2400" dirty="0"/>
              <a:t>nárůst pokračuje, zřízeno 69 agentur domácí péče </a:t>
            </a:r>
          </a:p>
          <a:p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88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Domácí péče </a:t>
            </a:r>
            <a:r>
              <a:rPr lang="cs-CZ" sz="3200" b="1" u="sng" dirty="0"/>
              <a:t>v ČR</a:t>
            </a:r>
            <a:r>
              <a:rPr lang="cs-CZ" sz="3200" b="1" dirty="0"/>
              <a:t> po roce 1989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75509"/>
            <a:ext cx="8596668" cy="5382491"/>
          </a:xfrm>
        </p:spPr>
        <p:txBody>
          <a:bodyPr>
            <a:noAutofit/>
          </a:bodyPr>
          <a:lstStyle/>
          <a:p>
            <a:r>
              <a:rPr lang="cs-CZ" sz="2400" dirty="0" smtClean="0"/>
              <a:t>1993 velké rozvoj, </a:t>
            </a:r>
            <a:r>
              <a:rPr lang="cs-CZ" sz="2400" dirty="0"/>
              <a:t>s</a:t>
            </a:r>
            <a:r>
              <a:rPr lang="cs-CZ" sz="2400" dirty="0" smtClean="0"/>
              <a:t>ouvisí s </a:t>
            </a:r>
            <a:r>
              <a:rPr lang="cs-CZ" sz="2400" dirty="0"/>
              <a:t>větší informovaností, medializací a </a:t>
            </a:r>
            <a:r>
              <a:rPr lang="cs-CZ" sz="2400" dirty="0" smtClean="0"/>
              <a:t>propagací, zaregistrováno 179 </a:t>
            </a:r>
            <a:r>
              <a:rPr lang="cs-CZ" sz="2400" dirty="0"/>
              <a:t>agentur státního i nestátního </a:t>
            </a:r>
            <a:r>
              <a:rPr lang="cs-CZ" sz="2400" dirty="0" smtClean="0"/>
              <a:t>typu</a:t>
            </a:r>
          </a:p>
          <a:p>
            <a:endParaRPr lang="cs-CZ" sz="2400" dirty="0" smtClean="0"/>
          </a:p>
          <a:p>
            <a:r>
              <a:rPr lang="cs-CZ" sz="2400" dirty="0" smtClean="0"/>
              <a:t>1995 - 399 poskytovatelů</a:t>
            </a:r>
          </a:p>
          <a:p>
            <a:endParaRPr lang="cs-CZ" sz="2400" dirty="0"/>
          </a:p>
          <a:p>
            <a:r>
              <a:rPr lang="cs-CZ" sz="2400" dirty="0" smtClean="0"/>
              <a:t>2. pol. 90. </a:t>
            </a:r>
            <a:r>
              <a:rPr lang="cs-CZ" sz="2400" dirty="0"/>
              <a:t>let </a:t>
            </a:r>
            <a:r>
              <a:rPr lang="cs-CZ" sz="2400" dirty="0" smtClean="0"/>
              <a:t>- nedochází </a:t>
            </a:r>
            <a:r>
              <a:rPr lang="cs-CZ" sz="2400" dirty="0"/>
              <a:t>k tak prudkému nárůstu </a:t>
            </a:r>
            <a:r>
              <a:rPr lang="cs-CZ" sz="2400" dirty="0" smtClean="0"/>
              <a:t>poskytovatelů, výrazně </a:t>
            </a:r>
            <a:r>
              <a:rPr lang="cs-CZ" sz="2400" dirty="0"/>
              <a:t>však vzrostl počet ošetřených klientů a počet uskutečněných </a:t>
            </a:r>
            <a:r>
              <a:rPr lang="cs-CZ" sz="2400" dirty="0" smtClean="0"/>
              <a:t>návštěv</a:t>
            </a:r>
          </a:p>
          <a:p>
            <a:endParaRPr lang="cs-CZ" sz="2400" dirty="0"/>
          </a:p>
          <a:p>
            <a:r>
              <a:rPr lang="cs-CZ" sz="2400" dirty="0" smtClean="0"/>
              <a:t>2016 – více než 480 poskytovatelů</a:t>
            </a:r>
          </a:p>
          <a:p>
            <a:pPr marL="0" indent="0">
              <a:buNone/>
            </a:pP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77334" y="5986586"/>
            <a:ext cx="6297612" cy="419902"/>
          </a:xfrm>
        </p:spPr>
        <p:txBody>
          <a:bodyPr/>
          <a:lstStyle/>
          <a:p>
            <a:r>
              <a:rPr lang="cs-CZ" dirty="0" smtClean="0"/>
              <a:t>Domácí péče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1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327" y="609600"/>
            <a:ext cx="8733675" cy="815546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Domácí péče </a:t>
            </a:r>
            <a:r>
              <a:rPr lang="cs-CZ" sz="3200" b="1" u="sng" dirty="0" smtClean="0"/>
              <a:t>v ČR</a:t>
            </a:r>
            <a:r>
              <a:rPr lang="cs-CZ" sz="3200" b="1" dirty="0" smtClean="0"/>
              <a:t> po roce 1991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98141"/>
            <a:ext cx="8596668" cy="44432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u="sng" dirty="0" smtClean="0"/>
              <a:t>domácí péče dostává novou podobu, péči poskytují:</a:t>
            </a:r>
          </a:p>
          <a:p>
            <a:pPr marL="0" indent="0">
              <a:buNone/>
            </a:pPr>
            <a:endParaRPr lang="cs-CZ" sz="2600" dirty="0" smtClean="0"/>
          </a:p>
          <a:p>
            <a:r>
              <a:rPr lang="cs-CZ" sz="2600" dirty="0"/>
              <a:t>humanitární a charitativní  organizace (Český červený kříž, Česká katolická charita)</a:t>
            </a:r>
          </a:p>
          <a:p>
            <a:r>
              <a:rPr lang="cs-CZ" sz="2600" dirty="0" smtClean="0"/>
              <a:t>nestátní organice (agentury domácí péče)</a:t>
            </a:r>
          </a:p>
          <a:p>
            <a:r>
              <a:rPr lang="cs-CZ" sz="2600" dirty="0"/>
              <a:t>státní organizace (ambulantní a lůžková zdravotnická zařízení)</a:t>
            </a:r>
          </a:p>
          <a:p>
            <a:r>
              <a:rPr lang="cs-CZ" sz="2600" dirty="0" smtClean="0"/>
              <a:t>privátní lékaři a sestry</a:t>
            </a:r>
          </a:p>
          <a:p>
            <a:r>
              <a:rPr lang="cs-CZ" sz="2600" dirty="0" smtClean="0"/>
              <a:t>občanská sdružení</a:t>
            </a:r>
            <a:endParaRPr lang="cs-CZ" sz="26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73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Strom života – stárnutí populace v ČR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https://www.czso.cz/staticke/animgraf/cz/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630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Opakování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Jaký je rozdíl mezi </a:t>
            </a:r>
            <a:r>
              <a:rPr lang="cs-CZ" sz="2400" dirty="0" smtClean="0"/>
              <a:t>gerontologií a geriatrií?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71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Opakování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39331"/>
            <a:ext cx="8596668" cy="4402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Gerontologie</a:t>
            </a:r>
            <a:r>
              <a:rPr lang="cs-CZ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je vědní obor zabývají </a:t>
            </a:r>
            <a:r>
              <a:rPr lang="cs-CZ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 stárnutím a stářím</a:t>
            </a:r>
          </a:p>
          <a:p>
            <a:endParaRPr lang="cs-CZ" sz="2400" u="sng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gerontologie </a:t>
            </a:r>
            <a:r>
              <a:rPr lang="cs-CZ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experimentální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se zabývá otázkami, proč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jak živé organismy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stárnou</a:t>
            </a:r>
          </a:p>
          <a:p>
            <a:r>
              <a:rPr lang="cs-CZ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gerontologie </a:t>
            </a:r>
            <a:r>
              <a:rPr lang="cs-CZ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sociální 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 zabývá vztahem starého člověka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společnosti, stárnutím populace</a:t>
            </a:r>
          </a:p>
          <a:p>
            <a:r>
              <a:rPr lang="cs-CZ" sz="2400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gerontologie klinická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neboli </a:t>
            </a:r>
            <a:r>
              <a:rPr lang="cs-CZ" sz="24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geriatrie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se zabývá zdravotním a funkčním stavem ve stáří, kvalitou života starých lidí, zvláštnostmi chorob, diagnostikováním </a:t>
            </a:r>
            <a:b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léčením</a:t>
            </a: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44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Opakování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62897"/>
            <a:ext cx="8596668" cy="484572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Kde probíhala péče potřebným ve 12. století a kdo ji poskytoval?</a:t>
            </a:r>
          </a:p>
          <a:p>
            <a:r>
              <a:rPr lang="cs-CZ" sz="2000" dirty="0" smtClean="0"/>
              <a:t>Kdo byly diakonky?</a:t>
            </a:r>
          </a:p>
          <a:p>
            <a:r>
              <a:rPr lang="cs-CZ" sz="2000" dirty="0" smtClean="0"/>
              <a:t>Kdy začaly vznikat lazarety a byla zakázána činnost řeholních sester </a:t>
            </a:r>
            <a:br>
              <a:rPr lang="cs-CZ" sz="2000" dirty="0" smtClean="0"/>
            </a:br>
            <a:r>
              <a:rPr lang="cs-CZ" sz="2000" dirty="0" smtClean="0"/>
              <a:t>v domácnostech? </a:t>
            </a:r>
          </a:p>
          <a:p>
            <a:r>
              <a:rPr lang="cs-CZ" sz="2000" dirty="0" smtClean="0"/>
              <a:t>Které historické osobnosti přispěly ke vzniku zdravotní péče?</a:t>
            </a:r>
          </a:p>
          <a:p>
            <a:r>
              <a:rPr lang="cs-CZ" sz="2000" dirty="0" smtClean="0"/>
              <a:t>Kdy vznikl ČČK?</a:t>
            </a:r>
          </a:p>
          <a:p>
            <a:r>
              <a:rPr lang="cs-CZ" sz="2000" dirty="0" smtClean="0"/>
              <a:t>Kdo se zasloužil o jeho vznik a činnost?</a:t>
            </a:r>
          </a:p>
          <a:p>
            <a:r>
              <a:rPr lang="cs-CZ" sz="2000" dirty="0" smtClean="0"/>
              <a:t>Kdo první začal v ČR organizovat domácí péči?</a:t>
            </a:r>
          </a:p>
          <a:p>
            <a:r>
              <a:rPr lang="cs-CZ" sz="2000" dirty="0" smtClean="0"/>
              <a:t>Jak byla organizována domácí péče po roce 1945?</a:t>
            </a:r>
          </a:p>
          <a:p>
            <a:r>
              <a:rPr lang="cs-CZ" sz="2000" dirty="0" smtClean="0"/>
              <a:t>Popište rozvoj domácí péče v ČR po roce 1989.</a:t>
            </a:r>
            <a:endParaRPr lang="cs-CZ" sz="20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91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Domácí péče </a:t>
            </a:r>
            <a:r>
              <a:rPr lang="cs-CZ" sz="3200" b="1" u="sng" dirty="0" smtClean="0"/>
              <a:t>v současnosti v Evropě</a:t>
            </a:r>
            <a:endParaRPr lang="cs-CZ" sz="32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v </a:t>
            </a:r>
            <a:r>
              <a:rPr lang="cs-CZ" sz="2400" dirty="0"/>
              <a:t>agenturách pracují všeobecné sestry, </a:t>
            </a:r>
            <a:r>
              <a:rPr lang="cs-CZ" sz="2400" dirty="0" smtClean="0"/>
              <a:t>praktičtí lékaři</a:t>
            </a:r>
            <a:r>
              <a:rPr lang="cs-CZ" sz="2400" dirty="0"/>
              <a:t>, sociální pracovníci, psychologové, fyzioterapeuti, ergoterapeuti, logopedové a </a:t>
            </a:r>
            <a:r>
              <a:rPr lang="cs-CZ" sz="2400" dirty="0" smtClean="0"/>
              <a:t>techničtí pracovníci (úpravy </a:t>
            </a:r>
            <a:r>
              <a:rPr lang="cs-CZ" sz="2400" dirty="0"/>
              <a:t>a </a:t>
            </a:r>
            <a:r>
              <a:rPr lang="cs-CZ" sz="2400" dirty="0" smtClean="0"/>
              <a:t>údržby bytů – bezpečnost)…</a:t>
            </a:r>
          </a:p>
          <a:p>
            <a:endParaRPr lang="cs-CZ" sz="2400" dirty="0" smtClean="0"/>
          </a:p>
          <a:p>
            <a:r>
              <a:rPr lang="cs-CZ" sz="2400" dirty="0" smtClean="0"/>
              <a:t>nejvyspělejší domácí péče v Evropě - Nizozemí </a:t>
            </a:r>
            <a:br>
              <a:rPr lang="cs-CZ" sz="2400" dirty="0" smtClean="0"/>
            </a:br>
            <a:r>
              <a:rPr lang="cs-CZ" sz="2400" dirty="0" smtClean="0"/>
              <a:t>a Skandinávské země</a:t>
            </a:r>
          </a:p>
          <a:p>
            <a:endParaRPr lang="cs-CZ" sz="240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264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Definice domácí péče </a:t>
            </a:r>
            <a:r>
              <a:rPr lang="cs-CZ" sz="3200" b="1" dirty="0"/>
              <a:t>I</a:t>
            </a:r>
            <a:r>
              <a:rPr lang="cs-CZ" sz="3200" b="1" dirty="0" smtClean="0"/>
              <a:t>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u="sng" dirty="0" smtClean="0"/>
              <a:t>Domácí péče je:</a:t>
            </a:r>
          </a:p>
          <a:p>
            <a:pPr marL="0" indent="0">
              <a:buNone/>
            </a:pPr>
            <a:endParaRPr lang="cs-CZ" sz="2400" u="sng" dirty="0" smtClean="0"/>
          </a:p>
          <a:p>
            <a:r>
              <a:rPr lang="cs-CZ" sz="2400" dirty="0" smtClean="0"/>
              <a:t>odborná zdravotní péče</a:t>
            </a:r>
          </a:p>
          <a:p>
            <a:endParaRPr lang="cs-CZ" sz="2400" dirty="0" smtClean="0"/>
          </a:p>
          <a:p>
            <a:r>
              <a:rPr lang="cs-CZ" sz="2400" dirty="0" smtClean="0"/>
              <a:t>na základě doporučení praktického nebo ošetřujícího lékaře</a:t>
            </a:r>
          </a:p>
          <a:p>
            <a:endParaRPr lang="cs-CZ" sz="2400" dirty="0" smtClean="0"/>
          </a:p>
          <a:p>
            <a:r>
              <a:rPr lang="cs-CZ" sz="2400" dirty="0" smtClean="0"/>
              <a:t>poskytovaná ve vlastním sociálním prostředí klienta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E97F0-7670-4B2F-A066-B3EF103B6CC9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48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Domácí péče </a:t>
            </a:r>
            <a:r>
              <a:rPr lang="cs-CZ" sz="3200" b="1" u="sng" dirty="0"/>
              <a:t>v </a:t>
            </a:r>
            <a:r>
              <a:rPr lang="cs-CZ" sz="3200" b="1" u="sng" dirty="0" smtClean="0"/>
              <a:t>současnosti v USA</a:t>
            </a: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v lůžkových </a:t>
            </a:r>
            <a:r>
              <a:rPr lang="cs-CZ" sz="2400" dirty="0"/>
              <a:t>zařízeních </a:t>
            </a:r>
            <a:r>
              <a:rPr lang="cs-CZ" sz="2400" dirty="0" smtClean="0"/>
              <a:t>hospitalizace jen krátkou dobu, poté propouštění &gt;&gt;&gt; agentury domácí péče zaměstnávají registrované sestry </a:t>
            </a:r>
            <a:r>
              <a:rPr lang="cs-CZ" sz="2400" dirty="0"/>
              <a:t>s vysokoškolským vzděláním, </a:t>
            </a:r>
            <a:r>
              <a:rPr lang="cs-CZ" sz="2400" dirty="0" smtClean="0"/>
              <a:t>schopné rozhodovat </a:t>
            </a:r>
            <a:r>
              <a:rPr lang="cs-CZ" sz="2400" dirty="0"/>
              <a:t>náročné </a:t>
            </a:r>
            <a:r>
              <a:rPr lang="cs-CZ" sz="2400" dirty="0" smtClean="0"/>
              <a:t>diagnosticko-terapeutické činnosti </a:t>
            </a:r>
          </a:p>
          <a:p>
            <a:endParaRPr lang="cs-CZ" sz="2400" dirty="0" smtClean="0"/>
          </a:p>
          <a:p>
            <a:r>
              <a:rPr lang="cs-CZ" sz="2400" dirty="0" smtClean="0"/>
              <a:t>financování z 80 % pojištění </a:t>
            </a:r>
            <a:r>
              <a:rPr lang="cs-CZ" sz="2400" dirty="0" err="1" smtClean="0"/>
              <a:t>Medicare</a:t>
            </a:r>
            <a:r>
              <a:rPr lang="cs-CZ" sz="2400" dirty="0" smtClean="0"/>
              <a:t> + ze </a:t>
            </a:r>
            <a:r>
              <a:rPr lang="cs-CZ" sz="2400" dirty="0"/>
              <a:t>soukromého </a:t>
            </a:r>
            <a:r>
              <a:rPr lang="cs-CZ" sz="2400" dirty="0" smtClean="0"/>
              <a:t>pojištění (</a:t>
            </a:r>
            <a:r>
              <a:rPr lang="cs-CZ" sz="2400" u="sng" dirty="0" smtClean="0"/>
              <a:t>pacient</a:t>
            </a:r>
            <a:r>
              <a:rPr lang="cs-CZ" sz="2400" dirty="0" smtClean="0"/>
              <a:t>, charitativní organizace)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42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Domácí péče </a:t>
            </a:r>
            <a:r>
              <a:rPr lang="cs-CZ" sz="3200" b="1" u="sng" dirty="0"/>
              <a:t>v </a:t>
            </a:r>
            <a:r>
              <a:rPr lang="cs-CZ" sz="3200" b="1" u="sng" dirty="0" smtClean="0"/>
              <a:t>současnosti v Africe a Asii</a:t>
            </a: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domácí </a:t>
            </a:r>
            <a:r>
              <a:rPr lang="cs-CZ" sz="2400" dirty="0"/>
              <a:t>péče </a:t>
            </a:r>
            <a:r>
              <a:rPr lang="cs-CZ" sz="2400" dirty="0" smtClean="0"/>
              <a:t>financována z </a:t>
            </a:r>
            <a:r>
              <a:rPr lang="cs-CZ" sz="2400" dirty="0"/>
              <a:t>projektů mezinárodní </a:t>
            </a:r>
            <a:r>
              <a:rPr lang="cs-CZ" sz="2400" dirty="0" smtClean="0"/>
              <a:t>pomoci, předmětem </a:t>
            </a:r>
            <a:r>
              <a:rPr lang="cs-CZ" sz="2400" dirty="0"/>
              <a:t>péče je </a:t>
            </a:r>
            <a:r>
              <a:rPr lang="cs-CZ" sz="2400" dirty="0" smtClean="0"/>
              <a:t>hygiena, stravování</a:t>
            </a:r>
            <a:r>
              <a:rPr lang="cs-CZ" sz="2400" dirty="0"/>
              <a:t>, péče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o </a:t>
            </a:r>
            <a:r>
              <a:rPr lang="cs-CZ" sz="2400" dirty="0"/>
              <a:t>dítě, prevence </a:t>
            </a:r>
            <a:r>
              <a:rPr lang="cs-CZ" sz="2400" dirty="0" smtClean="0"/>
              <a:t>AIDS, </a:t>
            </a:r>
            <a:r>
              <a:rPr lang="cs-CZ" sz="2400" dirty="0"/>
              <a:t>plánované </a:t>
            </a:r>
            <a:r>
              <a:rPr lang="cs-CZ" sz="2400" dirty="0" smtClean="0"/>
              <a:t>rodičovství, preventivní opatření, </a:t>
            </a:r>
          </a:p>
          <a:p>
            <a:endParaRPr lang="cs-CZ" sz="2400" dirty="0" smtClean="0"/>
          </a:p>
          <a:p>
            <a:r>
              <a:rPr lang="cs-CZ" sz="2400" dirty="0" smtClean="0"/>
              <a:t>domácí péče pouze v některých oblastech</a:t>
            </a:r>
          </a:p>
          <a:p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08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Domácí péče </a:t>
            </a:r>
            <a:r>
              <a:rPr lang="cs-CZ" sz="3200" b="1" u="sng" dirty="0"/>
              <a:t>v </a:t>
            </a:r>
            <a:r>
              <a:rPr lang="cs-CZ" sz="3200" b="1" u="sng" dirty="0" smtClean="0"/>
              <a:t>současnosti v Austrálii </a:t>
            </a:r>
            <a:br>
              <a:rPr lang="cs-CZ" sz="3200" b="1" u="sng" dirty="0" smtClean="0"/>
            </a:br>
            <a:r>
              <a:rPr lang="cs-CZ" sz="3200" b="1" u="sng" dirty="0" smtClean="0"/>
              <a:t>a v Japonsku (USA)</a:t>
            </a:r>
            <a:endParaRPr lang="cs-CZ" sz="3200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domácí péče na vysoké odborné úrovni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domácí péče variací </a:t>
            </a:r>
            <a:r>
              <a:rPr lang="cs-CZ" sz="2400" dirty="0"/>
              <a:t>k </a:t>
            </a:r>
            <a:r>
              <a:rPr lang="cs-CZ" sz="2400" dirty="0" smtClean="0"/>
              <a:t>hospitalizaci, podmínky </a:t>
            </a:r>
            <a:r>
              <a:rPr lang="cs-CZ" sz="2400" dirty="0"/>
              <a:t>materiální, profesionální </a:t>
            </a:r>
            <a:r>
              <a:rPr lang="cs-CZ" sz="2400" dirty="0" smtClean="0"/>
              <a:t>i </a:t>
            </a:r>
            <a:r>
              <a:rPr lang="cs-CZ" sz="2400" dirty="0"/>
              <a:t>finanční, aby </a:t>
            </a:r>
            <a:r>
              <a:rPr lang="cs-CZ" sz="2400" dirty="0" smtClean="0"/>
              <a:t>země mohly </a:t>
            </a:r>
            <a:r>
              <a:rPr lang="cs-CZ" sz="2400" dirty="0"/>
              <a:t>takovou </a:t>
            </a:r>
            <a:r>
              <a:rPr lang="cs-CZ" sz="2400" dirty="0" smtClean="0"/>
              <a:t>péči poskytovat</a:t>
            </a:r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06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Použité zdroje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93719"/>
            <a:ext cx="8596668" cy="4772984"/>
          </a:xfrm>
        </p:spPr>
        <p:txBody>
          <a:bodyPr>
            <a:normAutofit fontScale="92500" lnSpcReduction="10000"/>
          </a:bodyPr>
          <a:lstStyle/>
          <a:p>
            <a:r>
              <a:rPr lang="cs-CZ" cap="all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Hanzlíková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Alžběta. Komunitní ošetřovatelství. 1.české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yd. Martin: </a:t>
            </a:r>
            <a:r>
              <a:rPr lang="cs-CZ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Osveta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 2007. 271 s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ISBN 80-8063-257-X.</a:t>
            </a:r>
          </a:p>
          <a:p>
            <a:endParaRPr lang="cs-CZ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JAROŠOVÁ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Darja. </a:t>
            </a:r>
            <a:r>
              <a:rPr lang="cs-CZ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Úvod do komunitního </a:t>
            </a:r>
            <a:r>
              <a:rPr lang="cs-CZ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ošetřovatelství.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vyd. </a:t>
            </a:r>
            <a:b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Praha: Grada, 2007. 100 s. ISBN 978-80-247-2150-7. </a:t>
            </a:r>
          </a:p>
          <a:p>
            <a:endParaRPr lang="cs-CZ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JAROŠOVÁ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Darja. </a:t>
            </a:r>
            <a:r>
              <a:rPr lang="cs-CZ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Péče o </a:t>
            </a:r>
            <a:r>
              <a:rPr lang="cs-CZ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seniory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2006, 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vyd. Ostrava: Ostravská univerzita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 Ostravě. 2006. 96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s.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ISBN 8073681102.</a:t>
            </a:r>
          </a:p>
          <a:p>
            <a:endParaRPr lang="cs-CZ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MARKOVÁ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Marie a Bártlová Sylva. </a:t>
            </a:r>
            <a:r>
              <a:rPr lang="cs-CZ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Komunitní ošetřovatelství pro sestry, </a:t>
            </a:r>
            <a:r>
              <a:rPr lang="cs-CZ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1. vyd. Brno: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Národní centrum ošetřovatelství a nelékařských zdravotnických oborů,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2009. 152 s. ISBN 978-80-7013-499-3.</a:t>
            </a:r>
          </a:p>
          <a:p>
            <a:endParaRPr lang="cs-CZ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MZ 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ČR, </a:t>
            </a:r>
            <a:r>
              <a:rPr lang="cs-CZ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Koncepce domácí péče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Věstník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12/2004. </a:t>
            </a:r>
          </a:p>
          <a:p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obrázky </a:t>
            </a:r>
            <a:r>
              <a:rPr lang="cs-CZ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google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https</a:t>
            </a:r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://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www.google.com/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Domácí péče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852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Použité zdroje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Česká asociace sester - sekce domácí péče 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http://www.sekcedomacipece.cz/</a:t>
            </a: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Národní centrum domácí péče ČR: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://www.domaci-pece.info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/</a:t>
            </a:r>
            <a:endParaRPr lang="cs-CZ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cs-CZ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Asociace domácí péče České republiky, </a:t>
            </a:r>
            <a:r>
              <a:rPr lang="cs-CZ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o.s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.: http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://www.adp-cr.cz/</a:t>
            </a: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8DE88-4EA7-4AF3-A6B4-787B155F11FE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90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Závěrem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domácí 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péče se stala symbolem lidské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vzájemnosti, 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profesionality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lásky </a:t>
            </a:r>
            <a:b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pomoci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domácí 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péče je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i 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symbolem návratu naší společnosti k tradicím našich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předků 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2" name="Zástupný symbol pro obsah 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9525" y="2532063"/>
            <a:ext cx="4184650" cy="3138487"/>
          </a:xfrm>
        </p:spPr>
      </p:pic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D38CE-2E7C-49E9-9928-E19482AEA8EA}" type="datetime1">
              <a:rPr lang="cs-CZ" smtClean="0"/>
              <a:t>27.2.2018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77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Definice domácí </a:t>
            </a:r>
            <a:r>
              <a:rPr lang="cs-CZ" sz="3200" b="1" dirty="0" smtClean="0"/>
              <a:t>péče III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domácí péče je </a:t>
            </a:r>
            <a:r>
              <a:rPr lang="cs-CZ" sz="2400" b="1" u="sng" dirty="0" smtClean="0"/>
              <a:t>zvláštní druh ambulantní péče</a:t>
            </a:r>
            <a:r>
              <a:rPr lang="cs-CZ" sz="2400" dirty="0" smtClean="0"/>
              <a:t>, </a:t>
            </a:r>
            <a:br>
              <a:rPr lang="cs-CZ" sz="2400" dirty="0" smtClean="0"/>
            </a:br>
            <a:r>
              <a:rPr lang="cs-CZ" sz="2400" dirty="0" smtClean="0"/>
              <a:t>je součástí </a:t>
            </a:r>
            <a:r>
              <a:rPr lang="cs-CZ" sz="2400" u="sng" dirty="0" smtClean="0"/>
              <a:t>primární zdravotní péče</a:t>
            </a:r>
            <a:endParaRPr lang="cs-CZ" sz="2400" u="sng" dirty="0"/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223" y="2326641"/>
            <a:ext cx="4250804" cy="2833870"/>
          </a:xfrm>
        </p:spPr>
      </p:pic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78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Definice domácí </a:t>
            </a:r>
            <a:r>
              <a:rPr lang="cs-CZ" sz="3200" b="1" dirty="0" smtClean="0"/>
              <a:t>péče IV</a:t>
            </a:r>
            <a:endParaRPr lang="cs-CZ" sz="3200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u="sng" dirty="0" smtClean="0"/>
              <a:t>Světová zdravotnická organizace</a:t>
            </a:r>
            <a:r>
              <a:rPr lang="cs-CZ" sz="2400" dirty="0" smtClean="0"/>
              <a:t>: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domácí péče je kterákoliv forma péče poskytovaná lidem </a:t>
            </a:r>
            <a:br>
              <a:rPr lang="cs-CZ" sz="2400" dirty="0" smtClean="0"/>
            </a:br>
            <a:r>
              <a:rPr lang="cs-CZ" sz="2400" dirty="0" smtClean="0"/>
              <a:t>v jejich domovech, zahrnuje zajišťování fyzických, psychických, paliativních a duchovních potřeb</a:t>
            </a:r>
          </a:p>
          <a:p>
            <a:endParaRPr lang="cs-CZ" sz="2400" dirty="0"/>
          </a:p>
          <a:p>
            <a:endParaRPr lang="cs-CZ" sz="2400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sz="1400" i="1" dirty="0"/>
              <a:t>Srov. JAROŠOVÁ, D., Úvod </a:t>
            </a:r>
            <a:r>
              <a:rPr lang="cs-CZ" sz="1400" i="1" dirty="0" smtClean="0"/>
              <a:t>do </a:t>
            </a:r>
            <a:r>
              <a:rPr lang="cs-CZ" sz="1400" i="1" dirty="0"/>
              <a:t>komunitního ošetřovatelství, s. 60. </a:t>
            </a:r>
            <a:r>
              <a:rPr lang="cs-CZ" sz="1400" i="1" dirty="0" smtClean="0"/>
              <a:t> </a:t>
            </a:r>
            <a:endParaRPr lang="cs-CZ" sz="1400" i="1" dirty="0"/>
          </a:p>
          <a:p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6391F-0A4B-4CC3-BDFA-DFBCD9EB0A73}" type="datetime1">
              <a:rPr lang="cs-CZ" smtClean="0"/>
              <a:t>27.2.2018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01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Definice domácí </a:t>
            </a:r>
            <a:r>
              <a:rPr lang="cs-CZ" sz="3200" b="1" dirty="0" smtClean="0"/>
              <a:t>péče V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48006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600" u="sng" dirty="0" smtClean="0"/>
              <a:t>Koncepce domácí péče MZ ČR:</a:t>
            </a:r>
          </a:p>
          <a:p>
            <a:pPr marL="0" indent="0">
              <a:buNone/>
            </a:pPr>
            <a:endParaRPr lang="cs-CZ" sz="2600" u="sng" dirty="0" smtClean="0"/>
          </a:p>
          <a:p>
            <a:r>
              <a:rPr lang="cs-CZ" sz="2600" dirty="0" smtClean="0"/>
              <a:t>domácí péče je </a:t>
            </a:r>
            <a:r>
              <a:rPr lang="cs-CZ" sz="2600" dirty="0"/>
              <a:t>zdravotní péči </a:t>
            </a:r>
            <a:r>
              <a:rPr lang="cs-CZ" sz="2600" dirty="0" smtClean="0"/>
              <a:t>poskytovaná </a:t>
            </a:r>
            <a:r>
              <a:rPr lang="cs-CZ" sz="2600" dirty="0"/>
              <a:t>pacientům </a:t>
            </a: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dirty="0" smtClean="0"/>
              <a:t>na </a:t>
            </a:r>
            <a:r>
              <a:rPr lang="cs-CZ" sz="2600" dirty="0"/>
              <a:t>základě doporučení registrujícího praktického lékaře, registrujícího praktického lékaře pro děti a dorost nebo ošetřujícího lékaře při hospitalizaci v jejich vlastním sociálním </a:t>
            </a:r>
            <a:r>
              <a:rPr lang="cs-CZ" sz="2600" dirty="0" smtClean="0"/>
              <a:t>prostředí </a:t>
            </a:r>
          </a:p>
          <a:p>
            <a:r>
              <a:rPr lang="cs-CZ" sz="2600" dirty="0" smtClean="0"/>
              <a:t>orientuje se především </a:t>
            </a:r>
            <a:r>
              <a:rPr lang="cs-CZ" sz="2600" dirty="0"/>
              <a:t>na </a:t>
            </a:r>
            <a:r>
              <a:rPr lang="cs-CZ" sz="2600" dirty="0" smtClean="0"/>
              <a:t>udržení </a:t>
            </a:r>
            <a:r>
              <a:rPr lang="cs-CZ" sz="2600" dirty="0"/>
              <a:t>a podporu zdraví, navrácení zdraví a rozvoj soběstačnosti, zmírňování utrpení nevyléčitelně </a:t>
            </a:r>
            <a:r>
              <a:rPr lang="cs-CZ" sz="2600" dirty="0" smtClean="0"/>
              <a:t>nemocného a </a:t>
            </a:r>
            <a:r>
              <a:rPr lang="cs-CZ" sz="2600" dirty="0"/>
              <a:t>zajištění klidného umírání </a:t>
            </a:r>
            <a:r>
              <a:rPr lang="cs-CZ" sz="2600" dirty="0" smtClean="0"/>
              <a:t>a smrti </a:t>
            </a:r>
          </a:p>
          <a:p>
            <a:endParaRPr lang="cs-CZ" sz="24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1500" i="1" dirty="0" smtClean="0"/>
              <a:t>Srov</a:t>
            </a:r>
            <a:r>
              <a:rPr lang="cs-CZ" sz="1500" i="1" dirty="0"/>
              <a:t>. MZ ČR, Koncepce domácí péče, Věstník MZ ČR, s. 15. </a:t>
            </a:r>
          </a:p>
          <a:p>
            <a:endParaRPr lang="cs-CZ" sz="1500" i="1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693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Definice domácí </a:t>
            </a:r>
            <a:r>
              <a:rPr lang="cs-CZ" sz="3200" b="1" dirty="0" smtClean="0"/>
              <a:t>péče VI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u="sng" dirty="0" smtClean="0"/>
              <a:t>Česká </a:t>
            </a:r>
            <a:r>
              <a:rPr lang="cs-CZ" sz="2600" u="sng" dirty="0"/>
              <a:t>asociace </a:t>
            </a:r>
            <a:r>
              <a:rPr lang="cs-CZ" sz="2600" u="sng" dirty="0" smtClean="0"/>
              <a:t>sester:</a:t>
            </a:r>
          </a:p>
          <a:p>
            <a:pPr marL="0" indent="0">
              <a:buNone/>
            </a:pPr>
            <a:endParaRPr lang="cs-CZ" sz="2600" u="sng" dirty="0" smtClean="0"/>
          </a:p>
          <a:p>
            <a:r>
              <a:rPr lang="cs-CZ" sz="2600" dirty="0" smtClean="0"/>
              <a:t>domácí </a:t>
            </a:r>
            <a:r>
              <a:rPr lang="cs-CZ" sz="2600" dirty="0"/>
              <a:t>zdravotní </a:t>
            </a:r>
            <a:r>
              <a:rPr lang="cs-CZ" sz="2600" dirty="0" smtClean="0"/>
              <a:t>péče je </a:t>
            </a:r>
            <a:r>
              <a:rPr lang="cs-CZ" sz="2600" dirty="0"/>
              <a:t>zvláštní </a:t>
            </a:r>
            <a:r>
              <a:rPr lang="cs-CZ" sz="2600" dirty="0" smtClean="0"/>
              <a:t>forma </a:t>
            </a:r>
            <a:r>
              <a:rPr lang="cs-CZ" sz="2600" dirty="0"/>
              <a:t>ambulantní péče a </a:t>
            </a:r>
            <a:r>
              <a:rPr lang="cs-CZ" sz="2600" dirty="0" smtClean="0"/>
              <a:t>nedílná </a:t>
            </a:r>
            <a:r>
              <a:rPr lang="cs-CZ" sz="2600" dirty="0"/>
              <a:t>součást zdravotní péče, která zabezpečuje úplnou ošetřovatelskou péči jednotlivců v jejich přirozeném sociálním prostředí vlastních domovů, </a:t>
            </a:r>
            <a:r>
              <a:rPr lang="cs-CZ" sz="2600" dirty="0" smtClean="0"/>
              <a:t/>
            </a:r>
            <a:br>
              <a:rPr lang="cs-CZ" sz="2600" dirty="0" smtClean="0"/>
            </a:br>
            <a:r>
              <a:rPr lang="cs-CZ" sz="2600" dirty="0" smtClean="0"/>
              <a:t>a </a:t>
            </a:r>
            <a:r>
              <a:rPr lang="cs-CZ" sz="2600" dirty="0"/>
              <a:t>to od začátku ž</a:t>
            </a:r>
            <a:r>
              <a:rPr lang="cs-CZ" sz="2600" dirty="0" smtClean="0"/>
              <a:t>ivota až </a:t>
            </a:r>
            <a:r>
              <a:rPr lang="cs-CZ" sz="2600" dirty="0"/>
              <a:t>do jejich </a:t>
            </a:r>
            <a:r>
              <a:rPr lang="cs-CZ" sz="2600" dirty="0" smtClean="0"/>
              <a:t>smrti</a:t>
            </a:r>
          </a:p>
          <a:p>
            <a:endParaRPr lang="cs-CZ" sz="2400" dirty="0"/>
          </a:p>
          <a:p>
            <a:endParaRPr lang="cs-CZ" sz="2400" dirty="0" smtClean="0"/>
          </a:p>
          <a:p>
            <a:pPr marL="0" indent="0">
              <a:buNone/>
            </a:pPr>
            <a:r>
              <a:rPr lang="cs-CZ" sz="1400" i="1" dirty="0" smtClean="0"/>
              <a:t> </a:t>
            </a:r>
            <a:r>
              <a:rPr lang="cs-CZ" sz="1400" i="1" dirty="0"/>
              <a:t>http://www.sekcedomacipece.cz/</a:t>
            </a:r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24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Definice domácí </a:t>
            </a:r>
            <a:r>
              <a:rPr lang="cs-CZ" sz="3200" b="1" dirty="0" smtClean="0"/>
              <a:t>péče VII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76845"/>
            <a:ext cx="8596668" cy="42645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u="sng" dirty="0" smtClean="0"/>
              <a:t>Asociace domácí péče:</a:t>
            </a:r>
          </a:p>
          <a:p>
            <a:pPr marL="0" indent="0">
              <a:buNone/>
            </a:pPr>
            <a:endParaRPr lang="cs-CZ" sz="2600" u="sng" dirty="0" smtClean="0"/>
          </a:p>
          <a:p>
            <a:r>
              <a:rPr lang="cs-CZ" sz="2600" dirty="0" smtClean="0"/>
              <a:t>domácí péče je integrovaná forma zdravotní a sociální péče poskytovanou individuálně klientovi v jeho vlastním sociálním prostředí</a:t>
            </a:r>
          </a:p>
          <a:p>
            <a:r>
              <a:rPr lang="cs-CZ" sz="2600" dirty="0" smtClean="0"/>
              <a:t>poskytuje se dle indikace ošetřujícího lékaře multidisciplinárním týmem, zahrnuje péči léčebnou, léčebně preventivní, ošetřovatelskou, rehabilitační, psychoterapeutickou, sociální péči a pomoc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1400" i="1" dirty="0"/>
              <a:t>http://www.adp-cr.cz/</a:t>
            </a:r>
          </a:p>
          <a:p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DAB8F-6E99-41ED-AC5A-7EE716894ED5}" type="datetime1">
              <a:rPr lang="cs-CZ" smtClean="0"/>
              <a:t>27.2.2018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Domácí péče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3096D-BD3A-4B1B-A1E9-BAF6DAF64E32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0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1768</TotalTime>
  <Words>1470</Words>
  <Application>Microsoft Office PowerPoint</Application>
  <PresentationFormat>Širokoúhlá obrazovka</PresentationFormat>
  <Paragraphs>403</Paragraphs>
  <Slides>45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0" baseType="lpstr">
      <vt:lpstr>Arial</vt:lpstr>
      <vt:lpstr>Calibri</vt:lpstr>
      <vt:lpstr>Trebuchet MS</vt:lpstr>
      <vt:lpstr>Wingdings 3</vt:lpstr>
      <vt:lpstr>Faseta</vt:lpstr>
      <vt:lpstr>Domácí péče definování, cíle, historie </vt:lpstr>
      <vt:lpstr>Domácí péče</vt:lpstr>
      <vt:lpstr>Definice domácí péče I</vt:lpstr>
      <vt:lpstr>Definice domácí péče II</vt:lpstr>
      <vt:lpstr>Definice domácí péče III</vt:lpstr>
      <vt:lpstr>Definice domácí péče IV</vt:lpstr>
      <vt:lpstr>Definice domácí péče V</vt:lpstr>
      <vt:lpstr>Definice domácí péče VI</vt:lpstr>
      <vt:lpstr>Definice domácí péče VII</vt:lpstr>
      <vt:lpstr>Terminologie</vt:lpstr>
      <vt:lpstr>Terminologie</vt:lpstr>
      <vt:lpstr>Domácí péče usiluje o:</vt:lpstr>
      <vt:lpstr>Cíle domácí péče</vt:lpstr>
      <vt:lpstr>Cíle domácí péče</vt:lpstr>
      <vt:lpstr>Předpokladem dobré a kvalitní péče</vt:lpstr>
      <vt:lpstr>Opakování</vt:lpstr>
      <vt:lpstr>Historie domácí péče v Evropě</vt:lpstr>
      <vt:lpstr>Wiliam Rathbone</vt:lpstr>
      <vt:lpstr>Florence Nightingale (opakování)</vt:lpstr>
      <vt:lpstr>Historie domácí péče v Evropě</vt:lpstr>
      <vt:lpstr>Nutnost změny strategie péče</vt:lpstr>
      <vt:lpstr>Historie domácí péče v Evropě</vt:lpstr>
      <vt:lpstr>Opakování</vt:lpstr>
      <vt:lpstr>Historie domácí péče v ČR</vt:lpstr>
      <vt:lpstr>Historie domácí péče v ČR</vt:lpstr>
      <vt:lpstr>Historie domácí péče v ČR</vt:lpstr>
      <vt:lpstr>Historie domácí péče v ČR</vt:lpstr>
      <vt:lpstr>Alice Masaryková</vt:lpstr>
      <vt:lpstr>Historie domácí péče v ČR</vt:lpstr>
      <vt:lpstr>Historie domácí péče v ČR</vt:lpstr>
      <vt:lpstr>Historie domácí péče v ČR</vt:lpstr>
      <vt:lpstr>Domácí péče v ČR po roce 1989</vt:lpstr>
      <vt:lpstr>Domácí péče v ČR po roce 1989</vt:lpstr>
      <vt:lpstr>Domácí péče v ČR po roce 1991</vt:lpstr>
      <vt:lpstr>Strom života – stárnutí populace v ČR</vt:lpstr>
      <vt:lpstr>Opakování</vt:lpstr>
      <vt:lpstr>Opakování</vt:lpstr>
      <vt:lpstr>Opakování</vt:lpstr>
      <vt:lpstr>Domácí péče v současnosti v Evropě</vt:lpstr>
      <vt:lpstr>Domácí péče v současnosti v USA</vt:lpstr>
      <vt:lpstr>Domácí péče v současnosti v Africe a Asii</vt:lpstr>
      <vt:lpstr>Domácí péče v současnosti v Austrálii  a v Japonsku (USA)</vt:lpstr>
      <vt:lpstr>Použité zdroje</vt:lpstr>
      <vt:lpstr>Použité zdroje</vt:lpstr>
      <vt:lpstr>Závěrem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Domácí péče</dc:title>
  <dc:creator>Dana Soldánová</dc:creator>
  <cp:lastModifiedBy>Dana Soldánová</cp:lastModifiedBy>
  <cp:revision>232</cp:revision>
  <dcterms:created xsi:type="dcterms:W3CDTF">2016-03-17T10:12:07Z</dcterms:created>
  <dcterms:modified xsi:type="dcterms:W3CDTF">2018-02-27T09:37:59Z</dcterms:modified>
</cp:coreProperties>
</file>