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3" r:id="rId20"/>
    <p:sldId id="274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  <p:sldId id="289" r:id="rId32"/>
    <p:sldId id="287" r:id="rId33"/>
    <p:sldId id="288" r:id="rId34"/>
    <p:sldId id="27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40" autoAdjust="0"/>
  </p:normalViewPr>
  <p:slideViewPr>
    <p:cSldViewPr>
      <p:cViewPr varScale="1">
        <p:scale>
          <a:sx n="96" d="100"/>
          <a:sy n="96" d="100"/>
        </p:scale>
        <p:origin x="20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0940-0F1D-4A87-A27D-4D58B477F0CB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0224B-8371-48CB-85B0-D20A83CFF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1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13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Specific</a:t>
            </a:r>
            <a:r>
              <a:rPr lang="cs-CZ" dirty="0" smtClean="0"/>
              <a:t> – </a:t>
            </a:r>
            <a:r>
              <a:rPr lang="cs-CZ" dirty="0" err="1" smtClean="0"/>
              <a:t>Measurable</a:t>
            </a:r>
            <a:r>
              <a:rPr lang="cs-CZ" dirty="0" smtClean="0"/>
              <a:t>/</a:t>
            </a:r>
            <a:r>
              <a:rPr lang="cs-CZ" dirty="0" err="1" smtClean="0"/>
              <a:t>meaning</a:t>
            </a:r>
            <a:r>
              <a:rPr lang="cs-CZ" baseline="0" dirty="0" err="1" smtClean="0"/>
              <a:t>ful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Realistic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Timebound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Evaluate</a:t>
            </a:r>
            <a:r>
              <a:rPr lang="cs-CZ" baseline="0" dirty="0" smtClean="0"/>
              <a:t> - </a:t>
            </a:r>
            <a:r>
              <a:rPr lang="cs-CZ" baseline="0" dirty="0" err="1" smtClean="0"/>
              <a:t>ReEvaluate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77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91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7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Subjektivizace - bolesti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510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152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020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39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941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58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0224B-8371-48CB-85B0-D20A83CFFFE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37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/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6339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16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77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70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59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8" y="1950397"/>
            <a:ext cx="6514043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925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8477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2669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8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7292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596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113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4945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979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60AE26E8-4AA0-4C44-8472-D7D0A8E408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31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356992"/>
            <a:ext cx="6400800" cy="1752600"/>
          </a:xfrm>
        </p:spPr>
        <p:txBody>
          <a:bodyPr/>
          <a:lstStyle/>
          <a:p>
            <a:pPr lvl="0">
              <a:buClr>
                <a:srgbClr val="D16349"/>
              </a:buClr>
            </a:pPr>
            <a:r>
              <a:rPr lang="cs-CZ" sz="2800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Ošetřovatelský proces</a:t>
            </a:r>
            <a:endParaRPr lang="cs-CZ" sz="2800" dirty="0">
              <a:solidFill>
                <a:srgbClr val="64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2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při vedení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Netrpělivost dotazovatele.</a:t>
            </a:r>
          </a:p>
          <a:p>
            <a:r>
              <a:rPr lang="cs-CZ" sz="2400" dirty="0" smtClean="0"/>
              <a:t>Nevhodné místo nebo čas.</a:t>
            </a:r>
          </a:p>
          <a:p>
            <a:r>
              <a:rPr lang="cs-CZ" sz="2400" dirty="0" smtClean="0"/>
              <a:t>Přítomnost jiných osob.</a:t>
            </a:r>
          </a:p>
          <a:p>
            <a:r>
              <a:rPr lang="cs-CZ" sz="2400" dirty="0" smtClean="0"/>
              <a:t>Kritika dotazovaného.</a:t>
            </a:r>
          </a:p>
          <a:p>
            <a:r>
              <a:rPr lang="cs-CZ" sz="2400" dirty="0" smtClean="0"/>
              <a:t>Porovnávání problémů s někým jiným.</a:t>
            </a:r>
          </a:p>
          <a:p>
            <a:r>
              <a:rPr lang="cs-CZ" sz="2400" dirty="0" smtClean="0"/>
              <a:t>Dlouhý rozhovor.</a:t>
            </a:r>
          </a:p>
          <a:p>
            <a:r>
              <a:rPr lang="cs-CZ" sz="2400" dirty="0" smtClean="0"/>
              <a:t>Odbíhání od tématu.</a:t>
            </a:r>
          </a:p>
          <a:p>
            <a:r>
              <a:rPr lang="cs-CZ" sz="2400" dirty="0" smtClean="0"/>
              <a:t>Skákání do řeči.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7713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Pohledem – </a:t>
            </a:r>
            <a:r>
              <a:rPr lang="cs-CZ" sz="2400" dirty="0" err="1" smtClean="0"/>
              <a:t>aspekce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Poslechem – auskultace.</a:t>
            </a:r>
          </a:p>
          <a:p>
            <a:r>
              <a:rPr lang="cs-CZ" sz="2400" dirty="0" smtClean="0"/>
              <a:t>Pohmatem – palpace.</a:t>
            </a:r>
          </a:p>
          <a:p>
            <a:r>
              <a:rPr lang="cs-CZ" sz="2400" dirty="0" smtClean="0"/>
              <a:t>Poklepem – perkuse.</a:t>
            </a:r>
          </a:p>
          <a:p>
            <a:r>
              <a:rPr lang="cs-CZ" sz="2400" dirty="0" smtClean="0"/>
              <a:t>Per </a:t>
            </a:r>
            <a:r>
              <a:rPr lang="cs-CZ" sz="2400" dirty="0" err="1" smtClean="0"/>
              <a:t>rectum</a:t>
            </a:r>
            <a:r>
              <a:rPr lang="cs-CZ" sz="2400" dirty="0" smtClean="0"/>
              <a:t>, per vaginam.</a:t>
            </a:r>
          </a:p>
          <a:p>
            <a:r>
              <a:rPr lang="cs-CZ" sz="2400" dirty="0" smtClean="0"/>
              <a:t>Měření FF, hmotnost, výška.</a:t>
            </a:r>
          </a:p>
          <a:p>
            <a:r>
              <a:rPr lang="cs-CZ" sz="2400" dirty="0" smtClean="0"/>
              <a:t>Zabezpečení intimity, osvětlení, funkční pomůcky.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84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Měřící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Doplňková metoda.</a:t>
            </a:r>
          </a:p>
          <a:p>
            <a:endParaRPr lang="cs-CZ" sz="2400" dirty="0" smtClean="0"/>
          </a:p>
          <a:p>
            <a:r>
              <a:rPr lang="cs-CZ" sz="2400" dirty="0" smtClean="0"/>
              <a:t>Škály, dotazníky, testy.</a:t>
            </a:r>
          </a:p>
          <a:p>
            <a:endParaRPr lang="cs-CZ" sz="2400" dirty="0" smtClean="0"/>
          </a:p>
          <a:p>
            <a:r>
              <a:rPr lang="cs-CZ" sz="2400" dirty="0" smtClean="0"/>
              <a:t>Hodnocení účinnosti a efektivity poskytované ošetřovatelské péče.</a:t>
            </a:r>
          </a:p>
          <a:p>
            <a:endParaRPr lang="cs-CZ" sz="2400" dirty="0" smtClean="0"/>
          </a:p>
          <a:p>
            <a:r>
              <a:rPr lang="cs-CZ" sz="2400" dirty="0" smtClean="0"/>
              <a:t>Stav vědomí, orientace v čase, osobě a místu, FF, parametry bolesti, stav výživy, PV tekutin, riziko dekubitů, úroveň soběstačnosti, kognitivní funkce, riziko pádu, atd.</a:t>
            </a:r>
          </a:p>
          <a:p>
            <a:endParaRPr lang="cs-CZ" sz="2400" dirty="0" smtClean="0"/>
          </a:p>
          <a:p>
            <a:r>
              <a:rPr lang="cs-CZ" sz="2400" dirty="0" smtClean="0"/>
              <a:t>Dále strach, úzkost, deprese, únava, zvládání stresu, 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53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Analyticko-syntetický proces, ústí do výběru a formulace ošetřovatelské diagnózy.</a:t>
            </a:r>
          </a:p>
          <a:p>
            <a:endParaRPr lang="cs-CZ" sz="2400" dirty="0" smtClean="0"/>
          </a:p>
          <a:p>
            <a:r>
              <a:rPr lang="cs-CZ" sz="2400" dirty="0" smtClean="0"/>
              <a:t>Proces 3 kroků.</a:t>
            </a:r>
          </a:p>
          <a:p>
            <a:endParaRPr lang="cs-CZ" sz="2400" dirty="0" smtClean="0"/>
          </a:p>
          <a:p>
            <a:r>
              <a:rPr lang="cs-CZ" sz="2400" dirty="0" smtClean="0"/>
              <a:t>Analýza údajů – porovnání údajů s normou, popř. objasnění a doplnění.</a:t>
            </a:r>
          </a:p>
          <a:p>
            <a:endParaRPr lang="cs-CZ" sz="2400" dirty="0" smtClean="0"/>
          </a:p>
          <a:p>
            <a:r>
              <a:rPr lang="cs-CZ" sz="2400" dirty="0"/>
              <a:t>I</a:t>
            </a:r>
            <a:r>
              <a:rPr lang="cs-CZ" sz="2400" dirty="0" smtClean="0"/>
              <a:t>dentifikace zdravotních problémů, rizik, pozitiv – rozpoznání aktuálních problémů, rizikových faktorů.</a:t>
            </a:r>
          </a:p>
          <a:p>
            <a:endParaRPr lang="cs-CZ" sz="2400" dirty="0" smtClean="0"/>
          </a:p>
          <a:p>
            <a:r>
              <a:rPr lang="cs-CZ" sz="2400" dirty="0"/>
              <a:t>S</a:t>
            </a:r>
            <a:r>
              <a:rPr lang="cs-CZ" sz="2400" dirty="0" smtClean="0"/>
              <a:t>yntéza údajů a formulace diagnostického závěru – vytvoření </a:t>
            </a:r>
            <a:r>
              <a:rPr lang="cs-CZ" sz="2400" dirty="0" err="1" smtClean="0"/>
              <a:t>oš.dg</a:t>
            </a:r>
            <a:r>
              <a:rPr lang="cs-CZ" sz="2400" dirty="0" smtClean="0"/>
              <a:t>. podle struktury PES (PE).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Vychází z relevantních údajů získaných posouzením.</a:t>
            </a:r>
          </a:p>
          <a:p>
            <a:endParaRPr lang="cs-CZ" sz="2400" dirty="0" smtClean="0"/>
          </a:p>
          <a:p>
            <a:r>
              <a:rPr lang="cs-CZ" sz="2400" dirty="0" smtClean="0"/>
              <a:t>Jasný, stručný, přesný.</a:t>
            </a:r>
          </a:p>
          <a:p>
            <a:endParaRPr lang="cs-CZ" sz="2400" dirty="0" smtClean="0"/>
          </a:p>
          <a:p>
            <a:r>
              <a:rPr lang="cs-CZ" sz="2400" dirty="0" smtClean="0"/>
              <a:t>Vztahuje se na jeden problém pacienta.</a:t>
            </a:r>
          </a:p>
          <a:p>
            <a:endParaRPr lang="cs-CZ" sz="2400" dirty="0" smtClean="0"/>
          </a:p>
          <a:p>
            <a:r>
              <a:rPr lang="cs-CZ" sz="2400" dirty="0" smtClean="0"/>
              <a:t>Je specifický a zaměřený na pacienta.</a:t>
            </a:r>
          </a:p>
          <a:p>
            <a:endParaRPr lang="cs-CZ" sz="2400" dirty="0"/>
          </a:p>
          <a:p>
            <a:r>
              <a:rPr lang="cs-CZ" sz="2400" dirty="0" err="1" smtClean="0"/>
              <a:t>Oš.dg</a:t>
            </a:r>
            <a:r>
              <a:rPr lang="cs-CZ" sz="2400" dirty="0" smtClean="0"/>
              <a:t>. se řadí podle priorit a naléhavosti řešení.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6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3 fáze.</a:t>
            </a:r>
          </a:p>
          <a:p>
            <a:r>
              <a:rPr lang="cs-CZ" sz="2400" dirty="0" smtClean="0"/>
              <a:t>1. fáze – aktuální dg.</a:t>
            </a:r>
          </a:p>
          <a:p>
            <a:r>
              <a:rPr lang="cs-CZ" sz="2400" dirty="0" smtClean="0"/>
              <a:t>2. fáze – potenciální dg.</a:t>
            </a:r>
          </a:p>
          <a:p>
            <a:r>
              <a:rPr lang="cs-CZ" sz="2400" dirty="0" smtClean="0"/>
              <a:t>3. fáze – dg. typu </a:t>
            </a:r>
            <a:r>
              <a:rPr lang="cs-CZ" sz="2400" dirty="0" err="1" smtClean="0"/>
              <a:t>wellness</a:t>
            </a:r>
            <a:r>
              <a:rPr lang="cs-CZ" sz="2400" dirty="0" smtClean="0"/>
              <a:t> a na podporu zdraví.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865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fáze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Vyhledávání diagnostických znaků, definujících charakteristik a souvisejících faktorů aktuálních </a:t>
            </a:r>
            <a:r>
              <a:rPr lang="cs-CZ" sz="2400" dirty="0" err="1" smtClean="0"/>
              <a:t>oš</a:t>
            </a:r>
            <a:r>
              <a:rPr lang="cs-CZ" sz="2400" dirty="0" smtClean="0"/>
              <a:t>. dg.</a:t>
            </a:r>
          </a:p>
          <a:p>
            <a:endParaRPr lang="cs-CZ" sz="2400" dirty="0" smtClean="0"/>
          </a:p>
          <a:p>
            <a:r>
              <a:rPr lang="cs-CZ" sz="2400" dirty="0" smtClean="0"/>
              <a:t>Postup podle dg. tříd, od první domény k poslední.</a:t>
            </a:r>
          </a:p>
          <a:p>
            <a:endParaRPr lang="cs-CZ" sz="2400" dirty="0" smtClean="0"/>
          </a:p>
          <a:p>
            <a:r>
              <a:rPr lang="cs-CZ" sz="2400" dirty="0" smtClean="0"/>
              <a:t>První krok – vyhledání definujících charakteristik </a:t>
            </a:r>
            <a:r>
              <a:rPr lang="cs-CZ" sz="2400" dirty="0" err="1" smtClean="0"/>
              <a:t>oš</a:t>
            </a:r>
            <a:r>
              <a:rPr lang="cs-CZ" sz="2400" dirty="0" smtClean="0"/>
              <a:t>. dg., minimálně 1.</a:t>
            </a:r>
          </a:p>
          <a:p>
            <a:endParaRPr lang="cs-CZ" sz="2400" dirty="0" smtClean="0"/>
          </a:p>
          <a:p>
            <a:r>
              <a:rPr lang="cs-CZ" sz="2400" dirty="0" smtClean="0"/>
              <a:t>Druhý krok – vyhledání souvisejících faktorů, není související faktor = vyloučení dané dg.</a:t>
            </a:r>
          </a:p>
          <a:p>
            <a:endParaRPr lang="cs-CZ" sz="2400" dirty="0" smtClean="0"/>
          </a:p>
          <a:p>
            <a:r>
              <a:rPr lang="cs-CZ" sz="2400" dirty="0" smtClean="0"/>
              <a:t>Třetí krok – ověření dg., zda je pac. skutečně ve stavu, jaký je popsán v definici.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7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Trojsložková</a:t>
            </a:r>
            <a:r>
              <a:rPr lang="cs-CZ" sz="2400" dirty="0" smtClean="0"/>
              <a:t> formulace – PES</a:t>
            </a:r>
          </a:p>
          <a:p>
            <a:pPr marL="0" indent="0">
              <a:buNone/>
            </a:pPr>
            <a:r>
              <a:rPr lang="cs-CZ" sz="2400" dirty="0" smtClean="0"/>
              <a:t>Příklad:</a:t>
            </a:r>
          </a:p>
          <a:p>
            <a:pPr marL="0" indent="0">
              <a:buNone/>
            </a:pPr>
            <a:r>
              <a:rPr lang="cs-CZ" sz="2400" dirty="0" smtClean="0"/>
              <a:t>(P) Neefektivní průchodnost dýchacích cest 00031</a:t>
            </a:r>
          </a:p>
          <a:p>
            <a:pPr marL="0" indent="0">
              <a:buNone/>
            </a:pPr>
            <a:r>
              <a:rPr lang="cs-CZ" sz="2400" dirty="0" smtClean="0"/>
              <a:t>(E) Chronická obstrukční plicní choroba</a:t>
            </a:r>
          </a:p>
          <a:p>
            <a:pPr marL="0" indent="0">
              <a:buNone/>
            </a:pPr>
            <a:r>
              <a:rPr lang="cs-CZ" sz="2400" dirty="0" smtClean="0"/>
              <a:t>(S) Neefektivní kašel, nadměrné množství sputa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47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vs. lékařská dg.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7488832" cy="4708894"/>
          </a:xfrm>
        </p:spPr>
      </p:pic>
    </p:spTree>
    <p:extLst>
      <p:ext uri="{BB962C8B-B14F-4D97-AF65-F5344CB8AC3E}">
        <p14:creationId xmlns:p14="http://schemas.microsoft.com/office/powerpoint/2010/main" val="30874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fáze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Vyhledávání dysfunkčních potřeb rizikových faktorů potenciálních diagnóz.</a:t>
            </a:r>
          </a:p>
          <a:p>
            <a:r>
              <a:rPr lang="cs-CZ" sz="2400" dirty="0" smtClean="0"/>
              <a:t>Postup jako v 1. fázi, pouze vynecháme druhý krok.</a:t>
            </a:r>
          </a:p>
          <a:p>
            <a:r>
              <a:rPr lang="cs-CZ" sz="2400" dirty="0" smtClean="0"/>
              <a:t>Dvojsložková formulace:</a:t>
            </a:r>
          </a:p>
          <a:p>
            <a:pPr marL="0" indent="0">
              <a:buNone/>
            </a:pPr>
            <a:r>
              <a:rPr lang="cs-CZ" sz="2400" dirty="0" smtClean="0"/>
              <a:t>(P) Riziko porušení kožní integrity 00047</a:t>
            </a:r>
          </a:p>
          <a:p>
            <a:pPr marL="0" indent="0">
              <a:buNone/>
            </a:pPr>
            <a:r>
              <a:rPr lang="cs-CZ" sz="2400" dirty="0" smtClean="0"/>
              <a:t>(E/RF) Externí rizikový faktor (hypertermie, mechanický faktor – tlak)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74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Historie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Vznikl v 50.letech min. století v USA.</a:t>
            </a:r>
          </a:p>
          <a:p>
            <a:endParaRPr lang="cs-CZ" sz="2400" dirty="0" smtClean="0"/>
          </a:p>
          <a:p>
            <a:r>
              <a:rPr lang="cs-CZ" sz="2400" dirty="0" smtClean="0"/>
              <a:t>U nás po roce 1989.</a:t>
            </a:r>
          </a:p>
          <a:p>
            <a:endParaRPr lang="cs-CZ" sz="2400" dirty="0" smtClean="0"/>
          </a:p>
          <a:p>
            <a:r>
              <a:rPr lang="cs-CZ" sz="2400" dirty="0" smtClean="0"/>
              <a:t>Povinnost vykonávat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péči metodou </a:t>
            </a:r>
            <a:r>
              <a:rPr lang="cs-CZ" sz="2400" dirty="0" err="1" smtClean="0"/>
              <a:t>oš</a:t>
            </a:r>
            <a:r>
              <a:rPr lang="cs-CZ" sz="2400" dirty="0" smtClean="0"/>
              <a:t>. procesu </a:t>
            </a:r>
            <a:br>
              <a:rPr lang="cs-CZ" sz="2400" dirty="0" smtClean="0"/>
            </a:br>
            <a:r>
              <a:rPr lang="cs-CZ" sz="2400" dirty="0" smtClean="0"/>
              <a:t>od r. 2004 – legislativní normy – Koncepce ošetřovatelství (Věstník MZ ČR č.9/2004), vyhláška č.424/2004 Sb., </a:t>
            </a:r>
            <a:br>
              <a:rPr lang="cs-CZ" sz="2400" dirty="0" smtClean="0"/>
            </a:br>
            <a:r>
              <a:rPr lang="cs-CZ" sz="2400" dirty="0" smtClean="0"/>
              <a:t>o činnostech zdravotnických a jiných odborných pracovníků.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46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fáze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Vyhledávání </a:t>
            </a:r>
            <a:r>
              <a:rPr lang="cs-CZ" sz="2400" dirty="0" err="1" smtClean="0"/>
              <a:t>oš</a:t>
            </a:r>
            <a:r>
              <a:rPr lang="cs-CZ" sz="2400" dirty="0" smtClean="0"/>
              <a:t>. dg. typu </a:t>
            </a:r>
            <a:r>
              <a:rPr lang="cs-CZ" sz="2400" dirty="0" err="1" smtClean="0"/>
              <a:t>wellness</a:t>
            </a:r>
            <a:r>
              <a:rPr lang="cs-CZ" sz="2400" dirty="0" smtClean="0"/>
              <a:t> nebo na podporu zdraví.</a:t>
            </a:r>
          </a:p>
          <a:p>
            <a:r>
              <a:rPr lang="cs-CZ" sz="2400" dirty="0" smtClean="0"/>
              <a:t>Stejně jako u 1. fáze, vynechání kroku 2.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(P) Ochota ke zlepšení spánku 00165</a:t>
            </a:r>
          </a:p>
          <a:p>
            <a:pPr marL="0" indent="0">
              <a:buNone/>
            </a:pPr>
            <a:r>
              <a:rPr lang="cs-CZ" sz="2400" dirty="0" smtClean="0"/>
              <a:t>(S) Vyjadřuje ochotu zlepšit spánek, vyjadřuje pocit odpočinku po spánku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1646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Plán </a:t>
            </a:r>
            <a:r>
              <a:rPr lang="cs-CZ" sz="2400" dirty="0" err="1" smtClean="0"/>
              <a:t>oš</a:t>
            </a:r>
            <a:r>
              <a:rPr lang="cs-CZ" sz="2400" dirty="0" smtClean="0"/>
              <a:t>. strategií a intervencí, cílem je prevence, redukce či eliminace pac. problémů.</a:t>
            </a:r>
          </a:p>
          <a:p>
            <a:endParaRPr lang="cs-CZ" sz="2400" dirty="0" smtClean="0"/>
          </a:p>
          <a:p>
            <a:r>
              <a:rPr lang="cs-CZ" sz="2400" dirty="0" smtClean="0"/>
              <a:t>Proces rozhodování a navrhování řešení problémů.</a:t>
            </a:r>
          </a:p>
          <a:p>
            <a:endParaRPr lang="cs-CZ" sz="2400" dirty="0" smtClean="0"/>
          </a:p>
          <a:p>
            <a:r>
              <a:rPr lang="cs-CZ" sz="2400" dirty="0" smtClean="0"/>
              <a:t>4 kroky:</a:t>
            </a:r>
          </a:p>
          <a:p>
            <a:pPr>
              <a:buFontTx/>
              <a:buChar char="-"/>
            </a:pPr>
            <a:r>
              <a:rPr lang="cs-CZ" sz="2400" dirty="0" smtClean="0"/>
              <a:t>stanovení priorit </a:t>
            </a:r>
            <a:r>
              <a:rPr lang="cs-CZ" sz="2400" dirty="0" err="1" smtClean="0"/>
              <a:t>oš</a:t>
            </a:r>
            <a:r>
              <a:rPr lang="cs-CZ" sz="2400" dirty="0" smtClean="0"/>
              <a:t>. dg.,</a:t>
            </a:r>
          </a:p>
          <a:p>
            <a:pPr>
              <a:buFontTx/>
              <a:buChar char="-"/>
            </a:pPr>
            <a:r>
              <a:rPr lang="cs-CZ" sz="2400" dirty="0" smtClean="0"/>
              <a:t>formulace cílů a výsledných kritérií,</a:t>
            </a:r>
          </a:p>
          <a:p>
            <a:pPr>
              <a:buFontTx/>
              <a:buChar char="-"/>
            </a:pPr>
            <a:r>
              <a:rPr lang="cs-CZ" sz="2400" dirty="0" smtClean="0"/>
              <a:t>plánování </a:t>
            </a:r>
            <a:r>
              <a:rPr lang="cs-CZ" sz="2400" dirty="0" err="1" smtClean="0"/>
              <a:t>oš</a:t>
            </a:r>
            <a:r>
              <a:rPr lang="cs-CZ" sz="2400" dirty="0" smtClean="0"/>
              <a:t>. intervencí,</a:t>
            </a:r>
          </a:p>
          <a:p>
            <a:pPr>
              <a:buFontTx/>
              <a:buChar char="-"/>
            </a:pPr>
            <a:r>
              <a:rPr lang="cs-CZ" sz="2400" dirty="0" smtClean="0"/>
              <a:t>sestavení písemného plánu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72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257278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Cíle a výsledná kritéria (VK) vyjadřují žádoucí změnu ve stavu jednotlivce.</a:t>
            </a:r>
          </a:p>
          <a:p>
            <a:endParaRPr lang="cs-CZ" sz="2400" dirty="0" smtClean="0"/>
          </a:p>
          <a:p>
            <a:r>
              <a:rPr lang="cs-CZ" sz="2400" dirty="0" smtClean="0"/>
              <a:t>Cíl – žádoucí a reálný výsledek po realizaci </a:t>
            </a:r>
            <a:r>
              <a:rPr lang="cs-CZ" sz="2400" dirty="0" err="1" smtClean="0"/>
              <a:t>oš</a:t>
            </a:r>
            <a:r>
              <a:rPr lang="cs-CZ" sz="2400" dirty="0" smtClean="0"/>
              <a:t>. intervence, určuje časové hledisko jeho dosažení.</a:t>
            </a:r>
          </a:p>
          <a:p>
            <a:endParaRPr lang="cs-CZ" sz="2400" dirty="0" smtClean="0"/>
          </a:p>
          <a:p>
            <a:r>
              <a:rPr lang="cs-CZ" sz="2400" dirty="0" smtClean="0"/>
              <a:t>Krátkodobé – hodiny, dny.</a:t>
            </a:r>
          </a:p>
          <a:p>
            <a:endParaRPr lang="cs-CZ" sz="2400" dirty="0" smtClean="0"/>
          </a:p>
          <a:p>
            <a:r>
              <a:rPr lang="cs-CZ" sz="2400" dirty="0" smtClean="0"/>
              <a:t>Dlouhodobé – u chronických pacientů (např. RHB, edukace, atd.)</a:t>
            </a:r>
          </a:p>
        </p:txBody>
      </p:sp>
    </p:spTree>
    <p:extLst>
      <p:ext uri="{BB962C8B-B14F-4D97-AF65-F5344CB8AC3E}">
        <p14:creationId xmlns:p14="http://schemas.microsoft.com/office/powerpoint/2010/main" val="29148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cílů - VK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 Specifikuje</a:t>
            </a:r>
            <a:r>
              <a:rPr lang="cs-CZ" sz="2400" dirty="0"/>
              <a:t>, konkretizuje </a:t>
            </a:r>
            <a:r>
              <a:rPr lang="cs-CZ" sz="2400" dirty="0" smtClean="0"/>
              <a:t>cíl, usměrňuje výběr intervencí, poskytuje časový limit na plánované aktivity.</a:t>
            </a:r>
          </a:p>
          <a:p>
            <a:pPr marL="54000" indent="0">
              <a:buNone/>
            </a:pPr>
            <a:endParaRPr lang="cs-CZ" sz="2400" dirty="0" smtClean="0"/>
          </a:p>
          <a:p>
            <a:r>
              <a:rPr lang="cs-CZ" sz="2400" dirty="0" smtClean="0"/>
              <a:t>Je měřitelný – používá se jako hodnotící ukazatel.</a:t>
            </a:r>
          </a:p>
          <a:p>
            <a:endParaRPr lang="cs-CZ" sz="2400" dirty="0" smtClean="0"/>
          </a:p>
          <a:p>
            <a:r>
              <a:rPr lang="cs-CZ" sz="2400" dirty="0" smtClean="0"/>
              <a:t>Při formulaci cílů a VK charakterizujeme: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- </a:t>
            </a:r>
            <a:r>
              <a:rPr lang="cs-CZ" sz="2000" dirty="0" smtClean="0"/>
              <a:t>subjekt (komu péči poskytujeme)</a:t>
            </a:r>
          </a:p>
          <a:p>
            <a:pPr>
              <a:buFontTx/>
              <a:buChar char="-"/>
            </a:pPr>
            <a:r>
              <a:rPr lang="cs-CZ" sz="2000" dirty="0" smtClean="0"/>
              <a:t>Činnost specificky vyjádřenou (snížit, zvýšit, přijmout, vypít, ne slovesa typu poznat, chápat, uvědomovat si)</a:t>
            </a:r>
          </a:p>
          <a:p>
            <a:pPr>
              <a:buFontTx/>
              <a:buChar char="-"/>
            </a:pPr>
            <a:r>
              <a:rPr lang="cs-CZ" sz="2000" dirty="0" smtClean="0"/>
              <a:t>Podmínky, za jakých se činnost vykoná (do kdy, kolikrát denně)</a:t>
            </a:r>
          </a:p>
          <a:p>
            <a:pPr>
              <a:buFontTx/>
              <a:buChar char="-"/>
            </a:pPr>
            <a:r>
              <a:rPr lang="cs-CZ" sz="2000" dirty="0" smtClean="0"/>
              <a:t>Měřitelná kritéria, dle kterých lze výkon hodnotit.</a:t>
            </a:r>
          </a:p>
          <a:p>
            <a:pPr>
              <a:buFontTx/>
              <a:buChar char="-"/>
            </a:pPr>
            <a:endParaRPr lang="cs-CZ" sz="2000" dirty="0"/>
          </a:p>
          <a:p>
            <a:r>
              <a:rPr lang="cs-CZ" sz="2400" dirty="0" smtClean="0"/>
              <a:t>(NOC)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435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intervencí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Intervence musí být bezpečná; odpovídat věku, </a:t>
            </a:r>
            <a:r>
              <a:rPr lang="cs-CZ" sz="2400" dirty="0" err="1" smtClean="0"/>
              <a:t>zdr</a:t>
            </a:r>
            <a:r>
              <a:rPr lang="cs-CZ" sz="2400" dirty="0" smtClean="0"/>
              <a:t>. stavu, potřebám, hodnotám; respektuje práva pac.; uspořádaná logicky, dle priorit; konkrétní a reálná; má obsahovat časový faktor; je slučitelná s jinými metodami; ve shodě s platnou legislativou; založená na vědomostech a klinických znalostech; na vědeckých důkazech.</a:t>
            </a:r>
          </a:p>
          <a:p>
            <a:endParaRPr lang="cs-CZ" sz="2400" dirty="0" smtClean="0"/>
          </a:p>
          <a:p>
            <a:r>
              <a:rPr lang="cs-CZ" sz="2400" dirty="0"/>
              <a:t>(</a:t>
            </a:r>
            <a:r>
              <a:rPr lang="cs-CZ" sz="2400" dirty="0" smtClean="0"/>
              <a:t>NIC)</a:t>
            </a:r>
          </a:p>
          <a:p>
            <a:endParaRPr lang="cs-CZ" sz="2400" dirty="0" smtClean="0"/>
          </a:p>
          <a:p>
            <a:r>
              <a:rPr lang="cs-CZ" sz="2400" dirty="0" smtClean="0"/>
              <a:t>Plán je písemný.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3893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intervencí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Plán usměrňuje a podporuje kontinuity a organizaci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péče; dokumentuje potřeby pac.; podklad pro pojišťovny; podklad pro právní účely; hodnocená kvality péče; pro potřeby výzkumu a vzdělávání.</a:t>
            </a:r>
          </a:p>
          <a:p>
            <a:endParaRPr lang="cs-CZ" sz="2400" dirty="0" smtClean="0"/>
          </a:p>
          <a:p>
            <a:r>
              <a:rPr lang="cs-CZ" sz="2400" dirty="0" smtClean="0"/>
              <a:t>Zápis intervence – datum, sloveso vyjadřující činnost, specifikace předmětu činnosti, časový prvek a podpis.</a:t>
            </a:r>
          </a:p>
          <a:p>
            <a:endParaRPr lang="cs-CZ" sz="2400" dirty="0" smtClean="0"/>
          </a:p>
          <a:p>
            <a:r>
              <a:rPr lang="cs-CZ" sz="2400" dirty="0" smtClean="0"/>
              <a:t>Mapa péče – interdisciplinární plán péče, podrobně popisuje kroky v péči o pac. se specifickými klinickými problémy, cíle v rámci jednotlivých dg. A příslušné intervence. Zvýšení kvality péče, audit péče.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403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realizace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Provedení intervencí v praxi.</a:t>
            </a:r>
          </a:p>
          <a:p>
            <a:r>
              <a:rPr lang="cs-CZ" sz="2400" dirty="0" smtClean="0"/>
              <a:t>Přímé – v interakci s pac.</a:t>
            </a:r>
          </a:p>
          <a:p>
            <a:r>
              <a:rPr lang="cs-CZ" sz="2400" dirty="0" smtClean="0"/>
              <a:t>Nepřímé</a:t>
            </a:r>
            <a:r>
              <a:rPr lang="cs-CZ" sz="2400" dirty="0"/>
              <a:t> </a:t>
            </a:r>
            <a:r>
              <a:rPr lang="cs-CZ" sz="2400" dirty="0" smtClean="0"/>
              <a:t>– mimo pac., ale pro něj.</a:t>
            </a:r>
          </a:p>
          <a:p>
            <a:r>
              <a:rPr lang="cs-CZ" sz="2400" dirty="0" smtClean="0"/>
              <a:t>Nezávislé – iniciuje a vykonává sestra na základě svých kompetencí.</a:t>
            </a:r>
          </a:p>
          <a:p>
            <a:r>
              <a:rPr lang="cs-CZ" sz="2400" dirty="0" smtClean="0"/>
              <a:t>Závislé – dle ordinace lékaře, popř. asistence lékaři.</a:t>
            </a:r>
          </a:p>
          <a:p>
            <a:r>
              <a:rPr lang="cs-CZ" sz="2400" dirty="0" smtClean="0"/>
              <a:t>Součinné – společně s jiným členem týmu nebo výsledek společného rozhodnutí.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4065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401294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Opětovné posouzení pac. – zda nedošlo ke změně.</a:t>
            </a:r>
          </a:p>
          <a:p>
            <a:endParaRPr lang="cs-CZ" sz="2400" dirty="0" smtClean="0"/>
          </a:p>
          <a:p>
            <a:r>
              <a:rPr lang="cs-CZ" sz="2400" dirty="0" smtClean="0"/>
              <a:t>Ověření platnosti plánu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péče – kontrola aktuálnosti intervencí.</a:t>
            </a:r>
          </a:p>
          <a:p>
            <a:endParaRPr lang="cs-CZ" sz="2400" dirty="0" smtClean="0"/>
          </a:p>
          <a:p>
            <a:r>
              <a:rPr lang="cs-CZ" sz="2400" dirty="0" smtClean="0"/>
              <a:t>Posouzení potřeby asistence při intervencích.</a:t>
            </a:r>
          </a:p>
          <a:p>
            <a:endParaRPr lang="cs-CZ" sz="2400" dirty="0" smtClean="0"/>
          </a:p>
          <a:p>
            <a:r>
              <a:rPr lang="cs-CZ" sz="2400" dirty="0" smtClean="0"/>
              <a:t>Realizace </a:t>
            </a:r>
            <a:r>
              <a:rPr lang="cs-CZ" sz="2400" dirty="0" err="1" smtClean="0"/>
              <a:t>oš</a:t>
            </a:r>
            <a:r>
              <a:rPr lang="cs-CZ" sz="2400" dirty="0" smtClean="0"/>
              <a:t>. intervencí – přesně a důsledně dle standardů, respektuje individualitu pac., supervize.</a:t>
            </a:r>
          </a:p>
          <a:p>
            <a:endParaRPr lang="cs-CZ" sz="2400" dirty="0" smtClean="0"/>
          </a:p>
          <a:p>
            <a:r>
              <a:rPr lang="cs-CZ" sz="2400" dirty="0" smtClean="0"/>
              <a:t>Záznamy a hlášení o </a:t>
            </a:r>
            <a:r>
              <a:rPr lang="cs-CZ" sz="2400" dirty="0" err="1" smtClean="0"/>
              <a:t>oš</a:t>
            </a:r>
            <a:r>
              <a:rPr lang="cs-CZ" sz="2400" dirty="0" smtClean="0"/>
              <a:t>. intervencích – písemný, ústní, datum, čas, podpis.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5405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Kognitivní – intelektová – znát práva pac., deontologický kodex (kodex profesionální etiky); schopnost řešit problémy, přijímat a dělat rozhodnutí, atd.</a:t>
            </a:r>
          </a:p>
          <a:p>
            <a:endParaRPr lang="cs-CZ" sz="2400" dirty="0" smtClean="0"/>
          </a:p>
          <a:p>
            <a:r>
              <a:rPr lang="cs-CZ" sz="2400" dirty="0" smtClean="0"/>
              <a:t>Interpersonální – schopnost verbálně a neverbálně komunikovat, srozumitelně se vyjadřovat, aktivně naslouchat, empatie, asertivita, aktivní naslouchání, zapojit a motivovat pac., komunikovat v týmu.</a:t>
            </a:r>
          </a:p>
          <a:p>
            <a:endParaRPr lang="cs-CZ" sz="2400" dirty="0" smtClean="0"/>
          </a:p>
          <a:p>
            <a:r>
              <a:rPr lang="cs-CZ" sz="2400" dirty="0" smtClean="0"/>
              <a:t>Technické – manuální zručnost, manipulace s přístroji, pomůckami.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1794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Zjištění, zda bylo dosaženo cílů.</a:t>
            </a:r>
          </a:p>
          <a:p>
            <a:r>
              <a:rPr lang="cs-CZ" sz="2400" dirty="0" smtClean="0"/>
              <a:t>Zodpovědnost za svou činnost.</a:t>
            </a:r>
          </a:p>
          <a:p>
            <a:r>
              <a:rPr lang="cs-CZ" sz="2400" dirty="0" smtClean="0"/>
              <a:t>Také pro potřeby hodnocení kvality péče – tvoří základ profesní zodpovědnosti.</a:t>
            </a:r>
          </a:p>
          <a:p>
            <a:endParaRPr lang="cs-CZ" sz="2400" dirty="0" smtClean="0"/>
          </a:p>
          <a:p>
            <a:r>
              <a:rPr lang="cs-CZ" sz="2400" dirty="0" smtClean="0"/>
              <a:t>Proces hodnocení: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Získání údajů vzhledem k formulovaným VK.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Porovnání údajů s VK a posouzení, zda bylo dosaženo cíle.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Porovnání </a:t>
            </a:r>
            <a:r>
              <a:rPr lang="cs-CZ" sz="2200" dirty="0" err="1" smtClean="0"/>
              <a:t>oš</a:t>
            </a:r>
            <a:r>
              <a:rPr lang="cs-CZ" sz="2200" dirty="0" smtClean="0"/>
              <a:t>. intervencí a výsledku u pac.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Popsat závěry o problému pac.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Zdůvodnit nesplnění cílů, revize a modifikace plánu </a:t>
            </a:r>
            <a:r>
              <a:rPr lang="cs-CZ" sz="2200" dirty="0" err="1" smtClean="0"/>
              <a:t>oš</a:t>
            </a:r>
            <a:r>
              <a:rPr lang="cs-CZ" sz="2200" dirty="0" smtClean="0"/>
              <a:t>. péče.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2234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Ošetřovatelský proces je racionální metoda poskytování ošetřovatelské péče; představuje sérii plánovaných činností a myšlenkových algoritmů, které ošetřovatelští profesionálové používají k posouzení stavu individuálních potřeb klienta, rodiny nebo komunity, k plánování, realizaci a vyhodnocování účinnosti ošetřovatelské péče. </a:t>
            </a:r>
          </a:p>
          <a:p>
            <a:pPr marL="0" indent="0" algn="ctr">
              <a:buNone/>
            </a:pPr>
            <a:r>
              <a:rPr lang="cs-CZ" sz="2000" dirty="0" smtClean="0"/>
              <a:t>(Marečková, 2006)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86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Termínované – v daném čase anebo datu, které jsou uvedené v cíli.</a:t>
            </a:r>
          </a:p>
          <a:p>
            <a:endParaRPr lang="cs-CZ" sz="2400" dirty="0" smtClean="0"/>
          </a:p>
          <a:p>
            <a:r>
              <a:rPr lang="cs-CZ" sz="2400" dirty="0" smtClean="0"/>
              <a:t>Průběžné – během celé doby poskytováni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péče.</a:t>
            </a:r>
          </a:p>
          <a:p>
            <a:endParaRPr lang="cs-CZ" sz="2400" dirty="0" smtClean="0"/>
          </a:p>
          <a:p>
            <a:r>
              <a:rPr lang="cs-CZ" sz="2400" dirty="0" smtClean="0"/>
              <a:t>Závěrečné – při propuštění, překladu, ukončení </a:t>
            </a:r>
            <a:r>
              <a:rPr lang="cs-CZ" sz="2400" dirty="0" err="1" smtClean="0"/>
              <a:t>oš</a:t>
            </a:r>
            <a:r>
              <a:rPr lang="cs-CZ" sz="2400" dirty="0" smtClean="0"/>
              <a:t>. péče.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46099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SMART-ER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</a:p>
          <a:p>
            <a:r>
              <a:rPr lang="cs-CZ" dirty="0" smtClean="0"/>
              <a:t>M</a:t>
            </a:r>
          </a:p>
          <a:p>
            <a:r>
              <a:rPr lang="cs-CZ" dirty="0" smtClean="0"/>
              <a:t>A</a:t>
            </a:r>
          </a:p>
          <a:p>
            <a:r>
              <a:rPr lang="cs-CZ" dirty="0" smtClean="0"/>
              <a:t>R</a:t>
            </a:r>
          </a:p>
          <a:p>
            <a:r>
              <a:rPr lang="cs-CZ" dirty="0" smtClean="0"/>
              <a:t>T</a:t>
            </a:r>
          </a:p>
          <a:p>
            <a:r>
              <a:rPr lang="cs-CZ" dirty="0" smtClean="0"/>
              <a:t>E</a:t>
            </a:r>
          </a:p>
          <a:p>
            <a:r>
              <a:rPr lang="cs-CZ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83470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329286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 smtClean="0"/>
              <a:t>Dle platné legislativy – vyhláška č. 64/2007 Sb., o zdravotnické dokumentaci.</a:t>
            </a:r>
          </a:p>
          <a:p>
            <a:endParaRPr lang="cs-CZ" sz="2400" dirty="0" smtClean="0"/>
          </a:p>
          <a:p>
            <a:r>
              <a:rPr lang="cs-CZ" sz="2400" dirty="0" smtClean="0"/>
              <a:t>Všechny fáze </a:t>
            </a:r>
            <a:r>
              <a:rPr lang="cs-CZ" sz="2400" dirty="0" err="1" smtClean="0"/>
              <a:t>oš</a:t>
            </a:r>
            <a:r>
              <a:rPr lang="cs-CZ" sz="2400" dirty="0" smtClean="0"/>
              <a:t>. procesu.</a:t>
            </a:r>
          </a:p>
          <a:p>
            <a:endParaRPr lang="cs-CZ" sz="2400" dirty="0" smtClean="0"/>
          </a:p>
          <a:p>
            <a:r>
              <a:rPr lang="cs-CZ" sz="2400" dirty="0" smtClean="0"/>
              <a:t>Prostředek vzájemné komunikace mezi profesionály.</a:t>
            </a:r>
          </a:p>
          <a:p>
            <a:endParaRPr lang="cs-CZ" sz="2400" dirty="0" smtClean="0"/>
          </a:p>
          <a:p>
            <a:r>
              <a:rPr lang="cs-CZ" sz="2400" dirty="0" smtClean="0"/>
              <a:t>Zabezpečuje kontinuitu péče, přehled o poskytnuté péči.</a:t>
            </a:r>
          </a:p>
          <a:p>
            <a:endParaRPr lang="cs-CZ" sz="2400" dirty="0" smtClean="0"/>
          </a:p>
          <a:p>
            <a:r>
              <a:rPr lang="cs-CZ" sz="2400" dirty="0" smtClean="0"/>
              <a:t>Pedagogické a statistické účely, potřeby výzkumu.</a:t>
            </a:r>
          </a:p>
          <a:p>
            <a:endParaRPr lang="cs-CZ" sz="2400" dirty="0" smtClean="0"/>
          </a:p>
          <a:p>
            <a:r>
              <a:rPr lang="cs-CZ" sz="2400" dirty="0" smtClean="0"/>
              <a:t>Monitorování kvality péče.</a:t>
            </a:r>
          </a:p>
          <a:p>
            <a:endParaRPr lang="cs-CZ" sz="2400" dirty="0" smtClean="0"/>
          </a:p>
          <a:p>
            <a:r>
              <a:rPr lang="cs-CZ" sz="2400" dirty="0" smtClean="0"/>
              <a:t>Právní dokument, soudní důkazový materiál.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90053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900" cy="424847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Dle přiděleného tématu budete umět:</a:t>
            </a:r>
          </a:p>
          <a:p>
            <a:endParaRPr lang="cs-CZ" dirty="0" smtClean="0"/>
          </a:p>
          <a:p>
            <a:r>
              <a:rPr lang="cs-CZ" dirty="0" smtClean="0"/>
              <a:t>Definovat diagnózu</a:t>
            </a:r>
          </a:p>
          <a:p>
            <a:endParaRPr lang="cs-CZ" dirty="0" smtClean="0"/>
          </a:p>
          <a:p>
            <a:r>
              <a:rPr lang="cs-CZ" dirty="0" smtClean="0"/>
              <a:t>Vyjmenovat určující znaky a s nimi související intervence, </a:t>
            </a:r>
            <a:r>
              <a:rPr lang="cs-CZ" dirty="0" smtClean="0"/>
              <a:t>související </a:t>
            </a:r>
            <a:r>
              <a:rPr lang="cs-CZ" dirty="0" smtClean="0"/>
              <a:t>vyšetření </a:t>
            </a:r>
            <a:r>
              <a:rPr lang="cs-CZ" dirty="0" smtClean="0"/>
              <a:t>a terminologii, </a:t>
            </a:r>
            <a:r>
              <a:rPr lang="cs-CZ" dirty="0" smtClean="0"/>
              <a:t>případně </a:t>
            </a:r>
            <a:r>
              <a:rPr lang="cs-CZ" dirty="0" smtClean="0"/>
              <a:t>rozlišení subjektivních a objektivních projevů</a:t>
            </a:r>
          </a:p>
          <a:p>
            <a:endParaRPr lang="cs-CZ" dirty="0" smtClean="0"/>
          </a:p>
          <a:p>
            <a:r>
              <a:rPr lang="cs-CZ" dirty="0" smtClean="0"/>
              <a:t>Vytvoření plánu péče o pacienta s přidělenou </a:t>
            </a:r>
            <a:r>
              <a:rPr lang="cs-CZ" dirty="0" smtClean="0"/>
              <a:t>diagnózou</a:t>
            </a:r>
            <a:r>
              <a:rPr lang="cs-CZ" dirty="0" smtClean="0"/>
              <a:t>, stanovení cílů</a:t>
            </a:r>
          </a:p>
        </p:txBody>
      </p:sp>
    </p:spTree>
    <p:extLst>
      <p:ext uri="{BB962C8B-B14F-4D97-AF65-F5344CB8AC3E}">
        <p14:creationId xmlns:p14="http://schemas.microsoft.com/office/powerpoint/2010/main" val="4157854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 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Teorie a koncepce ošetřovatelství.</a:t>
            </a:r>
          </a:p>
          <a:p>
            <a:r>
              <a:rPr lang="cs-CZ" sz="2400" dirty="0" smtClean="0"/>
              <a:t>Filozofie změny v ošetřovatelství, realizace změn.</a:t>
            </a:r>
          </a:p>
          <a:p>
            <a:r>
              <a:rPr lang="cs-CZ" sz="2400" dirty="0" smtClean="0"/>
              <a:t>Etika v ošetřovatelství.</a:t>
            </a:r>
          </a:p>
          <a:p>
            <a:r>
              <a:rPr lang="cs-CZ" sz="2400" dirty="0" smtClean="0"/>
              <a:t>Holismus jako filozofie ošetřovatelství.</a:t>
            </a:r>
          </a:p>
          <a:p>
            <a:r>
              <a:rPr lang="cs-CZ" sz="2400" dirty="0" smtClean="0"/>
              <a:t>Humanizace péče.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959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Posuzování.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Diagnostika.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Plánování.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Realizace.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Vyhodnocení.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843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Posuzování (posouzení)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329286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Sběr, ověřování, třídění a záznam údajů o zdravotním stavu.</a:t>
            </a:r>
          </a:p>
          <a:p>
            <a:endParaRPr lang="cs-CZ" sz="2400" dirty="0" smtClean="0"/>
          </a:p>
          <a:p>
            <a:r>
              <a:rPr lang="cs-CZ" sz="2400" dirty="0" smtClean="0"/>
              <a:t>Základní –získání základních informací o zdravotním, psychosociálním a duchovním stavu.</a:t>
            </a:r>
          </a:p>
          <a:p>
            <a:endParaRPr lang="cs-CZ" sz="2400" dirty="0" smtClean="0"/>
          </a:p>
          <a:p>
            <a:r>
              <a:rPr lang="cs-CZ" sz="2400" dirty="0" smtClean="0"/>
              <a:t>Na problém zaměřené – podrobně o zjištěném problému.</a:t>
            </a:r>
          </a:p>
          <a:p>
            <a:endParaRPr lang="cs-CZ" sz="2400" dirty="0" smtClean="0"/>
          </a:p>
          <a:p>
            <a:r>
              <a:rPr lang="cs-CZ" sz="2400" dirty="0" smtClean="0"/>
              <a:t>Cílem je získat informace o výpovědích jedince na aktuální nebo potenciální problémy.</a:t>
            </a:r>
          </a:p>
          <a:p>
            <a:endParaRPr lang="cs-CZ" sz="2400" dirty="0" smtClean="0"/>
          </a:p>
          <a:p>
            <a:r>
              <a:rPr lang="cs-CZ" sz="2400" dirty="0" smtClean="0"/>
              <a:t>Strukturovaný proces sběru dat se zaznamenává do dokumentace.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15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401294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 smtClean="0"/>
              <a:t>Vstupní, průběžné, závěrečné.</a:t>
            </a:r>
          </a:p>
          <a:p>
            <a:endParaRPr lang="cs-CZ" sz="2400" dirty="0" smtClean="0"/>
          </a:p>
          <a:p>
            <a:r>
              <a:rPr lang="cs-CZ" sz="2400" dirty="0" smtClean="0"/>
              <a:t>Údaje subjektivní – vnímána pacientem, ne vždy objektivně prokazatelná (únava, bolest, svědění).</a:t>
            </a:r>
          </a:p>
          <a:p>
            <a:pPr marL="54000" indent="0">
              <a:buNone/>
            </a:pPr>
            <a:endParaRPr lang="cs-CZ" sz="2400" dirty="0" smtClean="0"/>
          </a:p>
          <a:p>
            <a:r>
              <a:rPr lang="cs-CZ" sz="2400" dirty="0" smtClean="0"/>
              <a:t>Objektivní – přímým pozorováním, měřením, fyzikálním vyšetřením (horečka, rána).</a:t>
            </a:r>
          </a:p>
          <a:p>
            <a:endParaRPr lang="cs-CZ" sz="2400" dirty="0" smtClean="0"/>
          </a:p>
          <a:p>
            <a:r>
              <a:rPr lang="cs-CZ" sz="2400" dirty="0" smtClean="0"/>
              <a:t>Stálé údaje – nemění se (pohlaví, KS, identifikační údaje).</a:t>
            </a:r>
          </a:p>
          <a:p>
            <a:endParaRPr lang="cs-CZ" sz="2400" dirty="0" smtClean="0"/>
          </a:p>
          <a:p>
            <a:r>
              <a:rPr lang="cs-CZ" sz="2400" dirty="0" smtClean="0"/>
              <a:t>Proměnné údaje – FF, laboratorní parametry.</a:t>
            </a:r>
          </a:p>
          <a:p>
            <a:endParaRPr lang="cs-CZ" sz="2400" dirty="0" smtClean="0"/>
          </a:p>
          <a:p>
            <a:r>
              <a:rPr lang="cs-CZ" sz="2400" dirty="0" smtClean="0"/>
              <a:t>Primární zdroj vs. sekundární zdroj.</a:t>
            </a:r>
          </a:p>
          <a:p>
            <a:endParaRPr lang="cs-CZ" sz="2400" dirty="0" smtClean="0"/>
          </a:p>
          <a:p>
            <a:r>
              <a:rPr lang="cs-CZ" sz="2400" dirty="0" smtClean="0"/>
              <a:t>Metoda pozorování, rozhovor, fyzikální vyš.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329286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 smtClean="0"/>
              <a:t>Součást každého vyšetření.</a:t>
            </a:r>
          </a:p>
          <a:p>
            <a:endParaRPr lang="cs-CZ" sz="2400" dirty="0" smtClean="0"/>
          </a:p>
          <a:p>
            <a:r>
              <a:rPr lang="cs-CZ" sz="2400" dirty="0" smtClean="0"/>
              <a:t>Záměrné, cílevědomé, plánované a systematické sledování stavu jedince.</a:t>
            </a:r>
          </a:p>
          <a:p>
            <a:endParaRPr lang="cs-CZ" sz="2400" dirty="0" smtClean="0"/>
          </a:p>
          <a:p>
            <a:r>
              <a:rPr lang="cs-CZ" sz="2400" dirty="0" smtClean="0"/>
              <a:t>Fyzický vzhled.</a:t>
            </a:r>
          </a:p>
          <a:p>
            <a:endParaRPr lang="cs-CZ" sz="2400" dirty="0" smtClean="0"/>
          </a:p>
          <a:p>
            <a:r>
              <a:rPr lang="cs-CZ" sz="2400" dirty="0" smtClean="0"/>
              <a:t>Neverbální komunikace.</a:t>
            </a:r>
          </a:p>
          <a:p>
            <a:endParaRPr lang="cs-CZ" sz="2400" dirty="0" smtClean="0"/>
          </a:p>
          <a:p>
            <a:r>
              <a:rPr lang="cs-CZ" sz="2400" dirty="0" smtClean="0"/>
              <a:t>Emocionální stav.</a:t>
            </a:r>
          </a:p>
          <a:p>
            <a:endParaRPr lang="cs-CZ" sz="2400" dirty="0" smtClean="0"/>
          </a:p>
          <a:p>
            <a:r>
              <a:rPr lang="cs-CZ" sz="2400" dirty="0" smtClean="0"/>
              <a:t>Projevy chování.</a:t>
            </a:r>
          </a:p>
          <a:p>
            <a:endParaRPr lang="cs-CZ" sz="2400" dirty="0" smtClean="0"/>
          </a:p>
          <a:p>
            <a:r>
              <a:rPr lang="cs-CZ" sz="2400" dirty="0" smtClean="0"/>
              <a:t>Chyby: nesoustředěnost, nepřipravenost, nesprávná interpretace, subjektivizace.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662736" cy="4572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Plánovaná a řízená komunikace zaměřená na sběr dat.</a:t>
            </a:r>
          </a:p>
          <a:p>
            <a:endParaRPr lang="cs-CZ" sz="2400" dirty="0" smtClean="0"/>
          </a:p>
          <a:p>
            <a:r>
              <a:rPr lang="cs-CZ" sz="2400" dirty="0" smtClean="0"/>
              <a:t>Strukturovaným rozhovorem se realizuje ošetřovatelská anamnéza:</a:t>
            </a:r>
          </a:p>
          <a:p>
            <a:pPr lvl="1">
              <a:buFontTx/>
              <a:buChar char="-"/>
            </a:pPr>
            <a:r>
              <a:rPr lang="cs-CZ" dirty="0" smtClean="0"/>
              <a:t>biografické údaje,</a:t>
            </a:r>
          </a:p>
          <a:p>
            <a:pPr lvl="1">
              <a:buFontTx/>
              <a:buChar char="-"/>
            </a:pPr>
            <a:r>
              <a:rPr lang="cs-CZ" dirty="0" smtClean="0"/>
              <a:t>důvod vyhledání zdravotní péče,</a:t>
            </a:r>
          </a:p>
          <a:p>
            <a:pPr lvl="1">
              <a:buFontTx/>
              <a:buChar char="-"/>
            </a:pPr>
            <a:r>
              <a:rPr lang="cs-CZ" dirty="0" smtClean="0"/>
              <a:t>RA, PA, alergie,</a:t>
            </a:r>
          </a:p>
          <a:p>
            <a:pPr lvl="1">
              <a:buFontTx/>
              <a:buChar char="-"/>
            </a:pPr>
            <a:r>
              <a:rPr lang="cs-CZ" dirty="0" smtClean="0"/>
              <a:t>abúzus,</a:t>
            </a:r>
          </a:p>
          <a:p>
            <a:pPr lvl="1">
              <a:buFontTx/>
              <a:buChar char="-"/>
            </a:pPr>
            <a:r>
              <a:rPr lang="cs-CZ" dirty="0" smtClean="0"/>
              <a:t>subjektivní popis problémů,</a:t>
            </a:r>
          </a:p>
          <a:p>
            <a:pPr lvl="1">
              <a:buFontTx/>
              <a:buChar char="-"/>
            </a:pPr>
            <a:r>
              <a:rPr lang="cs-CZ" dirty="0" smtClean="0"/>
              <a:t>vědomosti o nemoci,</a:t>
            </a:r>
          </a:p>
          <a:p>
            <a:pPr lvl="1">
              <a:buFontTx/>
              <a:buChar char="-"/>
            </a:pPr>
            <a:r>
              <a:rPr lang="cs-CZ" dirty="0" smtClean="0"/>
              <a:t>životní styl.</a:t>
            </a:r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9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vedení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900" cy="413999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Formulovat cílené, srozumitelné, jednoznačné otázky.</a:t>
            </a:r>
          </a:p>
          <a:p>
            <a:r>
              <a:rPr lang="cs-CZ" sz="2400" dirty="0" smtClean="0"/>
              <a:t>Dostatečně nahlas.</a:t>
            </a:r>
          </a:p>
          <a:p>
            <a:r>
              <a:rPr lang="cs-CZ" sz="2400" dirty="0" smtClean="0"/>
              <a:t>Přiměřeně věku, schopnostem, klinickému stavu.</a:t>
            </a:r>
          </a:p>
          <a:p>
            <a:r>
              <a:rPr lang="cs-CZ" sz="2400" dirty="0" smtClean="0"/>
              <a:t>Zabezpečit časové a prostorové podmínky.</a:t>
            </a:r>
          </a:p>
          <a:p>
            <a:r>
              <a:rPr lang="cs-CZ" sz="2400" dirty="0" smtClean="0"/>
              <a:t>Vytvořit prostředí důvěry.</a:t>
            </a:r>
          </a:p>
          <a:p>
            <a:r>
              <a:rPr lang="cs-CZ" sz="2400" dirty="0" smtClean="0"/>
              <a:t>Úvod – otevřené otázky.</a:t>
            </a:r>
          </a:p>
          <a:p>
            <a:r>
              <a:rPr lang="cs-CZ" sz="2400" dirty="0" smtClean="0"/>
              <a:t>Závěr – rekapitulace, problém, který nebyl zmíněn, 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79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3920</TotalTime>
  <Words>1665</Words>
  <Application>Microsoft Office PowerPoint</Application>
  <PresentationFormat>Předvádění na obrazovce (4:3)</PresentationFormat>
  <Paragraphs>285</Paragraphs>
  <Slides>34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Tahoma</vt:lpstr>
      <vt:lpstr>Wingdings</vt:lpstr>
      <vt:lpstr>Prezentace_MU_CZ</vt:lpstr>
      <vt:lpstr>Prezentace aplikace PowerPoint</vt:lpstr>
      <vt:lpstr>Historie</vt:lpstr>
      <vt:lpstr>Definice</vt:lpstr>
      <vt:lpstr>Fáze</vt:lpstr>
      <vt:lpstr>1. Posuzování (posouzení)</vt:lpstr>
      <vt:lpstr>Posuzování</vt:lpstr>
      <vt:lpstr>Pozorování</vt:lpstr>
      <vt:lpstr>Rozhovor</vt:lpstr>
      <vt:lpstr>Zásady vedení rozhovoru</vt:lpstr>
      <vt:lpstr>Chyby při vedení rozhovoru</vt:lpstr>
      <vt:lpstr>Fyzikální vyšetření</vt:lpstr>
      <vt:lpstr>Měřící nástroje</vt:lpstr>
      <vt:lpstr>2. Diagnostika</vt:lpstr>
      <vt:lpstr>Diagnostický závěr</vt:lpstr>
      <vt:lpstr>Diagnostický algoritmus</vt:lpstr>
      <vt:lpstr>1. fáze algoritmu</vt:lpstr>
      <vt:lpstr>Ošetřovatelská diagnóza</vt:lpstr>
      <vt:lpstr>Ošetřovatelská vs. lékařská dg.</vt:lpstr>
      <vt:lpstr>2. fáze </vt:lpstr>
      <vt:lpstr>3. fáze </vt:lpstr>
      <vt:lpstr>3. plánování</vt:lpstr>
      <vt:lpstr>Formulace cílů</vt:lpstr>
      <vt:lpstr>Formulace cílů - VK</vt:lpstr>
      <vt:lpstr>Plánování intervencí</vt:lpstr>
      <vt:lpstr>Plánování intervencí</vt:lpstr>
      <vt:lpstr>4. realizace </vt:lpstr>
      <vt:lpstr>Proces realizace</vt:lpstr>
      <vt:lpstr>Zručnost</vt:lpstr>
      <vt:lpstr>5. vyhodnocení</vt:lpstr>
      <vt:lpstr>Vyhodnocení</vt:lpstr>
      <vt:lpstr>SMART-ER</vt:lpstr>
      <vt:lpstr>Ošetřovatelská dokumentace</vt:lpstr>
      <vt:lpstr>Samostatná práce</vt:lpstr>
      <vt:lpstr>Samostudium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Ošetřovatelství Zdravotnický záchranář</dc:title>
  <dc:creator>Windows User</dc:creator>
  <cp:lastModifiedBy>Michal Pospíšil</cp:lastModifiedBy>
  <cp:revision>45</cp:revision>
  <dcterms:created xsi:type="dcterms:W3CDTF">2015-11-11T12:00:01Z</dcterms:created>
  <dcterms:modified xsi:type="dcterms:W3CDTF">2019-12-11T14:19:14Z</dcterms:modified>
</cp:coreProperties>
</file>