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59" r:id="rId4"/>
    <p:sldId id="281" r:id="rId5"/>
    <p:sldId id="261" r:id="rId6"/>
    <p:sldId id="260" r:id="rId7"/>
    <p:sldId id="262" r:id="rId8"/>
    <p:sldId id="282" r:id="rId9"/>
    <p:sldId id="286" r:id="rId10"/>
    <p:sldId id="283" r:id="rId11"/>
    <p:sldId id="284" r:id="rId12"/>
    <p:sldId id="263" r:id="rId13"/>
    <p:sldId id="287" r:id="rId14"/>
    <p:sldId id="288" r:id="rId15"/>
    <p:sldId id="264" r:id="rId16"/>
    <p:sldId id="265" r:id="rId17"/>
    <p:sldId id="266" r:id="rId18"/>
    <p:sldId id="267" r:id="rId19"/>
    <p:sldId id="289" r:id="rId20"/>
    <p:sldId id="268" r:id="rId21"/>
    <p:sldId id="290" r:id="rId22"/>
    <p:sldId id="278" r:id="rId23"/>
    <p:sldId id="279" r:id="rId24"/>
    <p:sldId id="269" r:id="rId25"/>
    <p:sldId id="291" r:id="rId26"/>
    <p:sldId id="270" r:id="rId27"/>
    <p:sldId id="292" r:id="rId28"/>
    <p:sldId id="271" r:id="rId29"/>
    <p:sldId id="272" r:id="rId30"/>
    <p:sldId id="273" r:id="rId31"/>
    <p:sldId id="274" r:id="rId32"/>
    <p:sldId id="275" r:id="rId33"/>
    <p:sldId id="285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9715-326A-44F8-AFE3-975441641801}" type="datetimeFigureOut">
              <a:rPr lang="cs-CZ" smtClean="0"/>
              <a:t>08.10.2019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F802-7CCE-417E-BA7B-03AAF2F6DF5E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078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9715-326A-44F8-AFE3-975441641801}" type="datetimeFigureOut">
              <a:rPr lang="cs-CZ" smtClean="0"/>
              <a:t>08.10.2019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F802-7CCE-417E-BA7B-03AAF2F6DF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7569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9715-326A-44F8-AFE3-975441641801}" type="datetimeFigureOut">
              <a:rPr lang="cs-CZ" smtClean="0"/>
              <a:t>08.10.2019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F802-7CCE-417E-BA7B-03AAF2F6DF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4274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9715-326A-44F8-AFE3-975441641801}" type="datetimeFigureOut">
              <a:rPr lang="cs-CZ" smtClean="0"/>
              <a:t>08.10.2019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F802-7CCE-417E-BA7B-03AAF2F6DF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6100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9715-326A-44F8-AFE3-975441641801}" type="datetimeFigureOut">
              <a:rPr lang="cs-CZ" smtClean="0"/>
              <a:t>08.10.2019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F802-7CCE-417E-BA7B-03AAF2F6DF5E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850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9715-326A-44F8-AFE3-975441641801}" type="datetimeFigureOut">
              <a:rPr lang="cs-CZ" smtClean="0"/>
              <a:t>08.10.2019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F802-7CCE-417E-BA7B-03AAF2F6DF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865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9715-326A-44F8-AFE3-975441641801}" type="datetimeFigureOut">
              <a:rPr lang="cs-CZ" smtClean="0"/>
              <a:t>08.10.2019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F802-7CCE-417E-BA7B-03AAF2F6DF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1375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9715-326A-44F8-AFE3-975441641801}" type="datetimeFigureOut">
              <a:rPr lang="cs-CZ" smtClean="0"/>
              <a:t>08.10.2019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F802-7CCE-417E-BA7B-03AAF2F6DF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0454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9715-326A-44F8-AFE3-975441641801}" type="datetimeFigureOut">
              <a:rPr lang="cs-CZ" smtClean="0"/>
              <a:t>08.10.2019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F802-7CCE-417E-BA7B-03AAF2F6DF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9056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61289715-326A-44F8-AFE3-975441641801}" type="datetimeFigureOut">
              <a:rPr lang="cs-CZ" smtClean="0"/>
              <a:t>08.10.2019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BDF802-7CCE-417E-BA7B-03AAF2F6DF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5358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9715-326A-44F8-AFE3-975441641801}" type="datetimeFigureOut">
              <a:rPr lang="cs-CZ" smtClean="0"/>
              <a:t>08.10.2019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F802-7CCE-417E-BA7B-03AAF2F6DF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8030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1289715-326A-44F8-AFE3-975441641801}" type="datetimeFigureOut">
              <a:rPr lang="cs-CZ" smtClean="0"/>
              <a:t>08.10.2019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8BDF802-7CCE-417E-BA7B-03AAF2F6DF5E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81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10" Type="http://schemas.openxmlformats.org/officeDocument/2006/relationships/image" Target="../media/image18.gif"/><Relationship Id="rId4" Type="http://schemas.openxmlformats.org/officeDocument/2006/relationships/image" Target="../media/image12.gif"/><Relationship Id="rId9" Type="http://schemas.openxmlformats.org/officeDocument/2006/relationships/image" Target="../media/image17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800" dirty="0"/>
              <a:t>OŠETŘOVATELSKÝ PROCES PŘI ZAJIŠŤOVÁNÍ VYPRAZDŇOVÁNÍ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VYPRAZDŇOVÁNÍ STOLICE</a:t>
            </a:r>
          </a:p>
        </p:txBody>
      </p:sp>
      <p:sp>
        <p:nvSpPr>
          <p:cNvPr id="4" name="AutoShape 2" descr="data:image/jpeg;base64,/9j/4AAQSkZJRgABAQAAAQABAAD/2wCEAAkGBhQQDxUUEhQUFBUVGRoZFRUYFxQWFhcgGBwYHhwVGRUdHCcfHR4lJRgXHy8gJCcpOCwsFx4xNTAqNSYrLCkBCQoKDgwOGQ8PGCkkHx81LCkpLi8sKSksNSksKS0pLCwpKSkpNSwpLCopLCksNik2KSwpKSwpLCkpKSwpKSkpKf/AABEIAFwAUwMBIgACEQEDEQH/xAAcAAABBAMBAAAAAAAAAAAAAAAFAAQGCAECAwf/xABHEAACAAQDAwULCAcJAAAAAAABAgADBBEFEiEGMVEHQVRh0RMXInGBkZKhosHSIyUyUnOxsvAUFSQ1RLPhNEJDYmNygpPC/8QAGgEAAgMBAQAAAAAAAAAAAAAAAgQAAQMFBv/EACIRAAICAQQDAAMAAAAAAAAAAAABAhEDBBIhMRMyQSJRYf/aAAwDAQACEQMRAD8AE7eba1snFqqUlXPlylmBVVW0UFVOgt1mI2/KJiQ/jaj0h2Q55URbF6vrnfcidsR56cgAkWzC46xDUYqlwCFhyiYl06o9MdkZ74eJdNqPTHZAIpaOZi9q/RCc7Mbd1815yvVz3PcXKAtuYFbEab98Cl5Q8R6bUX/3jsgVgGK/o08ORdbFWA32bfbrj0rZ3k4pZztVF+7SWF5UvUC/PnIOoHMNN+sLZckcLbkNQxeWC29pkJflCxIfxtR6Q7I1XlDxLptR6Y7ILbb4FJlXMpQluZdx8kQ5QOMaYckMqtIyy4pYnTDvfDxHptR6Y7IebP7f4g9ZTq9ZPZWnSlZSwsQ0xQQdOcExFayVke2/QHzgH3w+2eX9vpvt5P8AMSNXFUZFt4UZhQmEVf5VT881Q4P96rA2b4VHLJ/u5lHkb+sPeVE/PVZ9p/4SB1PN/YnHMrm3iYDsh2PQLBkYCk6gGw321t44kVPsTPaXnYKugOUnwrHn4DTmMH32y7hJ/Re5CRLJAK5Sr5LjNfTVjY+EeJheedJ1Dkbx6SUlcuDzy0en8lVWVpZ92ORXFhzaoPz5YcU/6onAr+iovPmFwfSveFiuNU1LT9xpUVEJuQLksTbUkm53DU8IUz5vLHx7WmOabSzxz3N8Ee2uxIMxG+/598Q6bTlGym1+rWDL3mTDMfcpvbxbh1QOqUJdSQRmudfHDGnjs4B1sE47jXGBacw4W9SiHuAL+2UZ4zpPqmqIH4i3yz34/dBPZoXqKX/LUyfamS+w+eHH0cktjChQoQCoq1yofvqs+1H4EgZLGWjv9aZ+FVgnyofvqs+1H4EgdivycmVK5wuZvG2vvh2PRX0k2GY3NpwxJ7pKJLC4IBJ3NrzDeLcILGfR1KlXyvbL4TeCzs2ls3DngRVy7ylJLvYLckWAso0AJvbxQzwxJRWXKWWgzAZZxLZy1tefjewAjmOCfK4PTN1UX1QSbZOnBXJMCku63zaXAJFrHdAmspkX/EB8APpr1EX47tIcrgQk2lznzzWLFVVrLLUA+ExtqzaaRypqaUUQXAeY+Uk6S5KqxuTf6RIF7nxQUZNfbBUUlVUbYTQh5tnDKqoZiJYZn3WLAndqTrvAgJjXgvL0tproBzxK620x0mEpmnNOm/KaAS7ZEvYX1CggdcQ/GUsUPVzCw0641xO5pi+rilhZwxQfLN12PnH9YJbGG9dIU7jNlHyrMQj7oYYgt1lvxXKfGp7CPNDnZOZlxClP+vKHndR74eZwi28KNbwoQCsrJt5S912gqE+tPUH0UJPmEAa6Z3WqO+zTANNTbNYWHmiYbVyrYziU36hyr43RPcGiBGaQ+cHUG4PPeHEvxIvZHpe2FPeRzFlubMM8wdWYaDycDAzDXR7vKlynCKFBmW7nJHAi2sxjfmMFcLx4TZIKLlltZXJ1IsN9oA7TVqy1EqQ3gg5joAXJ1LtbUncLxzI7vRnp5uNLInwca10zGYgWW6MQwF8puLEW+6GEklmzBVaxucxsvlBjvhs9qmpzS5ImsdWQi6+NjoLCH9fh8+lLTHppdyDlyKrKvAhRoCI1fH4sxTU1uXQylYky1cudMYk/RYhdAraeDm004x02uw0KhtqUa97ltG67WjBpmqgVRZjuwSzMCFFs2Znbm37hG+1s/KShbMVlhSSWvcWG4n1RF7KipRvFNfAFIQvSuOdCG8m4/ePNGdmv7dTfbyf5iRvs5MHdMrbmBU/8tDGcCklMQp1O9aiUD5JqCOi+jzpba0KFChAsrvyhvkq64/WqfwypXxGPOxE+5VGtV1A+tUOfMsse6IDD0ekUEMMxZ5B8E+Dzqd2sKZXXY8ytfMLDn4fnmhgpjoTA7I3ZutRkUdqfBJtkMR7kk1ENpjEEMBvAHbc+WCi7cTJDmXOPdBxPhDxcYa8nlZLQVGa2YquW/DW/rPqER/H2BnkjdCuxTyNNHVjmli0sZxJPUbd5VPckRb313204RC6+tM1iSb3NyeMcSI0YxvDDCHQhn1uTMqfC/h2opmVweuJBKUfraQw3POp39J5ZPrvEblnURJKTWvojxen9U1R2Rt8Ei08KFChAIrZyvv8AOk5eDX84EQQmLWYpsHQ1M4zJ1NLmO30mOa58xhoeS3C+hyvb+KGVkSRKKvAxurRZ7vW4X0KV7fxRnvW4X0OV7fxRPKiqKxSZxRgRccbaac4hPNuSYs6eS3C+hyvb+KMd63DOhyvb+KJ5Fd0Fb27b4KwkxoTFou9bhnQ5Xt/FC71uF9Dle38UTyIHaVdURJsFOafQn6tRLU/9qEe+PfO9bhnQ5Xt/FHeRyeYehUrSywVYOv09GU6N9LmieVUSiSiFGbRiF6LP/9k="/>
          <p:cNvSpPr>
            <a:spLocks noChangeAspect="1" noChangeArrowheads="1"/>
          </p:cNvSpPr>
          <p:nvPr/>
        </p:nvSpPr>
        <p:spPr bwMode="auto">
          <a:xfrm>
            <a:off x="63500" y="-428625"/>
            <a:ext cx="790575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6" name="Picture 4" descr="klyzma_postup_provedeni_klyzmatu_jak_provest_klyzm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47676"/>
            <a:ext cx="1468509" cy="163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578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Zácpa (obstipace)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>
                <a:latin typeface="+mj-lt"/>
              </a:rPr>
              <a:t>Je vylučování malého množství suché, tvrdé stolice nebo úplné zastavení jejího vylučování. Vyprazdňování stolice je individuální (nejméně 1x za dva dny).</a:t>
            </a:r>
          </a:p>
          <a:p>
            <a:pPr marL="0" indent="0">
              <a:buNone/>
            </a:pPr>
            <a:r>
              <a:rPr lang="cs-CZ" b="1" dirty="0">
                <a:latin typeface="+mj-lt"/>
              </a:rPr>
              <a:t>Typy zácpy:</a:t>
            </a:r>
            <a:endParaRPr lang="cs-CZ" dirty="0">
              <a:latin typeface="+mj-lt"/>
            </a:endParaRPr>
          </a:p>
          <a:p>
            <a:r>
              <a:rPr lang="cs-CZ" u="sng" dirty="0">
                <a:latin typeface="+mj-lt"/>
              </a:rPr>
              <a:t>Symptomatická</a:t>
            </a:r>
            <a:r>
              <a:rPr lang="cs-CZ" dirty="0">
                <a:latin typeface="+mj-lt"/>
              </a:rPr>
              <a:t> – jako součást onemocnění střev</a:t>
            </a:r>
          </a:p>
          <a:p>
            <a:r>
              <a:rPr lang="cs-CZ" u="sng" dirty="0">
                <a:latin typeface="+mj-lt"/>
              </a:rPr>
              <a:t>Návyková</a:t>
            </a:r>
            <a:r>
              <a:rPr lang="cs-CZ" dirty="0">
                <a:latin typeface="+mj-lt"/>
              </a:rPr>
              <a:t> – vzniká útlumem defekačního reflexu a používáním projímadel</a:t>
            </a:r>
          </a:p>
          <a:p>
            <a:r>
              <a:rPr lang="cs-CZ" dirty="0">
                <a:latin typeface="+mj-lt"/>
              </a:rPr>
              <a:t>Jako </a:t>
            </a:r>
            <a:r>
              <a:rPr lang="cs-CZ" u="sng" dirty="0">
                <a:latin typeface="+mj-lt"/>
              </a:rPr>
              <a:t>nemoc</a:t>
            </a:r>
            <a:r>
              <a:rPr lang="cs-CZ" dirty="0">
                <a:latin typeface="+mj-lt"/>
              </a:rPr>
              <a:t> – vzniká přechodně při změně výživy, prostředí, vlivem farmak</a:t>
            </a:r>
          </a:p>
          <a:p>
            <a:endParaRPr lang="cs-CZ" dirty="0">
              <a:latin typeface="+mj-lt"/>
            </a:endParaRP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0D94F28-0CD7-4550-A11C-FB262370BDB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>
                <a:latin typeface="+mj-lt"/>
              </a:rPr>
              <a:t>Příznaky zácpy:</a:t>
            </a:r>
            <a:endParaRPr lang="cs-CZ" dirty="0">
              <a:latin typeface="+mj-lt"/>
            </a:endParaRPr>
          </a:p>
          <a:p>
            <a:r>
              <a:rPr lang="cs-CZ" dirty="0">
                <a:latin typeface="+mj-lt"/>
              </a:rPr>
              <a:t>Snížená frekvence defekace</a:t>
            </a:r>
          </a:p>
          <a:p>
            <a:r>
              <a:rPr lang="cs-CZ" dirty="0">
                <a:latin typeface="+mj-lt"/>
              </a:rPr>
              <a:t>Tvrdá, suchá stolice</a:t>
            </a:r>
          </a:p>
          <a:p>
            <a:r>
              <a:rPr lang="cs-CZ" dirty="0">
                <a:latin typeface="+mj-lt"/>
              </a:rPr>
              <a:t>Namáhavé vyprazdňování</a:t>
            </a:r>
          </a:p>
          <a:p>
            <a:r>
              <a:rPr lang="cs-CZ" dirty="0">
                <a:latin typeface="+mj-lt"/>
              </a:rPr>
              <a:t>Bolest při vyprazdňování</a:t>
            </a:r>
          </a:p>
          <a:p>
            <a:r>
              <a:rPr lang="cs-CZ" dirty="0">
                <a:latin typeface="+mj-lt"/>
              </a:rPr>
              <a:t>Bolesti břicha</a:t>
            </a:r>
          </a:p>
          <a:p>
            <a:r>
              <a:rPr lang="cs-CZ" dirty="0">
                <a:latin typeface="+mj-lt"/>
              </a:rPr>
              <a:t>Tlak v konečníku, pocit bolesti</a:t>
            </a:r>
          </a:p>
          <a:p>
            <a:r>
              <a:rPr lang="cs-CZ" dirty="0">
                <a:latin typeface="+mj-lt"/>
              </a:rPr>
              <a:t>Napětí břicha</a:t>
            </a:r>
          </a:p>
          <a:p>
            <a:r>
              <a:rPr lang="cs-CZ" dirty="0">
                <a:latin typeface="+mj-lt"/>
              </a:rPr>
              <a:t>Snížená chuť k jídlu</a:t>
            </a:r>
          </a:p>
          <a:p>
            <a:r>
              <a:rPr lang="cs-CZ" dirty="0">
                <a:latin typeface="+mj-lt"/>
              </a:rPr>
              <a:t>Nadměrné užívání podpůrných defekačních prostředků</a:t>
            </a:r>
          </a:p>
          <a:p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94682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Zácpa (obstipace)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>
                <a:latin typeface="+mj-lt"/>
              </a:rPr>
              <a:t>Léčba:</a:t>
            </a:r>
            <a:endParaRPr lang="cs-CZ" dirty="0">
              <a:latin typeface="+mj-lt"/>
            </a:endParaRPr>
          </a:p>
          <a:p>
            <a:r>
              <a:rPr lang="cs-CZ" dirty="0">
                <a:latin typeface="+mj-lt"/>
              </a:rPr>
              <a:t>Režimová opatření – dostatek pohybu, pravidelná strava bohatá na vlákninu, 2-3 litry tekutiny (voda, minerálky, ovocné čaje ne černé).</a:t>
            </a:r>
          </a:p>
          <a:p>
            <a:r>
              <a:rPr lang="cs-CZ" dirty="0">
                <a:latin typeface="+mj-lt"/>
              </a:rPr>
              <a:t>Zavádění čípků</a:t>
            </a:r>
          </a:p>
          <a:p>
            <a:r>
              <a:rPr lang="cs-CZ" dirty="0">
                <a:latin typeface="+mj-lt"/>
              </a:rPr>
              <a:t>Klyzma </a:t>
            </a:r>
          </a:p>
          <a:p>
            <a:pPr marL="0" indent="0">
              <a:buNone/>
            </a:pPr>
            <a:r>
              <a:rPr lang="cs-CZ" b="1" dirty="0">
                <a:latin typeface="+mj-lt"/>
              </a:rPr>
              <a:t>Čípky</a:t>
            </a:r>
            <a:endParaRPr lang="cs-CZ" dirty="0">
              <a:latin typeface="+mj-lt"/>
            </a:endParaRPr>
          </a:p>
          <a:p>
            <a:r>
              <a:rPr lang="cs-CZ" dirty="0">
                <a:latin typeface="+mj-lt"/>
              </a:rPr>
              <a:t>Mají kónický tvar, polotuhou konzistenci, jsou učeny k zavádění do konečníku. Před zavedením čípku pacienta dostatečně </a:t>
            </a:r>
            <a:r>
              <a:rPr lang="cs-CZ" dirty="0" err="1">
                <a:latin typeface="+mj-lt"/>
              </a:rPr>
              <a:t>edukujeme</a:t>
            </a:r>
            <a:r>
              <a:rPr lang="cs-CZ" dirty="0">
                <a:latin typeface="+mj-lt"/>
              </a:rPr>
              <a:t>. Samostatný pacient si zavádí čípky sám, ostatním zavádí čípek sestra.</a:t>
            </a:r>
          </a:p>
          <a:p>
            <a:r>
              <a:rPr lang="cs-CZ" dirty="0">
                <a:latin typeface="+mj-lt"/>
              </a:rPr>
              <a:t>Pacienta uložíme do polohy na bok a oblékneme si rukavice. Pacienta požádáme, aby zhluboka dýchal, roztáhneme mu hýždě a ukazovákem </a:t>
            </a:r>
            <a:r>
              <a:rPr lang="cs-CZ" u="sng" dirty="0">
                <a:latin typeface="+mj-lt"/>
              </a:rPr>
              <a:t>zavedeme</a:t>
            </a:r>
            <a:r>
              <a:rPr lang="cs-CZ" dirty="0">
                <a:latin typeface="+mj-lt"/>
              </a:rPr>
              <a:t> čípek </a:t>
            </a:r>
            <a:r>
              <a:rPr lang="cs-CZ" u="sng" dirty="0">
                <a:latin typeface="+mj-lt"/>
              </a:rPr>
              <a:t>za zevní svěrač</a:t>
            </a:r>
            <a:r>
              <a:rPr lang="cs-CZ" dirty="0">
                <a:latin typeface="+mj-lt"/>
              </a:rPr>
              <a:t>. Pacienta poučíme, aby udržel hýždě sevřené, dokud příp. neucítí nucení na stolici. Po odchodu stolice provedeme záznam do </a:t>
            </a:r>
            <a:r>
              <a:rPr lang="cs-CZ" dirty="0" err="1">
                <a:latin typeface="+mj-lt"/>
              </a:rPr>
              <a:t>dekurzu</a:t>
            </a:r>
            <a:r>
              <a:rPr lang="cs-CZ" dirty="0">
                <a:latin typeface="+mj-lt"/>
              </a:rPr>
              <a:t>.</a:t>
            </a:r>
            <a:endParaRPr lang="cs-CZ" dirty="0">
              <a:effectLst/>
              <a:latin typeface="+mj-lt"/>
            </a:endParaRPr>
          </a:p>
        </p:txBody>
      </p:sp>
      <p:pic>
        <p:nvPicPr>
          <p:cNvPr id="1026" name="Picture 2" descr="Výsledek obrázku pro čípe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32656"/>
            <a:ext cx="1800000" cy="141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959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Klyzma - definice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+mj-lt"/>
              </a:rPr>
              <a:t>Vpravení tekutiny do esovité kličky a tlustého střeva. (dříve také klystýr)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309" y="3068960"/>
            <a:ext cx="3043975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2215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KLYZMATU</a:t>
            </a:r>
          </a:p>
        </p:txBody>
      </p:sp>
      <p:pic>
        <p:nvPicPr>
          <p:cNvPr id="8194" name="Picture 2" descr="klysty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44824"/>
            <a:ext cx="5400600" cy="418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749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683568" y="1196752"/>
            <a:ext cx="79928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latin typeface="+mj-lt"/>
              </a:rPr>
              <a:t>Tato očistná technika léty prověřená a na rozdíl od předchozí v Evropě dříve dobře zdomácnělá je bohužel v </a:t>
            </a:r>
            <a:r>
              <a:rPr lang="cs-CZ" sz="2000" dirty="0" err="1">
                <a:latin typeface="+mj-lt"/>
              </a:rPr>
              <a:t>součastné</a:t>
            </a:r>
            <a:r>
              <a:rPr lang="cs-CZ" sz="2000" dirty="0">
                <a:latin typeface="+mj-lt"/>
              </a:rPr>
              <a:t> době poněkud opomíjena. </a:t>
            </a:r>
          </a:p>
          <a:p>
            <a:r>
              <a:rPr lang="cs-CZ" sz="2000" dirty="0">
                <a:latin typeface="+mj-lt"/>
              </a:rPr>
              <a:t>Klystýr (</a:t>
            </a:r>
            <a:r>
              <a:rPr lang="cs-CZ" sz="2000" dirty="0" err="1">
                <a:latin typeface="+mj-lt"/>
              </a:rPr>
              <a:t>enema</a:t>
            </a:r>
            <a:r>
              <a:rPr lang="cs-CZ" sz="2000" dirty="0">
                <a:latin typeface="+mj-lt"/>
              </a:rPr>
              <a:t>, nálev) se možná lidé naučili od volavek, které si tuto očistu prováděly pomocí zobáku. </a:t>
            </a:r>
          </a:p>
          <a:p>
            <a:r>
              <a:rPr lang="cs-CZ" sz="2000" dirty="0">
                <a:latin typeface="+mj-lt"/>
              </a:rPr>
              <a:t>Doklady o použití klystýrů pocházejí např. z Číny, Indie, Egypta (papyrus), Říma a Pompejí. </a:t>
            </a:r>
          </a:p>
          <a:p>
            <a:r>
              <a:rPr lang="cs-CZ" sz="2000" dirty="0">
                <a:latin typeface="+mj-lt"/>
              </a:rPr>
              <a:t>Byly oblíbeny zvláště ve Francii (císař Napoleon I. absolvoval 300 klystýrů za rok), v Rusku, Rakousku-Uhersku (ve Vídni a v západočeských lázních), Německu a USA. </a:t>
            </a:r>
          </a:p>
          <a:p>
            <a:r>
              <a:rPr lang="cs-CZ" sz="2000" dirty="0">
                <a:latin typeface="+mj-lt"/>
              </a:rPr>
              <a:t>Například u vládců Egypta byla zavedena zřejmě ne příliš vděčná funkce strážce konečníku. Aplikace byla vždy úměrná technickým možnostem dané doby.</a:t>
            </a:r>
          </a:p>
          <a:p>
            <a:r>
              <a:rPr lang="cs-CZ" sz="2000" dirty="0">
                <a:latin typeface="+mj-lt"/>
              </a:rPr>
              <a:t>Mayové si například v klystýrech aplikovali omamné drogy, což dokazuje vynikající </a:t>
            </a:r>
            <a:r>
              <a:rPr lang="cs-CZ" sz="2000" dirty="0" err="1">
                <a:latin typeface="+mj-lt"/>
              </a:rPr>
              <a:t>absorbční</a:t>
            </a:r>
            <a:r>
              <a:rPr lang="cs-CZ" sz="2000" dirty="0">
                <a:latin typeface="+mj-lt"/>
              </a:rPr>
              <a:t> schopnosti sliznice střeva a touto cestou lze velice úspěšně aplikovat i přípravky, které pro odpornou chuť neradi přijímáme orálně nebo pokud má nemocný problém s polykáním.</a:t>
            </a:r>
          </a:p>
        </p:txBody>
      </p:sp>
    </p:spTree>
    <p:extLst>
      <p:ext uri="{BB962C8B-B14F-4D97-AF65-F5344CB8AC3E}">
        <p14:creationId xmlns:p14="http://schemas.microsoft.com/office/powerpoint/2010/main" val="3342563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Typy klyzmatu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60" y="1916832"/>
            <a:ext cx="7571184" cy="4425355"/>
          </a:xfrm>
        </p:spPr>
        <p:txBody>
          <a:bodyPr/>
          <a:lstStyle/>
          <a:p>
            <a:r>
              <a:rPr lang="cs-CZ" dirty="0">
                <a:latin typeface="+mj-lt"/>
              </a:rPr>
              <a:t>Očistné</a:t>
            </a:r>
          </a:p>
          <a:p>
            <a:r>
              <a:rPr lang="cs-CZ" dirty="0">
                <a:latin typeface="+mj-lt"/>
              </a:rPr>
              <a:t>Projímavé</a:t>
            </a:r>
          </a:p>
          <a:p>
            <a:r>
              <a:rPr lang="cs-CZ" dirty="0">
                <a:latin typeface="+mj-lt"/>
              </a:rPr>
              <a:t>Léčebné</a:t>
            </a:r>
          </a:p>
          <a:p>
            <a:r>
              <a:rPr lang="cs-CZ" dirty="0">
                <a:latin typeface="+mj-lt"/>
              </a:rPr>
              <a:t>Diagnostické</a:t>
            </a:r>
          </a:p>
          <a:p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8260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Indikace očistného klyzmatu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+mj-lt"/>
              </a:rPr>
              <a:t>zácpa </a:t>
            </a:r>
          </a:p>
          <a:p>
            <a:r>
              <a:rPr lang="cs-CZ" dirty="0">
                <a:latin typeface="+mj-lt"/>
              </a:rPr>
              <a:t>před operací </a:t>
            </a:r>
          </a:p>
          <a:p>
            <a:r>
              <a:rPr lang="cs-CZ" dirty="0">
                <a:latin typeface="+mj-lt"/>
              </a:rPr>
              <a:t>před porodem (???)</a:t>
            </a:r>
          </a:p>
          <a:p>
            <a:r>
              <a:rPr lang="cs-CZ" dirty="0">
                <a:latin typeface="+mj-lt"/>
              </a:rPr>
              <a:t>před endoskopickým vyšetřením tlustého střeva (kolonoskopie, rektoskopie)</a:t>
            </a:r>
          </a:p>
          <a:p>
            <a:r>
              <a:rPr lang="cs-CZ" dirty="0">
                <a:latin typeface="+mj-lt"/>
              </a:rPr>
              <a:t>aj.</a:t>
            </a:r>
          </a:p>
          <a:p>
            <a:pPr marL="0" indent="0">
              <a:buNone/>
            </a:pPr>
            <a:br>
              <a:rPr lang="cs-CZ" dirty="0">
                <a:latin typeface="+mj-lt"/>
              </a:rPr>
            </a:b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3587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Pomůcky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9467" y="1860848"/>
            <a:ext cx="8229600" cy="4376464"/>
          </a:xfrm>
        </p:spPr>
        <p:txBody>
          <a:bodyPr>
            <a:normAutofit fontScale="85000" lnSpcReduction="20000"/>
          </a:bodyPr>
          <a:lstStyle/>
          <a:p>
            <a:r>
              <a:rPr lang="cs-CZ" dirty="0">
                <a:effectLst/>
                <a:latin typeface="+mj-lt"/>
              </a:rPr>
              <a:t>emitní miska, </a:t>
            </a:r>
          </a:p>
          <a:p>
            <a:r>
              <a:rPr lang="cs-CZ" dirty="0">
                <a:effectLst/>
                <a:latin typeface="+mj-lt"/>
              </a:rPr>
              <a:t>infuzní stojan</a:t>
            </a:r>
          </a:p>
          <a:p>
            <a:r>
              <a:rPr lang="cs-CZ" dirty="0">
                <a:effectLst/>
                <a:latin typeface="+mj-lt"/>
              </a:rPr>
              <a:t>rektální rourky,</a:t>
            </a:r>
          </a:p>
          <a:p>
            <a:r>
              <a:rPr lang="cs-CZ" dirty="0">
                <a:effectLst/>
                <a:latin typeface="+mj-lt"/>
              </a:rPr>
              <a:t>irigátor s hadicí a nástavcem s kohoutkem, nebo peán na přerušení průtoku, </a:t>
            </a:r>
          </a:p>
          <a:p>
            <a:r>
              <a:rPr lang="cs-CZ" dirty="0">
                <a:effectLst/>
                <a:latin typeface="+mj-lt"/>
              </a:rPr>
              <a:t>vazelína, </a:t>
            </a:r>
          </a:p>
          <a:p>
            <a:r>
              <a:rPr lang="cs-CZ" dirty="0">
                <a:effectLst/>
                <a:latin typeface="+mj-lt"/>
              </a:rPr>
              <a:t>dřevěná lopatka (špátle), </a:t>
            </a:r>
          </a:p>
          <a:p>
            <a:r>
              <a:rPr lang="cs-CZ" dirty="0">
                <a:effectLst/>
                <a:latin typeface="+mj-lt"/>
              </a:rPr>
              <a:t>rukavice, </a:t>
            </a:r>
          </a:p>
          <a:p>
            <a:r>
              <a:rPr lang="cs-CZ" dirty="0">
                <a:effectLst/>
                <a:latin typeface="+mj-lt"/>
              </a:rPr>
              <a:t>čtverce buničiny, </a:t>
            </a:r>
          </a:p>
          <a:p>
            <a:r>
              <a:rPr lang="cs-CZ" dirty="0">
                <a:effectLst/>
                <a:latin typeface="+mj-lt"/>
              </a:rPr>
              <a:t>toaletní papír,</a:t>
            </a:r>
          </a:p>
          <a:p>
            <a:r>
              <a:rPr lang="cs-CZ" dirty="0">
                <a:effectLst/>
                <a:latin typeface="+mj-lt"/>
              </a:rPr>
              <a:t>podložní mísa, </a:t>
            </a:r>
          </a:p>
          <a:p>
            <a:r>
              <a:rPr lang="cs-CZ" dirty="0">
                <a:effectLst/>
                <a:latin typeface="+mj-lt"/>
              </a:rPr>
              <a:t>jednorázová podložka,</a:t>
            </a:r>
          </a:p>
          <a:p>
            <a:r>
              <a:rPr lang="cs-CZ" dirty="0">
                <a:effectLst/>
                <a:latin typeface="+mj-lt"/>
              </a:rPr>
              <a:t>1 l teplé vody u dospělých, </a:t>
            </a:r>
            <a:r>
              <a:rPr lang="cs-CZ" u="sng" dirty="0">
                <a:effectLst/>
                <a:latin typeface="+mj-lt"/>
              </a:rPr>
              <a:t>u dětí teplý FR</a:t>
            </a:r>
          </a:p>
          <a:p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3532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7758" y="980728"/>
            <a:ext cx="7543800" cy="1296144"/>
          </a:xfrm>
        </p:spPr>
        <p:txBody>
          <a:bodyPr>
            <a:normAutofit fontScale="90000"/>
          </a:bodyPr>
          <a:lstStyle/>
          <a:p>
            <a:r>
              <a:rPr lang="cs-CZ" dirty="0"/>
              <a:t>Postup provedení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60" y="1916832"/>
            <a:ext cx="7874184" cy="4392488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cs-CZ" sz="1600" dirty="0">
                <a:effectLst/>
                <a:latin typeface="+mj-lt"/>
              </a:rPr>
              <a:t>Příprava klienta - klientovi </a:t>
            </a:r>
            <a:r>
              <a:rPr lang="cs-CZ" sz="1600" b="1" dirty="0">
                <a:effectLst/>
                <a:latin typeface="+mj-lt"/>
              </a:rPr>
              <a:t>vysvětlíme</a:t>
            </a:r>
            <a:r>
              <a:rPr lang="cs-CZ" sz="1600" dirty="0">
                <a:effectLst/>
                <a:latin typeface="+mj-lt"/>
              </a:rPr>
              <a:t> </a:t>
            </a:r>
            <a:r>
              <a:rPr lang="cs-CZ" sz="1600" b="1" dirty="0">
                <a:effectLst/>
                <a:latin typeface="+mj-lt"/>
              </a:rPr>
              <a:t>postup</a:t>
            </a:r>
            <a:r>
              <a:rPr lang="cs-CZ" sz="1600" dirty="0">
                <a:effectLst/>
                <a:latin typeface="+mj-lt"/>
              </a:rPr>
              <a:t>, </a:t>
            </a:r>
            <a:r>
              <a:rPr lang="cs-CZ" sz="1600" b="1" dirty="0">
                <a:effectLst/>
                <a:latin typeface="+mj-lt"/>
              </a:rPr>
              <a:t>účel</a:t>
            </a:r>
            <a:r>
              <a:rPr lang="cs-CZ" sz="1600" dirty="0">
                <a:effectLst/>
                <a:latin typeface="+mj-lt"/>
              </a:rPr>
              <a:t> klyzmatu; </a:t>
            </a:r>
          </a:p>
          <a:p>
            <a:pPr>
              <a:buFont typeface="+mj-lt"/>
              <a:buAutoNum type="arabicPeriod"/>
            </a:pPr>
            <a:r>
              <a:rPr lang="cs-CZ" sz="1600" dirty="0">
                <a:effectLst/>
                <a:latin typeface="+mj-lt"/>
              </a:rPr>
              <a:t>Klientovi pokud možno zajistíme soukromí. Chodící klienty vyzveme aby přišli do koupelny, na pokoji ležícího klienta vyzveme ostatní klientky aby opustili na chvíli pokoj.</a:t>
            </a:r>
          </a:p>
          <a:p>
            <a:pPr>
              <a:buFont typeface="+mj-lt"/>
              <a:buAutoNum type="arabicPeriod"/>
            </a:pPr>
            <a:r>
              <a:rPr lang="cs-CZ" sz="1600" dirty="0">
                <a:effectLst/>
                <a:latin typeface="+mj-lt"/>
              </a:rPr>
              <a:t>Poloha: pravý bok, levý bok, </a:t>
            </a:r>
            <a:r>
              <a:rPr lang="cs-CZ" sz="1600" dirty="0" err="1">
                <a:effectLst/>
                <a:latin typeface="+mj-lt"/>
              </a:rPr>
              <a:t>kolenoprsní</a:t>
            </a:r>
            <a:r>
              <a:rPr lang="cs-CZ" sz="1600" dirty="0">
                <a:effectLst/>
                <a:latin typeface="+mj-lt"/>
              </a:rPr>
              <a:t> poloha, poloha na zádech s pokrčenými a oddálenými DK (pod klienta podkládáme podložní mísu, jednorázovou podložku)</a:t>
            </a:r>
          </a:p>
          <a:p>
            <a:pPr>
              <a:buFont typeface="+mj-lt"/>
              <a:buAutoNum type="arabicPeriod"/>
            </a:pPr>
            <a:r>
              <a:rPr lang="cs-CZ" sz="1600" dirty="0">
                <a:effectLst/>
                <a:latin typeface="+mj-lt"/>
              </a:rPr>
              <a:t>Do irigátoru připravíme teplou vodu (36-37°C) a zavěsíme na infuzní stojan. Trochu tekutiny vypustíme do emitní misky spolu se vzduchem a první chladnou tekutinou a hadici uzavřeme peánem.</a:t>
            </a:r>
          </a:p>
          <a:p>
            <a:pPr>
              <a:buFont typeface="+mj-lt"/>
              <a:buAutoNum type="arabicPeriod"/>
            </a:pPr>
            <a:r>
              <a:rPr lang="cs-CZ" sz="1600" dirty="0">
                <a:effectLst/>
                <a:latin typeface="+mj-lt"/>
              </a:rPr>
              <a:t>Konec rektální rourky natřeme vazelínou.</a:t>
            </a:r>
          </a:p>
          <a:p>
            <a:pPr>
              <a:buFont typeface="+mj-lt"/>
              <a:buAutoNum type="arabicPeriod"/>
            </a:pPr>
            <a:r>
              <a:rPr lang="cs-CZ" sz="1600" dirty="0">
                <a:effectLst/>
                <a:latin typeface="+mj-lt"/>
              </a:rPr>
              <a:t>Dekontaminujeme a uklidíme pomůcky.</a:t>
            </a:r>
          </a:p>
          <a:p>
            <a:pPr>
              <a:buFont typeface="+mj-lt"/>
              <a:buAutoNum type="arabicPeriod"/>
            </a:pPr>
            <a:endParaRPr lang="cs-CZ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5717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4D6CC3-A3DE-4C71-BFC5-E177BF5EB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Postup provedení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CC3D08F-F0C0-41A3-B50D-F511DDE5B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31957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cs-CZ" sz="2200" dirty="0">
                <a:latin typeface="+mj-lt"/>
              </a:rPr>
              <a:t>Oblékneme si rukavice a rektální rourku zavedeme do konečníku (asi 6-8 cm), spojíme s nástavcem od irigační hadice a vpouštíme pomalu tekutinu. Irigátor s tekutinou držíme asi 30 cm nad konečníkem (čím výš je nádoba, tím rychleji tekutina vytéká a tím větší je tlak v konečníku).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cs-CZ" sz="2200" dirty="0">
                <a:latin typeface="+mj-lt"/>
              </a:rPr>
              <a:t>Než vyteče všechna tekutina z irigátoru přerušíme hadici peánem. Rourku podložíme buničinou.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cs-CZ" sz="2200" dirty="0">
                <a:latin typeface="+mj-lt"/>
              </a:rPr>
              <a:t>Jednou rukou vytahujeme rourku z konečníku, druhou ji současně otíráme.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cs-CZ" sz="2200" dirty="0">
                <a:latin typeface="+mj-lt"/>
              </a:rPr>
              <a:t>Požádáme klienta, aby v sobě tekutinu co nejdéle zadržel.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cs-CZ" sz="2200" dirty="0">
                <a:latin typeface="+mj-lt"/>
              </a:rPr>
              <a:t>Ležícímu klientovi podáváme podložní mísu, nebo provádíme na míse.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cs-CZ" sz="2200" dirty="0">
                <a:latin typeface="+mj-lt"/>
              </a:rPr>
              <a:t>V průběhu celého výkonu s klientem neustále komunikujeme.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cs-CZ" sz="2200" dirty="0">
                <a:latin typeface="+mj-lt"/>
              </a:rPr>
              <a:t>Dotazem si ověříme, zda se klient vyprázdnil, provedeme záznam do dokumentace.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2346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FYZIOLOGIE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844824"/>
            <a:ext cx="8075240" cy="4726572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V tlustém střevě se shromažďují nestrávené zbytky potravy a obsah střeva se zde zahušťuje. Pohyby tlustého střeva jsou podobné peristaltickým pohybům stěny tenkého střeva. Trávenina pobývá v tlustém střevě 8-12 hodin.</a:t>
            </a:r>
          </a:p>
          <a:p>
            <a:r>
              <a:rPr lang="cs-CZ" dirty="0"/>
              <a:t>Z obsahu tlustého střeva se vstřebává hlavně voda, některé minerály a cukry. Nejvíce vody se vstřebává ve vzestupném tračníku. K zahuštěnému obsahu se přidává hlen, který slepuje nestrávené zbytky potravy. </a:t>
            </a:r>
          </a:p>
          <a:p>
            <a:r>
              <a:rPr lang="cs-CZ" dirty="0"/>
              <a:t>Zbytky potravy se účinkem kvasných a hnilobných bakterií žijících na střevní sliznici zkvašují a bílkoviny podléhají hnití. Bakterie kvasí cukry, tuky a těžce stravitelnou </a:t>
            </a:r>
            <a:r>
              <a:rPr lang="cs-CZ" dirty="0" err="1"/>
              <a:t>celulosu</a:t>
            </a:r>
            <a:r>
              <a:rPr lang="cs-CZ" dirty="0"/>
              <a:t>. Vzniká tak alkohol a různé plyny: vodík, metan a oxid uhličitý. Hnitím bílkovin se vytvářejí značně jedovaté látky: fenol, sirovodík, mastné kyseliny a tzv. mrtvolné jedy. Před účinkem hnilobných a kvasných produktů chrání sliznici tlustého střeva hlen, který zabraňuje i jejich resorpci do krevního oběhu. </a:t>
            </a:r>
          </a:p>
          <a:p>
            <a:r>
              <a:rPr lang="cs-CZ" dirty="0"/>
              <a:t>Složení stolice je závislé na skladbě potravy. Stolice obsahuje nestravitelné zbytky potravy (vazivová vlákna, škroby, tukové kapky), vodu, odloupané </a:t>
            </a:r>
            <a:r>
              <a:rPr lang="cs-CZ" dirty="0" err="1"/>
              <a:t>epitelie</a:t>
            </a:r>
            <a:r>
              <a:rPr lang="cs-CZ" dirty="0"/>
              <a:t> a žlučová barviva. Tuhost (konzistence) stolice je závislá na množství vody, barvu stolice ovlivňuje množství žlučových barviv.</a:t>
            </a:r>
          </a:p>
          <a:p>
            <a:r>
              <a:rPr lang="cs-CZ" dirty="0"/>
              <a:t>Vyprazdňování stolice (</a:t>
            </a:r>
            <a:r>
              <a:rPr lang="cs-CZ" b="1" dirty="0"/>
              <a:t>defekace</a:t>
            </a:r>
            <a:r>
              <a:rPr lang="cs-CZ" dirty="0"/>
              <a:t>) je reflexní děj. Nahromaděním stolice v konečníku se v dutině konečníku zvýší tlak a napětí stěny vyvolá pocit nucení na stolici. Ochabují svěrače konečníku a smršťují se břišní svaly a bránice, které zvyšují tlak na koncový úsek trávicí trubice, který se vyprazdňuje.</a:t>
            </a:r>
          </a:p>
          <a:p>
            <a:r>
              <a:rPr lang="cs-CZ" dirty="0"/>
              <a:t>Množství stolice závisí na množství přijímané potravy. Pohybuje se průměrně od 150-300 gramů.</a:t>
            </a:r>
          </a:p>
          <a:p>
            <a:r>
              <a:rPr lang="cs-CZ" dirty="0"/>
              <a:t>Defekační reflex lze potlačit vůlí. Opakované potlačování vyprazdňování stolice vede k ochabnutí svaloviny </a:t>
            </a:r>
            <a:r>
              <a:rPr lang="cs-CZ" dirty="0" err="1"/>
              <a:t>recta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6913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1847" y="62068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Projímavé klyzma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81847" y="1988840"/>
            <a:ext cx="8229600" cy="5589240"/>
          </a:xfrm>
        </p:spPr>
        <p:txBody>
          <a:bodyPr>
            <a:noAutofit/>
          </a:bodyPr>
          <a:lstStyle/>
          <a:p>
            <a:r>
              <a:rPr lang="cs-CZ" dirty="0">
                <a:effectLst/>
                <a:latin typeface="+mj-lt"/>
              </a:rPr>
              <a:t>podává se v podobě </a:t>
            </a:r>
            <a:r>
              <a:rPr lang="cs-CZ" dirty="0" err="1">
                <a:effectLst/>
                <a:latin typeface="+mj-lt"/>
              </a:rPr>
              <a:t>mikroklyzmatu</a:t>
            </a:r>
            <a:r>
              <a:rPr lang="cs-CZ" dirty="0">
                <a:effectLst/>
                <a:latin typeface="+mj-lt"/>
              </a:rPr>
              <a:t> nebo kapénkového klyzmatu</a:t>
            </a:r>
          </a:p>
          <a:p>
            <a:r>
              <a:rPr lang="cs-CZ" dirty="0">
                <a:effectLst/>
                <a:latin typeface="+mj-lt"/>
              </a:rPr>
              <a:t>výhody: klyzma je méně objemné, klient tekutinu déle udrží a snadněji se vyprázdní</a:t>
            </a:r>
          </a:p>
          <a:p>
            <a:pPr marL="0" indent="0">
              <a:buNone/>
            </a:pPr>
            <a:r>
              <a:rPr lang="cs-CZ" b="1" dirty="0">
                <a:latin typeface="+mj-lt"/>
              </a:rPr>
              <a:t>a) </a:t>
            </a:r>
            <a:r>
              <a:rPr lang="cs-CZ" b="1" dirty="0" err="1">
                <a:latin typeface="+mj-lt"/>
              </a:rPr>
              <a:t>mikroklyzma</a:t>
            </a:r>
            <a:r>
              <a:rPr lang="cs-CZ" b="1" dirty="0">
                <a:latin typeface="+mj-lt"/>
              </a:rPr>
              <a:t> - klyzma s malým obsahem tekutiny</a:t>
            </a:r>
          </a:p>
          <a:p>
            <a:pPr marL="0" indent="0">
              <a:buNone/>
            </a:pPr>
            <a:r>
              <a:rPr lang="cs-CZ" b="1" dirty="0">
                <a:latin typeface="+mj-lt"/>
              </a:rPr>
              <a:t>Pomůcky:</a:t>
            </a:r>
            <a:endParaRPr lang="cs-CZ" dirty="0">
              <a:latin typeface="+mj-lt"/>
            </a:endParaRPr>
          </a:p>
          <a:p>
            <a:r>
              <a:rPr lang="cs-CZ" dirty="0">
                <a:latin typeface="+mj-lt"/>
              </a:rPr>
              <a:t>Ricinový olej nebo glycerin; 100-200 ml </a:t>
            </a:r>
            <a:r>
              <a:rPr lang="cs-CZ" dirty="0" err="1">
                <a:latin typeface="+mj-lt"/>
              </a:rPr>
              <a:t>Janetova</a:t>
            </a:r>
            <a:r>
              <a:rPr lang="cs-CZ" dirty="0">
                <a:latin typeface="+mj-lt"/>
              </a:rPr>
              <a:t> stříkačka; slabší rektální rourka nebo </a:t>
            </a:r>
            <a:r>
              <a:rPr lang="cs-CZ" dirty="0" err="1">
                <a:latin typeface="+mj-lt"/>
              </a:rPr>
              <a:t>Nelatonův</a:t>
            </a:r>
            <a:r>
              <a:rPr lang="cs-CZ" dirty="0">
                <a:latin typeface="+mj-lt"/>
              </a:rPr>
              <a:t> katétr, čtverce buničiny, jednorázová podložka, vazelína, dřevěná lopatka, gumové rukavice, emitní miska, toaletní papír, podložní mísa</a:t>
            </a:r>
          </a:p>
          <a:p>
            <a:pPr marL="0" indent="0">
              <a:buNone/>
            </a:pPr>
            <a:r>
              <a:rPr lang="cs-CZ" b="1" dirty="0">
                <a:latin typeface="+mj-lt"/>
              </a:rPr>
              <a:t>Poloha:</a:t>
            </a:r>
            <a:r>
              <a:rPr lang="cs-CZ" dirty="0">
                <a:latin typeface="+mj-lt"/>
              </a:rPr>
              <a:t> viz jednorázové klyzma</a:t>
            </a:r>
          </a:p>
          <a:p>
            <a:endParaRPr lang="cs-CZ" dirty="0">
              <a:latin typeface="+mj-lt"/>
            </a:endParaRPr>
          </a:p>
        </p:txBody>
      </p:sp>
      <p:pic>
        <p:nvPicPr>
          <p:cNvPr id="3074" name="Picture 2" descr="https://encrypted-tbn2.gstatic.com/images?q=tbn:ANd9GcSArXVaoi4InznThfJbsYrK6UmYzAZeYdeKIj64cg3PnLmBlzNI1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881" y="332656"/>
            <a:ext cx="705555" cy="202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6488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AC14D2-1AB7-4092-BB35-285883F73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Postup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0126F05-1FBD-44B2-B797-09FC73C07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607602"/>
          </a:xfrm>
        </p:spPr>
        <p:txBody>
          <a:bodyPr>
            <a:normAutofit fontScale="77500" lnSpcReduction="20000"/>
          </a:bodyPr>
          <a:lstStyle/>
          <a:p>
            <a:r>
              <a:rPr lang="cs-CZ" dirty="0">
                <a:latin typeface="+mj-lt"/>
              </a:rPr>
              <a:t>1.- 3. bod viz jednorázové klyzma</a:t>
            </a:r>
          </a:p>
          <a:p>
            <a:r>
              <a:rPr lang="cs-CZ" dirty="0">
                <a:latin typeface="+mj-lt"/>
              </a:rPr>
              <a:t>4. Do stříkačky natáhneme ordinované množství oleje.</a:t>
            </a:r>
          </a:p>
          <a:p>
            <a:r>
              <a:rPr lang="cs-CZ" dirty="0">
                <a:latin typeface="+mj-lt"/>
              </a:rPr>
              <a:t>5. Oblékneme si rukavice a rektální rourku natřeme vazelínou, zavedeme do konečníku.</a:t>
            </a:r>
          </a:p>
          <a:p>
            <a:r>
              <a:rPr lang="cs-CZ" dirty="0">
                <a:latin typeface="+mj-lt"/>
              </a:rPr>
              <a:t>6. Stříkačku nasadíme na zavedenou rektální rourku a přípravek pomalu vstřikujeme.</a:t>
            </a:r>
          </a:p>
          <a:p>
            <a:r>
              <a:rPr lang="cs-CZ" dirty="0">
                <a:latin typeface="+mj-lt"/>
              </a:rPr>
              <a:t>7. Jednou rukou vytahujeme rourku z konečníku, druhou ji současně otíráme.</a:t>
            </a:r>
          </a:p>
          <a:p>
            <a:r>
              <a:rPr lang="cs-CZ" dirty="0">
                <a:latin typeface="+mj-lt"/>
              </a:rPr>
              <a:t>8. Požádáme klienta, aby v sobě tekutinu co nejdéle zadržel.</a:t>
            </a:r>
          </a:p>
          <a:p>
            <a:r>
              <a:rPr lang="cs-CZ" dirty="0">
                <a:latin typeface="+mj-lt"/>
              </a:rPr>
              <a:t>9. Ležícímu klientovi podáváme podložní mísu.</a:t>
            </a:r>
          </a:p>
          <a:p>
            <a:r>
              <a:rPr lang="cs-CZ" dirty="0">
                <a:latin typeface="+mj-lt"/>
              </a:rPr>
              <a:t>10. V průběhu celého výkonu s klientem neustále komunikujeme.</a:t>
            </a:r>
          </a:p>
          <a:p>
            <a:r>
              <a:rPr lang="cs-CZ" dirty="0">
                <a:latin typeface="+mj-lt"/>
              </a:rPr>
              <a:t>11. Dotazem si ověříme, zda se klient vyprázdnil.</a:t>
            </a:r>
          </a:p>
          <a:p>
            <a:r>
              <a:rPr lang="cs-CZ" dirty="0">
                <a:latin typeface="+mj-lt"/>
              </a:rPr>
              <a:t>12. Dekontaminujeme a uklidíme pomůcky.</a:t>
            </a:r>
          </a:p>
          <a:p>
            <a:pPr marL="0" indent="0">
              <a:buNone/>
            </a:pPr>
            <a:r>
              <a:rPr lang="cs-CZ" b="1" dirty="0" err="1">
                <a:latin typeface="+mj-lt"/>
              </a:rPr>
              <a:t>Mikroklyzma</a:t>
            </a:r>
            <a:r>
              <a:rPr lang="cs-CZ" b="1" dirty="0">
                <a:latin typeface="+mj-lt"/>
              </a:rPr>
              <a:t> na jedno použití:</a:t>
            </a:r>
            <a:r>
              <a:rPr lang="cs-CZ" dirty="0">
                <a:latin typeface="+mj-lt"/>
              </a:rPr>
              <a:t> takto se podávání </a:t>
            </a:r>
            <a:r>
              <a:rPr lang="cs-CZ" b="1" dirty="0">
                <a:latin typeface="+mj-lt"/>
              </a:rPr>
              <a:t>hromadně vyráběné léky </a:t>
            </a:r>
            <a:r>
              <a:rPr lang="cs-CZ" dirty="0">
                <a:latin typeface="+mj-lt"/>
              </a:rPr>
              <a:t>určení k aplikaci na sliznici konečníku. Lék je podáván ve speciálním obalu s aplikátorem pro zavedení do konečníku. Množství tekutiny je různé. Užívané léky např. Diazepam, </a:t>
            </a:r>
            <a:r>
              <a:rPr lang="cs-CZ" dirty="0" err="1">
                <a:latin typeface="+mj-lt"/>
              </a:rPr>
              <a:t>Salofalk</a:t>
            </a:r>
            <a:r>
              <a:rPr lang="cs-CZ" dirty="0">
                <a:latin typeface="+mj-lt"/>
              </a:rPr>
              <a:t> aj.</a:t>
            </a:r>
          </a:p>
          <a:p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78055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3.gstatic.com/images?q=tbn:ANd9GcSdrkm-Fo8mx937evpFwCtP7UmAD5_bswulo5JLzljunBXSDq7l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2656"/>
            <a:ext cx="3607342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docsimon.cz/article_images.php?action=sendtype&amp;type=9&amp;id=172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2645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Pokyny k použití </a:t>
            </a:r>
            <a:r>
              <a:rPr lang="cs-CZ" dirty="0" err="1"/>
              <a:t>mikroklyzmatu</a:t>
            </a:r>
            <a:r>
              <a:rPr lang="cs-CZ" dirty="0"/>
              <a:t> (letáček přípravku </a:t>
            </a:r>
            <a:r>
              <a:rPr lang="cs-CZ" dirty="0" err="1"/>
              <a:t>Salofalk</a:t>
            </a:r>
            <a:r>
              <a:rPr lang="cs-CZ" dirty="0"/>
              <a:t>)</a:t>
            </a:r>
          </a:p>
        </p:txBody>
      </p:sp>
      <p:pic>
        <p:nvPicPr>
          <p:cNvPr id="2050" name="Picture 2" descr="http://www.mydr.com.au/cmis/OutXHTML/ImagePath/C06527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26120"/>
            <a:ext cx="3435844" cy="161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mydr.com.au/cmis/OutXHTML/ImagePath/C065270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56992"/>
            <a:ext cx="1728192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mydr.com.au/cmis/OutXHTML/ImagePath/C065270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841" y="5110673"/>
            <a:ext cx="1445093" cy="142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mydr.com.au/cmis/OutXHTML/ImagePath/C065230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899" y="1971535"/>
            <a:ext cx="1838325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mydr.com.au/cmis/OutXHTML/ImagePath/C0652302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945" y="1938580"/>
            <a:ext cx="1724025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mydr.com.au/cmis/OutXHTML/ImagePath/C0652303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998" y="3356992"/>
            <a:ext cx="10001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mydr.com.au/cmis/OutXHTML/ImagePath/C0652304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632" y="3501008"/>
            <a:ext cx="139065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www.mydr.com.au/cmis/OutXHTML/ImagePath/C0652305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848" y="5307772"/>
            <a:ext cx="1352550" cy="12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www.mydr.com.au/cmis/OutXHTML/ImagePath/C0652306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757" y="5110673"/>
            <a:ext cx="1676400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62457" y="1763165"/>
            <a:ext cx="7861706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err="1"/>
              <a:t>Salofalk</a:t>
            </a:r>
            <a:r>
              <a:rPr lang="cs-CZ" dirty="0"/>
              <a:t> 4 g, klyzmata </a:t>
            </a:r>
            <a:br>
              <a:rPr lang="cs-CZ" dirty="0"/>
            </a:br>
            <a:r>
              <a:rPr lang="cs-CZ" dirty="0"/>
              <a:t>Obsah nádobky (60 ml suspenze) se v akutním stádiu onemocnění zavádí do konečníku jedenkrát denně večer před spaním, nejlépe po stolici. </a:t>
            </a:r>
            <a:br>
              <a:rPr lang="cs-CZ" dirty="0"/>
            </a:br>
            <a:r>
              <a:rPr lang="cs-CZ" dirty="0"/>
              <a:t>Nádobku je třeba před použitím dobře protřepat. Poté se sejme ochranný kryt a nádobka se uchopí svisle, aby se nevylil její obsah. Pacient si lehne na levý bok, napne levou nohu a pravou nohu ohne pro udržení rovnováhy. Špičku aplikátoru potaženou filmem zavede do konečníku a nádobku podrží ve směru k pupku. Drží ji pevně a lehce ji nakloní, aby aplikátor směřoval ve směru zad, pomalu a rovnoměrně ji stiskne, aby se nevyvolalo nucení na stolici. Po vyprázdnění nádobky aplikátor opatrně vyjme. </a:t>
            </a:r>
            <a:br>
              <a:rPr lang="cs-CZ" dirty="0"/>
            </a:br>
            <a:r>
              <a:rPr lang="cs-CZ" dirty="0"/>
              <a:t>Po použití klyzmatu zůstane nejméně 30 minut ležet ve stejné poloze, aby lék mohl dobře působit. Nejlepšího účinku se dosáhne, když klyzma může působit celou noc. </a:t>
            </a:r>
            <a:br>
              <a:rPr lang="cs-CZ" dirty="0"/>
            </a:br>
            <a:r>
              <a:rPr lang="cs-CZ" dirty="0" err="1"/>
              <a:t>Salofalk</a:t>
            </a:r>
            <a:r>
              <a:rPr lang="cs-CZ" dirty="0"/>
              <a:t> 4 g, klyzmata je určen pouze pro léčbu akutního stádia onemocnění, což zpravidla znamená dobu 8-12 týdnů. 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55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76672"/>
            <a:ext cx="8229600" cy="114300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Kapénkové klyzma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844824"/>
            <a:ext cx="8229600" cy="51411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b="1" dirty="0">
                <a:latin typeface="+mj-lt"/>
              </a:rPr>
              <a:t>- je podávání tekutiny do tlustého střeva po kapkách</a:t>
            </a:r>
          </a:p>
          <a:p>
            <a:pPr marL="0" indent="0">
              <a:buNone/>
            </a:pPr>
            <a:br>
              <a:rPr lang="cs-CZ" dirty="0">
                <a:latin typeface="+mj-lt"/>
              </a:rPr>
            </a:br>
            <a:r>
              <a:rPr lang="cs-CZ" b="1" dirty="0">
                <a:latin typeface="+mj-lt"/>
              </a:rPr>
              <a:t>Pomůcky:</a:t>
            </a:r>
            <a:endParaRPr lang="cs-CZ" dirty="0">
              <a:latin typeface="+mj-lt"/>
            </a:endParaRPr>
          </a:p>
          <a:p>
            <a:r>
              <a:rPr lang="cs-CZ" dirty="0">
                <a:effectLst/>
                <a:latin typeface="+mj-lt"/>
              </a:rPr>
              <a:t>FR zahřátý na teplotu lidského těla, infuzní převodová souprava, dezinfekční roztok, čtverečky buničiny, infuzní stojan, leukoplast, nůžky, slabá rektální rourka nebo </a:t>
            </a:r>
            <a:r>
              <a:rPr lang="cs-CZ" dirty="0" err="1">
                <a:effectLst/>
                <a:latin typeface="+mj-lt"/>
              </a:rPr>
              <a:t>Nelatonův</a:t>
            </a:r>
            <a:r>
              <a:rPr lang="cs-CZ" dirty="0">
                <a:effectLst/>
                <a:latin typeface="+mj-lt"/>
              </a:rPr>
              <a:t> katétr, gumové rukavice, toaletní papír, event. podložní mísa, vazelína, dřevěná lopatka, emitní miska, jednorázová podložka</a:t>
            </a:r>
          </a:p>
          <a:p>
            <a:pPr marL="0" indent="0">
              <a:buNone/>
            </a:pPr>
            <a:r>
              <a:rPr lang="cs-CZ" b="1" dirty="0">
                <a:effectLst/>
                <a:latin typeface="+mj-lt"/>
              </a:rPr>
              <a:t>Poloha:</a:t>
            </a:r>
            <a:br>
              <a:rPr lang="cs-CZ" dirty="0">
                <a:effectLst/>
                <a:latin typeface="+mj-lt"/>
              </a:rPr>
            </a:br>
            <a:r>
              <a:rPr lang="cs-CZ" dirty="0">
                <a:effectLst/>
                <a:latin typeface="+mj-lt"/>
              </a:rPr>
              <a:t>pohodlná s ohledem na délku podávání klyzmatu (60 minut), poloha na boku, poloha na zádech</a:t>
            </a:r>
          </a:p>
          <a:p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610133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0703F3-2B68-4BFB-86DF-30E5F33F9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Postup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004EB27-F976-4D33-AD2F-25B1AFDF5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391578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>
                <a:latin typeface="+mj-lt"/>
              </a:rPr>
              <a:t>Příprava klienta - klientovi vysvětlíme postup, účel klyzmatu.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latin typeface="+mj-lt"/>
              </a:rPr>
              <a:t>Infuzní roztok postavíme do teplé vody. Po ohřátí na požadovanou teplotu dezinfikujeme gumovou zátku a napojíme převodovou infuzní soupravu, odpustíme vzduch. Láhev zavěsíme na infuzní stojan.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latin typeface="+mj-lt"/>
              </a:rPr>
              <a:t>Oblékneme si rukavice a rektální rourku natřeme vazelínou, zavedeme do konečníku.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latin typeface="+mj-lt"/>
              </a:rPr>
              <a:t>Na rektální rourku napojíme na odvodnou hadici a tlačkou upravíme počet kapek (asi 60/minutu).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latin typeface="+mj-lt"/>
              </a:rPr>
              <a:t>Náplast obtočíme kolem rourky, ve vzdálenosti asi 4 cm od konečníku náplast přilepíme k hýždím.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latin typeface="+mj-lt"/>
              </a:rPr>
              <a:t>V průběhu výkonu sledujeme stav klienta a průtok roztoku hadičkou.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latin typeface="+mj-lt"/>
              </a:rPr>
              <a:t>Před vykapáním celého roztoku přerušíme tlačkou spojovací hadičku a rourku odstraníme.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latin typeface="+mj-lt"/>
              </a:rPr>
              <a:t>Dotazem si ověříme, zda se klient vyprázdnil.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latin typeface="+mj-lt"/>
              </a:rPr>
              <a:t>Dekontaminujeme a uklidíme pomůcky.</a:t>
            </a:r>
          </a:p>
          <a:p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6205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ýsledek obrázku pro digitální vybavení sto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08104" y="2420888"/>
            <a:ext cx="3433682" cy="333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Evakuace stolice, 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digitální vybavení stolice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0591" y="1916832"/>
            <a:ext cx="8229600" cy="5069160"/>
          </a:xfrm>
        </p:spPr>
        <p:txBody>
          <a:bodyPr>
            <a:noAutofit/>
          </a:bodyPr>
          <a:lstStyle/>
          <a:p>
            <a:r>
              <a:rPr lang="cs-CZ" dirty="0">
                <a:latin typeface="+mj-lt"/>
              </a:rPr>
              <a:t>Manuální vybavení tvrdé spečené stolice (</a:t>
            </a:r>
            <a:r>
              <a:rPr lang="cs-CZ" dirty="0" err="1">
                <a:latin typeface="+mj-lt"/>
              </a:rPr>
              <a:t>skybala</a:t>
            </a:r>
            <a:r>
              <a:rPr lang="cs-CZ" dirty="0">
                <a:latin typeface="+mj-lt"/>
              </a:rPr>
              <a:t>)</a:t>
            </a:r>
          </a:p>
          <a:p>
            <a:r>
              <a:rPr lang="cs-CZ" dirty="0">
                <a:latin typeface="+mj-lt"/>
              </a:rPr>
              <a:t>Výkon provádí lékař nebo pověřená sestra</a:t>
            </a:r>
          </a:p>
          <a:p>
            <a:pPr marL="0" indent="0">
              <a:buNone/>
            </a:pPr>
            <a:r>
              <a:rPr lang="cs-CZ" b="1" dirty="0">
                <a:latin typeface="+mj-lt"/>
              </a:rPr>
              <a:t>Pomůcky:</a:t>
            </a:r>
            <a:endParaRPr lang="cs-CZ" dirty="0">
              <a:latin typeface="+mj-lt"/>
            </a:endParaRPr>
          </a:p>
          <a:p>
            <a:r>
              <a:rPr lang="cs-CZ" dirty="0">
                <a:latin typeface="+mj-lt"/>
              </a:rPr>
              <a:t>ochranné rukavice</a:t>
            </a:r>
          </a:p>
          <a:p>
            <a:r>
              <a:rPr lang="cs-CZ" dirty="0">
                <a:latin typeface="+mj-lt"/>
              </a:rPr>
              <a:t>lubrikační prostředek</a:t>
            </a:r>
          </a:p>
          <a:p>
            <a:r>
              <a:rPr lang="cs-CZ" dirty="0">
                <a:latin typeface="+mj-lt"/>
              </a:rPr>
              <a:t>buničitá vata, emitní miska</a:t>
            </a:r>
          </a:p>
          <a:p>
            <a:r>
              <a:rPr lang="cs-CZ" dirty="0">
                <a:latin typeface="+mj-lt"/>
              </a:rPr>
              <a:t>ochranná absorpční rouška</a:t>
            </a:r>
          </a:p>
          <a:p>
            <a:r>
              <a:rPr lang="cs-CZ" dirty="0">
                <a:latin typeface="+mj-lt"/>
              </a:rPr>
              <a:t>podložní mísa</a:t>
            </a:r>
          </a:p>
          <a:p>
            <a:endParaRPr lang="cs-CZ" dirty="0">
              <a:effectLst/>
              <a:latin typeface="+mj-lt"/>
            </a:endParaRPr>
          </a:p>
          <a:p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871029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7D7C39-977D-420C-ABA4-560AD78DB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Postup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EE6664F-06B4-403C-A9CD-F65793C07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>
                <a:latin typeface="+mj-lt"/>
              </a:rPr>
              <a:t>poučení pacienta o výkonu</a:t>
            </a:r>
          </a:p>
          <a:p>
            <a:r>
              <a:rPr lang="cs-CZ" dirty="0">
                <a:latin typeface="+mj-lt"/>
              </a:rPr>
              <a:t>navléknutí dvou ochranných rukavice na pravou rukou</a:t>
            </a:r>
          </a:p>
          <a:p>
            <a:r>
              <a:rPr lang="cs-CZ" dirty="0">
                <a:latin typeface="+mj-lt"/>
              </a:rPr>
              <a:t>ukazovák pravé ruky natřít lubrikačním krémem a opatrně zasunout do konečníku</a:t>
            </a:r>
          </a:p>
          <a:p>
            <a:r>
              <a:rPr lang="cs-CZ" dirty="0">
                <a:latin typeface="+mj-lt"/>
              </a:rPr>
              <a:t>mírným ohnutím konečného článku prstu se snažit stolici po kouskách vyjímat</a:t>
            </a:r>
          </a:p>
          <a:p>
            <a:r>
              <a:rPr lang="cs-CZ" dirty="0">
                <a:latin typeface="+mj-lt"/>
              </a:rPr>
              <a:t>po výkonu úklid pomůcek a provedení záznamu o výkonu a výsledku defekace do dokumentace </a:t>
            </a:r>
          </a:p>
          <a:p>
            <a:r>
              <a:rPr lang="cs-CZ" dirty="0">
                <a:latin typeface="+mj-lt"/>
              </a:rPr>
              <a:t>stolici vybavujeme i při paradoxním průjmu (nemocný má zácpu a přitom odchází řídká stolice kolem </a:t>
            </a:r>
            <a:r>
              <a:rPr lang="cs-CZ" dirty="0" err="1">
                <a:latin typeface="+mj-lt"/>
              </a:rPr>
              <a:t>skybaly</a:t>
            </a:r>
            <a:r>
              <a:rPr lang="cs-CZ" dirty="0">
                <a:latin typeface="+mj-lt"/>
              </a:rPr>
              <a:t>)</a:t>
            </a:r>
          </a:p>
          <a:p>
            <a:r>
              <a:rPr lang="cs-CZ" dirty="0">
                <a:latin typeface="+mj-lt"/>
              </a:rPr>
              <a:t>dojde-li v průběhu výkonu k defekaci , necháme pacienta přirozeně vyprázdnit</a:t>
            </a:r>
          </a:p>
          <a:p>
            <a:r>
              <a:rPr lang="cs-CZ" dirty="0">
                <a:latin typeface="+mj-lt"/>
              </a:rPr>
              <a:t>při komplikacích (krvácení) výkon přerušíme a informujeme lékaře</a:t>
            </a:r>
          </a:p>
          <a:p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029435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Diagnostické klyzma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+mj-lt"/>
              </a:rPr>
              <a:t>provádí se na RTG odd. při vyšetření tlustého střeva - </a:t>
            </a:r>
            <a:r>
              <a:rPr lang="cs-CZ" dirty="0" err="1">
                <a:latin typeface="+mj-lt"/>
              </a:rPr>
              <a:t>irigoskopii</a:t>
            </a:r>
            <a:endParaRPr lang="cs-CZ" dirty="0">
              <a:effectLst/>
              <a:latin typeface="+mj-lt"/>
            </a:endParaRPr>
          </a:p>
          <a:p>
            <a:r>
              <a:rPr lang="cs-CZ" dirty="0">
                <a:latin typeface="+mj-lt"/>
              </a:rPr>
              <a:t>před vyšetřením musí být nemocný důkladně vyprázdněn zpravidla několika očistnými klyzmaty</a:t>
            </a:r>
            <a:endParaRPr lang="cs-CZ" dirty="0">
              <a:effectLst/>
              <a:latin typeface="+mj-lt"/>
            </a:endParaRPr>
          </a:p>
          <a:p>
            <a:r>
              <a:rPr lang="cs-CZ" dirty="0">
                <a:latin typeface="+mj-lt"/>
              </a:rPr>
              <a:t>(1,5l)</a:t>
            </a:r>
            <a:endParaRPr lang="cs-CZ" dirty="0">
              <a:effectLst/>
              <a:latin typeface="+mj-lt"/>
            </a:endParaRPr>
          </a:p>
          <a:p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874717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IRIGÁTORY</a:t>
            </a:r>
          </a:p>
        </p:txBody>
      </p:sp>
      <p:sp>
        <p:nvSpPr>
          <p:cNvPr id="4" name="AutoShape 2" descr="data:image/jpeg;base64,/9j/4AAQSkZJRgABAQAAAQABAAD/2wCEAAkGBhQSEBUUEhQUFBQVFBcUFBQUFBcUFBcUFBcXFBQXFxQYHCYfFxkkGRcUHy8gJCcpLCwsFx4xNTAqNSYrLCkBCQoKDgwOFw8PGiwkHSQsLCwtLikpLCksLCwsLCwsLCwsLCksLC0pKSwsKSwsLCkpKSwpLCwsLCwsLCwsLCwpLP/AABEIAOEA4QMBIgACEQEDEQH/xAAbAAACAwEBAQAAAAAAAAAAAAAAAQIDBAUGB//EAEIQAAIBAgMFBAYHBQcFAAAAAAABAgMRBBITBQYhMXEiQVFhMkKBkaGxB2JyksHR8BQjM1LxFRZDU4KDopOywtLh/8QAGwEBAQADAQEBAAAAAAAAAAAAAAECAwQFBgf/xAAuEQACAgIABQAJBAMAAAAAAAAAAQIRAxIEEyExQRQiIzJRYXGB0TOhwfAFQrH/2gAMAwEAAhEDEQA/AMIAB9WfnoAAFAAAAAAAQAAAUAAAAAAAIAABQDAGAAxAAAMTGgKQBDQWAAAAhRiHYRCgAWAAAENIUQQEsoZSgiBLKGUAiBNQGoEKQAnkHkKKK7BYtyCyAUVgWZCWUWKKQLsospLFFVgsW5R5BYoqaCxdYSQsUVZQyl1gsLFFOUllLAAKXETReLKWxRSBbkE6ZLFFYEreTApiTygokriuSjKwsMTYXLRNh2FlC4ChsMCNxihsO4FuGwU6jtBN+L5Je03f2Db06kI+1X9zaMJThHo2bYYsk1cV0OYmB1/7JpLnNy4ZuFuXK9rN8+A1Qw69Wcuv9fwMOdHwmbfRZ+Wl9/wccLnY06D/AMOa6O//AJB/ZlGXKco/aXD5fiTnR8pj0afhp/f8nGuFzp1t35pXhlmvqtX/AK+VznOFnZqz714PobYzjLszRPHPH7yojcLjsGUyNVsSC5KwZQLI3C5JRGC9SAE0gsUnUhcdx5ROJBYhhYQotjsAWAUWwsGUnYLFMaI5QsSEC0JRHYaQWAoVhwheSXi0veFgsQdLPT4p6a04dmMeHDm+r8zlTXE7tOEalOOe6llj2ud+HrLvMdbY81xilNeMXf4PieXjml0fc+hzYpSScV0/4c50pSqZ2+xHlx9XuilzFlLp0XHmmuqaInRdnHrRWok4xBFtOk3yTfRXDZYr4EqM2ndNp+RftDDqrSlJpKcI3uu9LuZbh9lT9ZKC8ZflzFtmahQcYX7TSlLldeC8FwNGyc0o9zqeNxxSc10o8whpDQI9Q+fEAxAoDt+vkAAliGCAULE0A7AmCisKwwaBKFlAlboICwGOw8rAsiFiWRjyAnUgwLHSYaQtFpldgZaqTDSFimeowv8ADj9lfJEpCwi/dx+yvkiUjw37zPrl7i+hH9qmvWYv2yXflfWKYpIhYtIwbfxLY4qXhH2RX5E/2mb9Z+zgUqJNIjSKm/iTOdt/+Gvtr5M6cEc7eCPYgvrP5GzB+ojVxf6Ejzwi7RFonsWj5imVgkWaQ9EWiUyuwWLNEekLRaZUohlLdIekSxTKLBYt0Q0i2hTKQLdIHRFoUyq4F2R+AC0KZo0Q0jVkDIc252rEZdIekacgZBuOUZ9INI05A0ybl5Zm0x6Ro0wyDYvLOxhV2I/ZXyCSJYZdhdF8hTXE8v8A2Z9BFeqitkbE2JGRgwROL6EUSigzJFsDnbajfL7fwOnFGHbEeMej/AuF+0Rq4pXif98nGdIWkacgZD0djxOWZlSDSNOQMg2HLM2kDpGnIGQbDlmZUyTpF+QHAbDlmfSDTL8gZBsOWUaQtI0ZAyjYcso0gL8oF2ZOWjVpAqRq0Q0Tl3O/lmXTHpmnRHojccsy6YaZq0Q0RuXlmXTBUzVoi0RuOWaaK7K6IUyUFwXQi0cV9Weql6qItELE2RMkzFoaj5olFEScURsqRdEx7Qj2l0NsDNjKd5LoXE/WNfEK8dHP0h6Zp0haJ17HncszaQaRpdIFSLsOWZtMNM06QtIbE0M+mDpmjSB0hsNDNpBpmjTDTGw5Zn0xaZflDKXYmhn0gNOQQ2JyzoaI9E16YKmce56XLMmkGka9MNMbjlmTSFpGLaW89GldJ55LmovsrrPl7rnlcXvjWq30uzHxj2V/1HxfsOfJxcIfP6Hdh/xmbL1ql8/x3PZV5xgrzlGP2pJfM51feKhH13L7MX83ZHha+I75zbffl4f8nxM9OupP93Sc35RlUf4nK+NyS92P8/g9Ff4nBj/Un/H5PqmExCqU4zjylFSXjZrhyGzJsNP9mo5llelG8WrNO3FNdxtcTqi7XU8+cUm0uxBxI2LLCsZ2Yaiy+TGkILixqX0yFdcRQkcrGbz06deVOcZcMrzKz9KKl6PB9/dciyRg7kxLBPKqgrZ08oZBYPGU6qvTkpeNua6rmjTkOhTTVo4ZY3F1JUyhUuJqxmzdNJ5lK/B2VrMnhqSclf8AXea8dG8PaapZGppG6GFPHKRx8gtM1aQnTN2xz6GbTBwNLpA6Y2GplyCcDTphpjYmpmyiyml0xaZbJqZ9LyA0aSAbDQ6mmGmX5RWOLY9TUx4zEQpQc6jtGPPx8kl3t9yPnO8W+U6jcY3jB8FTjxbvyzNcZN+C4dTob6bWlUrOnH0abypLvn6z/BdH4lmC2AsHhp4iaTr5ey3xUJTajG3RtNvvsck5vI2rqK7nqYsUcEYyaucu3yPG/sM5SvX4Jcqfn9a3LodfZe79bFegslJcM7XC3hCK9L4Lqbdg7E/aatpXcI8ZeL8r+fefR6OGUUlFJJKyS4GvFiUvWfbwjdxPEyx+zi+vlnltn7h4enZyjqy/mqdpeyPJe47UMHGKsopLwSsdF0yEqZ2ppdjyJXJ22YFSDSNGQVhZa6FDokZUjTYi0LFGV0yGmXYisoxcpNJLi2+SRzsDvBQq1NOE+3xsmrXsrtLz58OZHNJ02ZrFJptLojU428z5rvZVk8ZVytOzimuT4U4+svxTPqUqVzk7V3XpV+MorN3SXZl95GM47qjZiyLG7aPnez9qtSTTcZLlxtL2PvPom7u31XWSdtS10+Smlz4d0vFe08RtjdGrS4x/eR8+E/fyfwI7DxkotSV1OnJPjwd1Z8V5r8TlUpYHfjyeg44+Mjq/e8PyfWqEO0i7ErgupyN3t5KeJk4qLhOKbcXxVk7NqXVrg0juTjc7N1KSaPJeKWODjJUzFkFpmvTDTN2xzcsyaYaZq0w0hsTlmXILIatIWkXYcsy5BOBqdMWmNicsz5QNGQC7E5ZuykZ8EW2FOPA5LO6j5bselnxsFLjepNu/81pP5nsN7cK54Soo+Cf3XdfI8ftnDyw+KeXg1JTg/bdPz/qe92VtGGKo5la/o1Id8ZPu6Puff7zmxNLaDPS4pN6Zo9qX2aPG7k7YjTqOM2lGpZXfqzXBJvuT5X8bH0PIfMN593J4abnBN05P3eT/ADNO7u/M6SUKn7yC4Wb7cV9WT5ryfsaJGbxerLt8S5cK4n2mPv5R9G0xOmUbM23RxC/dTTffB9ma/wBL59VdG6x0qV9UedKDi6aMdXCt8Vz70+T/AF4mWStwfB+D4fHkzrZQcL8y2SjkNEWzpywUPC3Th8iL2fHxl7y7DU8rvRgZVsNOFN2m7ON3ZNxd7X7r/gjxmBhKhUhmp5Z03GajJW48+a8ePFH1TEbMVuDl1ueP3k2Y1G74uHFPm7cmr+Hf7DmzQ2Wy7o7+DzaPly7P+T0+CtVhGcfQkrpvn5rqndN+TNmgjz24OLbp1ab9SSlHpUTTX3o39p6vIbYT2imcubFy5uPwOZisCmuJ4HeOEYVWopXSSdu+UuKXW1veev3i3phQThTalV5eMYecvGX1ffY8lsDBOtWVWd3FSbV+LnO/GT6Pj1NWWXM9nH7nXwuPkp55/b5na3O3YnhsRUnKSnGdOy4Wak5KUlbvXDmWb47x1MNXpKm7J03KUWs0X22ldeznwZ6bDwsl0MO3d2oYmzlwnFWjJeHOz8VxZslHwuhzQy9VKav6nO2Vv1RqWVVab/mV5Q9/OPtv1PR4etCavTlGa73GSlbrY+a7T3UnRu+XhKPGL8My7vZ7g2Bu/iK87RWSF1GdW6y5W+1l/wAyVuUfG1zDfLDo1ZveHh8icoy1+T6n05wFlI7K2PToQy05TcXyU6jnZ8nZv0fNLh5GupRsdCkcDgk+hmyiyl+UWUuxjqUZQyl2UWUtkoqy+YF/tENhRbYBgajccLejd9Yin2bKpH0X4+MX5M+eYTHVcLWbjeE48JJrhbwkvWi/6WPr5xN4N16eJV2ss16M1zXk/FGrJj26rudeDiOX6susX4M2yd6aGJjkqWpzfBxk+xL7Mn8nZ9Tmbd+jmMryoPJLnkd8vsfNHltp7ErYeVpq67pLjF/kaNlb3V8P2VK8f5KnaiunfH2NGrmNdMiOlYIy9fBL7M52O2fiMM/3kJJJ8Jc49VNcvgdXZe/9emknPPHwqLOvZO+Ze89JhPpBozVq1Jx8XBqcfc7P5kcRgNlYnjeFOT71moy+STMVGD6wlRm55UqzQtfQswP0j05fxKbXnTkpL3Ss/idjD73YWX+Jl8pwlH42a+J5Kt9G9KXGhi15KWSovfFpmGr9HmMh6E6M+lSUPhJNfE2XlXwZpceGl8V/fufR6e16EvRrUn/uRXzZesTDunB/64/mfI8Ru9jqfpQi/wDeov8A7pI57VdOzjHrenJe+LZHmnHuv3LHhMc/dn+x9pq4mC5zgus4/meT3x2pT08kJRlKfPK1JKK53a7+5e08Ldr0pJ+UUre+xasLVnHNGDa5K/ZTfXw6Gt55TWsUb48HDE1Ocux2N194oYZ1nKMpSlkSSso2Sk+Mn5vkkw2vvzVq3jF5Iv1ad7vrPm/ZYjsn6OK9VZ6lWEE3xUYuT97sj1GzPo/w9LjLNUfjJ8PcuBnHHOtbpGqfEYVJz1uXzPGbL2POtJXTa/lXBf6n3Lpx6H0DZOxciWa1/BKyVuSXkdahg4QVopJeCVi3Kb4QUFSOHNmlldyKJws10LoLgV1Hx9hbAzNRTXw6krNXRRhHFLTVuwuCXCy6G6xXLARbzWalyzReWVnzV0UhysZtyFKsoyl6Ue0kr5JLk3bj2l7VbzOhgdsRqK8XmXLv+QlsKilZQXHnzbfm2+ZnlsjI7wbXkXoS2dRZXy4PwZGULGSniLcJL9dTXCfg79Sdh0ZGwWJOa8Gn5cRWAoVgJABQwAEQyAB2AAor4SM1aSTT7nxPM7R3HhK7p2j9VrNH48j1o7EqyqTXY+X4vc9x5wmvrU3mX3ZfmYv7vP1K8V5VISh8VdH1t00zPW2fCXpRT6pGt4oPwdMeKyx8ny1bs4n1dGfSrC//ACsNbs43/Jj9+l/7H0ae7lJ+rbpwK/7tw7nL7zMPR4G70/J8jwMd08Y/Vpw61Ka+V2aIblVH/GxFOPlDNUfxyo9vHd6PjL3l9PYlNd1+vEq4eCMXx2V+TyWC3bw9N9mEq0v5qnGN/KC4e+53cLshyeafsXcjtU8LFcki5QNqil2OWWSUu7K6NPKrFliSiCRkayNgykrAAVuh0fvX53JKBMTAI2JJCGCADQBcArqUkzO6OXka2xWLZKKI1fEtQnBDIUBgAKAwGAAWAAAQwGAKwwAAQwBACsOwDAEAwAFYBgAIYAAIBiAAQwAExMYAhECTEAIQ7CBRiAAKGNCGAAxIYADEMAAAAAALAANAAAAAAAAAAAMAYAAIYmAAAAAhiAABDECCYhiBQuA7dQBAlzBd/QABR/r4jYAAL8xr9e5gAAL8PzJd3sAABf8AwAAAkJDAAS/XxEgAAa5AwAAX6+IAABJkf18wAAX5Df5AAAPmHcAAEY/r4Av17gAAUu7oIABBgAAp/9k="/>
          <p:cNvSpPr>
            <a:spLocks noChangeAspect="1" noChangeArrowheads="1"/>
          </p:cNvSpPr>
          <p:nvPr/>
        </p:nvSpPr>
        <p:spPr bwMode="auto">
          <a:xfrm>
            <a:off x="63500" y="-103822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16025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9715" y="3986014"/>
            <a:ext cx="25050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7" descr="data:image/jpeg;base64,/9j/4AAQSkZJRgABAQAAAQABAAD/2wCEAAkGBhQSEBUSEhIQEBUQFQ8UEBQVEA8PDxUVFBAVFBQUEhQYHCYeFxkkGRQVHy8gIycpLCwsFR4xNTAqNSYrLCkBCQoKDQwOFg8PFTUgHx4pNTUyKTUyMSksNSopLDU1LCkvKSwzLCw1KiwuMCksLCkyKSw0LSw1LC0vKSkwKSkpNf/AABEIAOEA4QMBIgACEQEDEQH/xAAbAAEAAgMBAQAAAAAAAAAAAAAABAUBAgMHBv/EAEEQAAIBAgMFBAcFBQgDAQAAAAABAgMRBCExBRJBUXEiYYGRBhMyobHB0QdCUuHwYnKCkrIUI0NTY6LC8RV0szP/xAAZAQEBAQEBAQAAAAAAAAAAAAAAAQQFAwL/xAAtEQEAAgECAwYEBwAAAAAAAAAAAQIDBBESIUEFIjFRYfAygbHBExQzcYKhov/aAAwDAQACEQMRAD8A9xAAAAAAAAAAAAAAAAAAAAAAAAAAAAAAAAAAAAAAAAAAAAAAAAAAAAAAAAAAAAACPiMfCElGTs5XemiXF8jXaGM9XG/G/wD2UdOXraylOyU28r3tGGiv3tr+Y+ojcfSpmQD5AAAAAAAAAAAAAAAAAAAAAAAAAGG7FLidpSk2o9mPvfVgTsVtWMHZLefG2i8SO9tvhD3/AJEGMDdRAmLbD/B7zV7Zf4V7yMkbboHf/wAxLlH3/US2jUfspO3Jb3uTIsqQpT3ZXsn3MCvxuKnUnaV+za6tayyu9MvzLnY2G1k87W3U+Gtinx+2sPGpONWtRhNqD3Z1KcJpKV45XWWXuN16V0KDjvVYdtJqKkpzlF5pxitdcmWbxFX1WtrzFaxvL6wHxuP+0aMNKMlpb1k405vPX1avK3ErZfaXP7sIPpRqtee+n7jNOpxR1dCnZeqvG/A9EB5/Q+0uV+1Cj0fraL82pIusF6eUZe3GdP8AaVq1P+aF2vFItdRjt1fOTs3VY43mn3fTA44XGQqR3qc4Ti+MZKS80dj333YJiYnaQABAAAAAAAAAAAAAAAIuOxqgucnovmwI21cZ/hr+L6ECERGHF5tm9gFgZAAymatnOcgOsmfO7a9LadF7kVKvUz7ELPdy/wAR6QXey1q1ezvSvb7sdHLx4LvPlcZ6OxrSlvTmoSbfqof3dK71ul7beec23mQeYeluLhWrVMRVlGNaaX93Q3qyTjBRi51W921kvZ3vArNhbalCtFOXq4OUN6ahCc1G7yTa3kuOTR7XhPRajFOMKFOSatJ7sGnklZyatwWh89jPsijPEb9Nwo05OLdNS3ktN5RdtHy4XJNd42fdLTW0Wjxh9h6K7FwtKW9OHrJNXVSfaV+6OmfM+zpYulpGVPonFe4r6cJ8HDuSUYrp7JpVqS+9FNfuxl70hSlaRtEPXNmyZrcWS0zK2rYSE1acITX7UYyXvRRbQ9AcLUzjB0JcJUpbn+3T3G1PEpey3D91tLyeROo7SkvaW+uccpLrHj4C1K28Y3THny4p3x2mHwuP9Fcbg5etoTlWS1lT7Na37cM99fzeBaej/wBo6laGKSg9PWpNQv8A6kfuvv06H21KtGSvFpr9eRQ+kfobSxN5xtSq29tLsy7qsfvLv1Ms4LY+eKfl0dSuvw6mODV0/nHKY/f38n0EKiaTTTTzTTTTXNM2PL9mbYr7Oq+pqxk6aznSvvWj/mYeT1j3fpej4DHwrU41KclOMldNfB8n3HtizRfl4THRi1eivp9rRPFWfC3vqkgA9mEAAAAAAAAAI2Nxqprm37K+b7gGNxqprnJ+yvm+4pruT3pO7epjecnvSd2zdAbGTBlAYMM2ZxrVLAJzsRKta+XA6RjdnHERtveHwIOVV72fPJdEdaeESV5K/FJ5JLnL5LidsJhd6Waygrtc7aLxdjFROUs8+L6lVvRlvPS/K6zfdGKyS6neF+ncrEiGGSjbnrzfO/d3G8KSRRx7fD3u5ynUktV4rJk1o5zllmQ3Q3T3k3a9teDXiaQvF5Nrv5dV80W2zsPnvaJXXW50xOB+9FdVwfQpugUq2d0/Vzej/wAOfUs8Li97JrdktV81zRUV6NldZxeq4xZrSxGaTea//OfHo+YE/b2wqeKp7k8ms6c17cJc4v4riedbN2rW2Xi3Sqp7kmvWRXsyTyVal9Oq6en4PFb6zylH2l813MqPTL0ZWMoNJJVad3Rl38YN8n8bMy58U279Pih1NBq603wZ+eO3j6esLvDYiNSKnBqUZJOLWjT0aOp5p9m3pI4TeDq3V3L1d8nGafah3Xz8ep6WemHLGWvEz63SW0uWcc846T5x5gAPViAAAAK7G7Tt2YZvi+C6c2B2xu0FTy1k9Fy72U0m5Pek7thLi829XxMgbJGUamyA2RkwZQGJysRJ5kiqc0gNb2I9da952qamtTNd6+BBL2fO1OT45Lxz+iZzjlJ+HyOFCbStwbTfVfpkmtwlzyfXgVU2clw0yMKRGo1eD8DsEdN41au7czRsm4DD/efh9QJVKmopJcDcACBtGhk5LjlJfBlHOGq8j6qcbpp8cj5ydPOS/Df3Oz+ZRtg8U1aWrjlJfijx+qPoIyTSazTs10Z8xDsyvzyfhoXmy59lx/C8v3ZZr33XgFec/aTsd0MTDF07xVV9trLdqxzUvFZ9Uz0D0c2ssThoVcryVprlNZS9+fijh6X7K/tGDq07XluucP3odpedmvE+Q+ybamdSg3qlOPVWjL3NfymH9LP6W+rvTP5vs/efiwz/AJn3/T0kAG1wAAi7RxG5B85ZLxArcXj5TbSdo6K2V+rI0Y2JWGwkZxW7K0uKfyNK2DlHVZc1mgORk1RsBlGYmDKA2MmABrUNEdJI5gayicZZEtI41qYHPDzSbTzT1tr3Nd695IlHdyecZaNadV+siJHJp8ibJ5d0s/2X15SWgVxtbJ+D5neNW2vmcFy066fkd6VVwupR3ovn8mBJpYduSXNXfci1irK3IqsK7dqk95PWL9r9dCbRx8Xk+y+T+TCJIAAFDUd5VH+8vOX/AGWeNxm6t1ZzllFLXqU9adlup3tq+Dk+XQsDVx7F++H9LLLZntLvjJfyzVv6mQMTklBd1/GyXuV/EscBHtrug/8AfPL3QCrBo8i9GV/Z9ryprSNapT8JNwX9SPXjyHaHZ23O3+dRfnKmzFquXBbyl2+x+9+Pj6WpL124Mg2OGFdXoqvmnbcbS5PJZm+1cTux3eM/hxK3DYtx4a+D8wNKtCUH2k1yfB9GSaG05RyfaXfr5j/yMnk1Ga4pr4nH1cZey91/hk7x8JfUglt06n+nL3Mj1sLKGqy5rNHCcHF2aa/XvO9DFzWS7StmmrqxRzTM2JEKUaivDsyWsb5eDI8k07PJrUDJk1TNkwM2Oc4nU1YGikGZcDVoDDoX0N6Ust1/rp3/ABEJ2NpRTzXiBwqQ3e/k+DOyxjSUcnFcLXWf64GluenmcKkGmFS1Km803Tfi0KmIek0pr8S18fzIKnzRvvrm49SonUMY4+zJSX4X+rrwNpbVb1e50j/yb+RXxw9/vR80jMqVuKfSSYV2lX13eynrJ3c5d1+JzhZdprT2Y8W+bObg07q66q6EabecnZcXq30QHbDQ35tt5Ru5PvLvBU7LeatvZ25JK0V5fEhYDBXtdbsFmlxk+bLYiB5FiO3tqp/7FKPlWpx+R66eQ+jP99tNz/HiXJdE6lT/AIIx6rnwV85dzsjuxnyeVPq9eBiwNjhqrbazh0l8UV8VkWO2tY9JfIr4/QgWN96+vmtfHmDFi7DpFu1spx5ZtLw1j4Gywjtvw3un3l+61r8TlTlZp55eBexitVxzy4/UChp1WndOzLKnUhWVpZS7uPT6HTE4GM89Jc0v6kVtbCyhrpwa0/ICRW2fKOnaXdr5Ec3o4+UeN+uZIeLjP24+K1Aipm2p2eGT9iSfc8mcpwa1TQGriDKZnIDVo5b1jszT1bb6gScFS32r6Rzf0LGth4yWav8AExhcPuRt59TsBWVdir7srdzI72XJfcjLo3H4F2AKL+xf6dTwlF/FG8cE/wDLn4uC+ES6AFVHASeW7GC725P9eBJw+zIxzfaffp5EwAAABE2tifV0KtT8FOpLyg2eafZfh97ERk+Crz8o04L/AOkj0nbOz/X4epRvu+thKN9bXWTPn/Qf0PqYNzlVnTnJrcgqaluqO9vNve4t28jNlpa2Sk7codbSZ8eLS5qzPetty9H1oANLkqrbKzj4/FECJYbY1j0fxRX3AyZMGSjBLwWN3XZ5x+BEAH0Caaus+TMShdWefv8ANFdszEJXTaSyefMmPHw/F8SCFisDFZp7nW7i+j4ERxa105rNFjiNoQaaS3r81l4lffiuy+XD9dzAypHWFd2te65PNHFNPXsvmtPFfTyMyi1rpwazXmB0aVuT5cPM1aNVIymA3iw2fR+8/D6kbDUE5LR63XK2ly2jGysuAGQAAAAAAAAAAAAAAAAABWbZXs/xfFFai02wso+PyKz8wMgxczFXAXMnTcRrKPIo0AACxmxlADFjMKzj8+KfUMwlcDetutXg7X1jy6Pkd8HgnLOT3VqubXcQ90toYi8YJOzdsrXyvZkHahQSeSsll3t8X8vMkGIxsZAAAAAAAAAAAAAAAAAAACDtWPZXc8/IrpUsrrNc181wL8i1cAnnHsPmtPIClsb09SZXpNLtx/jisv4kQpQ8ua0/Io3nJp2azenf05naMEleVtNHlLe5JciGwBm5lGlzKZB0QuabxvCN+5c3kUb0qTk7JXLWnQjGO7a742zbOWHjaC3Yud/4Y/VmzoVJayUFyis/MCvxFCW/ayz0Ss2WGCwe7nLXhxsdKGCjB3V2+bZIIAAAAAAAAAAAAAAAAAAAAAAAAFiJW2ennHsvu0fVEsAUmIwzj7S3e9ZwfXkRJxa/V14H0rRDqbKi3dXjrdKzXhfQCkOuHw7lp+f/AF1LinsyC/F39pkilRUVaKSXcBW09jfil4L6k2lgYR+7fvebJAAAAAAAAAAAAAAAAAAAAAAAAAAAAAAAAAAAAAAAAAAAAAAAAAAAAAAAAAAAAAAAAAAAAAAAAAAAAAAAAAAAAAAAAAAAAAAAAAAAAAAAAAAAAD//2Q=="/>
          <p:cNvSpPr>
            <a:spLocks noChangeAspect="1" noChangeArrowheads="1"/>
          </p:cNvSpPr>
          <p:nvPr/>
        </p:nvSpPr>
        <p:spPr bwMode="auto">
          <a:xfrm>
            <a:off x="215900" y="-88582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4868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227" y="1248109"/>
            <a:ext cx="2896736" cy="2053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227" y="3666928"/>
            <a:ext cx="18478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572096" y="630932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95,- Kč</a:t>
            </a:r>
          </a:p>
        </p:txBody>
      </p:sp>
      <p:pic>
        <p:nvPicPr>
          <p:cNvPr id="4109" name="Picture 13" descr="irigator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194" y="3064985"/>
            <a:ext cx="20193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151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Faktory ovlivňující defekaci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916832"/>
            <a:ext cx="7787208" cy="4536504"/>
          </a:xfrm>
        </p:spPr>
        <p:txBody>
          <a:bodyPr>
            <a:normAutofit lnSpcReduction="10000"/>
          </a:bodyPr>
          <a:lstStyle/>
          <a:p>
            <a:r>
              <a:rPr lang="cs-CZ" dirty="0">
                <a:latin typeface="+mj-lt"/>
              </a:rPr>
              <a:t>VĚK</a:t>
            </a:r>
          </a:p>
          <a:p>
            <a:r>
              <a:rPr lang="cs-CZ" dirty="0">
                <a:latin typeface="+mj-lt"/>
              </a:rPr>
              <a:t>POHLAVÍ</a:t>
            </a:r>
          </a:p>
          <a:p>
            <a:r>
              <a:rPr lang="cs-CZ" dirty="0">
                <a:latin typeface="+mj-lt"/>
              </a:rPr>
              <a:t>ŽIVOTNÍ STYL</a:t>
            </a:r>
          </a:p>
          <a:p>
            <a:pPr lvl="1"/>
            <a:r>
              <a:rPr lang="cs-CZ" dirty="0">
                <a:latin typeface="+mj-lt"/>
              </a:rPr>
              <a:t>AKTIVITA, STRAVOVÁNÍ, PITNÝ REŽIM</a:t>
            </a:r>
          </a:p>
          <a:p>
            <a:r>
              <a:rPr lang="cs-CZ" dirty="0">
                <a:latin typeface="+mj-lt"/>
              </a:rPr>
              <a:t>PSYCHICKÝ STAV (stres  x  deprese)</a:t>
            </a:r>
          </a:p>
          <a:p>
            <a:r>
              <a:rPr lang="cs-CZ" dirty="0">
                <a:latin typeface="+mj-lt"/>
              </a:rPr>
              <a:t>SOUKROMÍ</a:t>
            </a:r>
          </a:p>
          <a:p>
            <a:r>
              <a:rPr lang="cs-CZ" dirty="0">
                <a:latin typeface="+mj-lt"/>
              </a:rPr>
              <a:t>FARMAKOTERAPIE </a:t>
            </a:r>
          </a:p>
          <a:p>
            <a:pPr lvl="1"/>
            <a:r>
              <a:rPr lang="cs-CZ" dirty="0">
                <a:latin typeface="+mj-lt"/>
              </a:rPr>
              <a:t>LAXATIVA, ANTIDIAROIKA, OPIÁTY</a:t>
            </a:r>
          </a:p>
          <a:p>
            <a:r>
              <a:rPr lang="cs-CZ" dirty="0">
                <a:latin typeface="+mj-lt"/>
              </a:rPr>
              <a:t>ZVYKLOSTI</a:t>
            </a:r>
          </a:p>
          <a:p>
            <a:r>
              <a:rPr lang="cs-CZ" dirty="0">
                <a:latin typeface="+mj-lt"/>
              </a:rPr>
              <a:t>BOLEST</a:t>
            </a:r>
          </a:p>
          <a:p>
            <a:r>
              <a:rPr lang="cs-CZ" dirty="0">
                <a:latin typeface="+mj-lt"/>
              </a:rPr>
              <a:t>ANESTEZIE a CHIRURGICKÉ VÝKONY</a:t>
            </a:r>
          </a:p>
          <a:p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29102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sz="2000" b="1" dirty="0"/>
              <a:t>Irigátor z PVC</a:t>
            </a:r>
            <a:br>
              <a:rPr lang="cs-CZ" sz="2000" b="1" dirty="0"/>
            </a:br>
            <a:r>
              <a:rPr lang="cs-CZ" sz="2000" dirty="0"/>
              <a:t>Zdravotní pomůcka pro zavádění klystýrů a k provádění výplachů střev.  Lehká a skladná zdravotní pomůcka pro provádění výplachů ze zdravotních nebo hygienických důvodů.</a:t>
            </a:r>
          </a:p>
        </p:txBody>
      </p:sp>
      <p:pic>
        <p:nvPicPr>
          <p:cNvPr id="5122" name="Picture 2" descr="Irigátor z PV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77616"/>
            <a:ext cx="4575720" cy="457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796136" y="357301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209,- Kč</a:t>
            </a:r>
          </a:p>
        </p:txBody>
      </p:sp>
    </p:spTree>
    <p:extLst>
      <p:ext uri="{BB962C8B-B14F-4D97-AF65-F5344CB8AC3E}">
        <p14:creationId xmlns:p14="http://schemas.microsoft.com/office/powerpoint/2010/main" val="33398262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611560" y="382013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+mj-lt"/>
              </a:rPr>
              <a:t>Irigátor - Šetrný výplach střev, plastová nádoba, 1 litr</a:t>
            </a:r>
          </a:p>
          <a:p>
            <a:r>
              <a:rPr lang="cs-CZ" dirty="0" err="1">
                <a:latin typeface="+mj-lt"/>
              </a:rPr>
              <a:t>Iriggátor</a:t>
            </a:r>
            <a:r>
              <a:rPr lang="cs-CZ" dirty="0">
                <a:latin typeface="+mj-lt"/>
              </a:rPr>
              <a:t> nebo-</a:t>
            </a:r>
            <a:r>
              <a:rPr lang="cs-CZ" dirty="0" err="1">
                <a:latin typeface="+mj-lt"/>
              </a:rPr>
              <a:t>li</a:t>
            </a:r>
            <a:r>
              <a:rPr lang="cs-CZ" dirty="0">
                <a:latin typeface="+mj-lt"/>
              </a:rPr>
              <a:t> střevní sprcha je staro-nová metoda čištění střev a vychází z tradice staroindické medicíny. Odstraňuje z hrubého střeva nahromaděnou a stagnující stolici, taktéž hnilobné části.</a:t>
            </a:r>
          </a:p>
        </p:txBody>
      </p:sp>
      <p:pic>
        <p:nvPicPr>
          <p:cNvPr id="6146" name="Picture 2" descr="Irigátor - Šetrný výplach střev, plastová nádoba,  1 lit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97075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020272" y="450912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349,- Kč</a:t>
            </a:r>
          </a:p>
        </p:txBody>
      </p:sp>
    </p:spTree>
    <p:extLst>
      <p:ext uri="{BB962C8B-B14F-4D97-AF65-F5344CB8AC3E}">
        <p14:creationId xmlns:p14="http://schemas.microsoft.com/office/powerpoint/2010/main" val="742903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57217"/>
            <a:ext cx="7488832" cy="48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CESTOVNÍ  SPRCHA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7380312" y="573325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353,- Kč</a:t>
            </a:r>
          </a:p>
        </p:txBody>
      </p:sp>
    </p:spTree>
    <p:extLst>
      <p:ext uri="{BB962C8B-B14F-4D97-AF65-F5344CB8AC3E}">
        <p14:creationId xmlns:p14="http://schemas.microsoft.com/office/powerpoint/2010/main" val="6203563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Inkontinence stolice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>
                <a:latin typeface="+mj-lt"/>
              </a:rPr>
              <a:t>Ztráta schopnosti volní kontroly vylučování stolice a plynů análním svěračem.</a:t>
            </a:r>
          </a:p>
          <a:p>
            <a:r>
              <a:rPr lang="cs-CZ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Částečná</a:t>
            </a:r>
            <a:r>
              <a:rPr lang="cs-CZ" dirty="0">
                <a:latin typeface="+mj-lt"/>
              </a:rPr>
              <a:t> (parciální) inkontinence je neschopnost kontrolovat odchod plynů nebo zabránit malému odchodu stolice.</a:t>
            </a:r>
          </a:p>
          <a:p>
            <a:r>
              <a:rPr lang="cs-CZ" b="1" dirty="0">
                <a:solidFill>
                  <a:srgbClr val="0070C0"/>
                </a:solidFill>
                <a:latin typeface="+mj-lt"/>
              </a:rPr>
              <a:t>Celková</a:t>
            </a:r>
            <a:r>
              <a:rPr lang="cs-CZ" dirty="0">
                <a:latin typeface="+mj-lt"/>
              </a:rPr>
              <a:t> inkontinence je neschopnost kontrolovat odchod stolice normální konzistence.</a:t>
            </a:r>
          </a:p>
          <a:p>
            <a:r>
              <a:rPr lang="cs-CZ" dirty="0">
                <a:latin typeface="+mj-lt"/>
              </a:rPr>
              <a:t>Jedná se o </a:t>
            </a:r>
            <a:r>
              <a:rPr lang="cs-CZ" b="1" dirty="0">
                <a:solidFill>
                  <a:srgbClr val="FF0000"/>
                </a:solidFill>
                <a:latin typeface="+mj-lt"/>
              </a:rPr>
              <a:t>vážný emocionální problém</a:t>
            </a:r>
            <a:r>
              <a:rPr lang="cs-CZ" dirty="0">
                <a:latin typeface="+mj-lt"/>
              </a:rPr>
              <a:t>, který může vyústit do sociální izolace.</a:t>
            </a:r>
          </a:p>
          <a:p>
            <a:r>
              <a:rPr lang="cs-CZ" dirty="0">
                <a:latin typeface="+mj-lt"/>
              </a:rPr>
              <a:t>Úkolem sestry je pomoc při výběru vhodných pomůcek</a:t>
            </a:r>
          </a:p>
          <a:p>
            <a:r>
              <a:rPr lang="cs-CZ" dirty="0">
                <a:latin typeface="+mj-lt"/>
              </a:rPr>
              <a:t>Při ošetřování je nutné věnovat pozornost zvýšené hygieně okolí análního otvoru.</a:t>
            </a:r>
          </a:p>
          <a:p>
            <a:pPr marL="0" indent="0">
              <a:buNone/>
            </a:pPr>
            <a:r>
              <a:rPr lang="cs-CZ" b="1" dirty="0">
                <a:latin typeface="+mj-lt"/>
              </a:rPr>
              <a:t>Pomůcky pro nemocné s inkontinencí stolice:</a:t>
            </a:r>
            <a:endParaRPr lang="cs-CZ" dirty="0">
              <a:latin typeface="+mj-lt"/>
            </a:endParaRPr>
          </a:p>
          <a:p>
            <a:r>
              <a:rPr lang="cs-CZ" dirty="0">
                <a:latin typeface="+mj-lt"/>
              </a:rPr>
              <a:t>plenkové kalhotky</a:t>
            </a:r>
          </a:p>
          <a:p>
            <a:r>
              <a:rPr lang="cs-CZ" dirty="0">
                <a:latin typeface="+mj-lt"/>
              </a:rPr>
              <a:t>speciální savé podložky</a:t>
            </a:r>
          </a:p>
          <a:p>
            <a:r>
              <a:rPr lang="cs-CZ" dirty="0">
                <a:latin typeface="+mj-lt"/>
              </a:rPr>
              <a:t>spodní kalhotky s vložkou</a:t>
            </a:r>
          </a:p>
          <a:p>
            <a:endParaRPr lang="cs-CZ" dirty="0">
              <a:latin typeface="+mj-lt"/>
            </a:endParaRPr>
          </a:p>
        </p:txBody>
      </p:sp>
      <p:pic>
        <p:nvPicPr>
          <p:cNvPr id="1026" name="Picture 2" descr="Hygienické pomůc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157192"/>
            <a:ext cx="447675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lenkové kalhot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365104"/>
            <a:ext cx="2209211" cy="120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845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Podpora pravidelného vyprazdňování stolice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latin typeface="+mj-lt"/>
              </a:rPr>
              <a:t>Soukromí</a:t>
            </a:r>
            <a:endParaRPr lang="cs-CZ" dirty="0">
              <a:latin typeface="+mj-lt"/>
            </a:endParaRPr>
          </a:p>
          <a:p>
            <a:r>
              <a:rPr lang="cs-CZ" b="1" dirty="0">
                <a:latin typeface="+mj-lt"/>
              </a:rPr>
              <a:t>Úprava času </a:t>
            </a:r>
            <a:r>
              <a:rPr lang="cs-CZ" dirty="0">
                <a:latin typeface="+mj-lt"/>
              </a:rPr>
              <a:t>(při nutkání na stolici použít WC, poskytnutí dostatek času)</a:t>
            </a:r>
          </a:p>
          <a:p>
            <a:r>
              <a:rPr lang="cs-CZ" b="1" dirty="0">
                <a:latin typeface="+mj-lt"/>
              </a:rPr>
              <a:t>Výživa tekutiny </a:t>
            </a:r>
            <a:r>
              <a:rPr lang="cs-CZ" dirty="0">
                <a:latin typeface="+mj-lt"/>
              </a:rPr>
              <a:t>(zvýšení denního příjmu tekutin- ovocné šťávy, minerálky, strava – potraviny obsahující dostatek vlákniny např. ovoce, zelenina, obiloviny)</a:t>
            </a:r>
          </a:p>
          <a:p>
            <a:r>
              <a:rPr lang="cs-CZ" b="1" dirty="0">
                <a:latin typeface="+mj-lt"/>
              </a:rPr>
              <a:t>Cvičení </a:t>
            </a:r>
            <a:r>
              <a:rPr lang="cs-CZ" dirty="0">
                <a:latin typeface="+mj-lt"/>
              </a:rPr>
              <a:t>(pravidelné procházky, cviky na zpevnění břišních svalů)</a:t>
            </a:r>
          </a:p>
          <a:p>
            <a:r>
              <a:rPr lang="cs-CZ" b="1" dirty="0">
                <a:latin typeface="+mj-lt"/>
              </a:rPr>
              <a:t>Poloha</a:t>
            </a:r>
            <a:r>
              <a:rPr lang="cs-CZ" dirty="0">
                <a:latin typeface="+mj-lt"/>
              </a:rPr>
              <a:t> (u chodících vsedě na toaletě, event. stolička s mísou, nemobilní na míse )</a:t>
            </a:r>
          </a:p>
          <a:p>
            <a:r>
              <a:rPr lang="cs-CZ" b="1" dirty="0">
                <a:latin typeface="+mj-lt"/>
              </a:rPr>
              <a:t>Podávání předepsaných léků </a:t>
            </a:r>
            <a:r>
              <a:rPr lang="cs-CZ" dirty="0">
                <a:latin typeface="+mj-lt"/>
              </a:rPr>
              <a:t>(laxancia, čípky, léky proti průjmu, klyzma)</a:t>
            </a:r>
          </a:p>
          <a:p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67447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Nácvik defekace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+mj-lt"/>
              </a:rPr>
              <a:t>Nejlépe ráno</a:t>
            </a:r>
          </a:p>
          <a:p>
            <a:r>
              <a:rPr lang="cs-CZ" dirty="0">
                <a:latin typeface="+mj-lt"/>
              </a:rPr>
              <a:t>Vypít sklenici vody</a:t>
            </a:r>
          </a:p>
          <a:p>
            <a:r>
              <a:rPr lang="cs-CZ" dirty="0">
                <a:latin typeface="+mj-lt"/>
              </a:rPr>
              <a:t>Snídaně</a:t>
            </a:r>
          </a:p>
          <a:p>
            <a:r>
              <a:rPr lang="cs-CZ" dirty="0">
                <a:latin typeface="+mj-lt"/>
              </a:rPr>
              <a:t>Pokus o vyprázdnění</a:t>
            </a:r>
          </a:p>
          <a:p>
            <a:endParaRPr lang="cs-CZ" dirty="0">
              <a:latin typeface="+mj-lt"/>
            </a:endParaRPr>
          </a:p>
          <a:p>
            <a:r>
              <a:rPr lang="cs-CZ" dirty="0">
                <a:latin typeface="+mj-lt"/>
              </a:rPr>
              <a:t>Pravidelně opakovat, zpočátku lze dopomoci čípkem, vypěstuje se podmíněný </a:t>
            </a:r>
            <a:r>
              <a:rPr lang="cs-CZ" dirty="0" err="1">
                <a:latin typeface="+mj-lt"/>
              </a:rPr>
              <a:t>vyprazdňovací</a:t>
            </a:r>
            <a:r>
              <a:rPr lang="cs-CZ" dirty="0">
                <a:latin typeface="+mj-lt"/>
              </a:rPr>
              <a:t> reflex.</a:t>
            </a:r>
          </a:p>
          <a:p>
            <a:r>
              <a:rPr lang="cs-CZ" dirty="0">
                <a:latin typeface="+mj-lt"/>
              </a:rPr>
              <a:t>Ten se může narušit opakovaným potlačením nucení na stolici! (třeba nepodáním podložní mísy,…)</a:t>
            </a:r>
          </a:p>
        </p:txBody>
      </p:sp>
      <p:pic>
        <p:nvPicPr>
          <p:cNvPr id="1028" name="Picture 4" descr="C:\Users\Liana Greiffeneggová\AppData\Local\Microsoft\Windows\Temporary Internet Files\Content.IE5\22TLDUDF\MP90043168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6632"/>
            <a:ext cx="1954070" cy="195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42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Změny v defekaci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60" y="1844824"/>
            <a:ext cx="7863840" cy="4608512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Obstipace</a:t>
            </a:r>
          </a:p>
          <a:p>
            <a:r>
              <a:rPr lang="cs-CZ" b="1" dirty="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Diarrhoe</a:t>
            </a:r>
            <a:r>
              <a:rPr lang="cs-CZ" dirty="0">
                <a:latin typeface="+mj-lt"/>
              </a:rPr>
              <a:t> </a:t>
            </a:r>
          </a:p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Inkontinence</a:t>
            </a:r>
            <a:r>
              <a:rPr lang="cs-CZ" dirty="0">
                <a:latin typeface="+mj-lt"/>
              </a:rPr>
              <a:t> = samovolný odchod</a:t>
            </a:r>
          </a:p>
          <a:p>
            <a:pPr lvl="1"/>
            <a:r>
              <a:rPr lang="cs-CZ" dirty="0">
                <a:latin typeface="+mj-lt"/>
              </a:rPr>
              <a:t>Úplná = neschopnost kontroly při normální </a:t>
            </a:r>
            <a:r>
              <a:rPr lang="cs-CZ" dirty="0" err="1">
                <a:latin typeface="+mj-lt"/>
              </a:rPr>
              <a:t>konz</a:t>
            </a:r>
            <a:r>
              <a:rPr lang="cs-CZ" dirty="0">
                <a:latin typeface="+mj-lt"/>
              </a:rPr>
              <a:t>.</a:t>
            </a:r>
          </a:p>
          <a:p>
            <a:pPr lvl="1"/>
            <a:r>
              <a:rPr lang="cs-CZ" dirty="0">
                <a:latin typeface="+mj-lt"/>
              </a:rPr>
              <a:t>Částečná = </a:t>
            </a:r>
            <a:r>
              <a:rPr lang="cs-CZ" dirty="0" err="1">
                <a:latin typeface="+mj-lt"/>
              </a:rPr>
              <a:t>nesch</a:t>
            </a:r>
            <a:r>
              <a:rPr lang="cs-CZ" dirty="0">
                <a:latin typeface="+mj-lt"/>
              </a:rPr>
              <a:t>. Kontroly odchodu malého množství stolice či plynů</a:t>
            </a:r>
          </a:p>
          <a:p>
            <a:r>
              <a:rPr lang="cs-CZ" b="1" dirty="0">
                <a:solidFill>
                  <a:srgbClr val="7030A0"/>
                </a:solidFill>
                <a:latin typeface="+mj-lt"/>
              </a:rPr>
              <a:t>Paradoxní průjem</a:t>
            </a:r>
            <a:r>
              <a:rPr lang="cs-CZ" dirty="0">
                <a:latin typeface="+mj-lt"/>
              </a:rPr>
              <a:t> = vytvoření </a:t>
            </a:r>
            <a:r>
              <a:rPr lang="cs-CZ" dirty="0" err="1">
                <a:latin typeface="+mj-lt"/>
              </a:rPr>
              <a:t>skybal</a:t>
            </a:r>
            <a:r>
              <a:rPr lang="cs-CZ" dirty="0">
                <a:latin typeface="+mj-lt"/>
              </a:rPr>
              <a:t>, která obtéká řídká stolice</a:t>
            </a:r>
          </a:p>
          <a:p>
            <a:r>
              <a:rPr lang="cs-CZ" b="1" dirty="0">
                <a:solidFill>
                  <a:srgbClr val="00B050"/>
                </a:solidFill>
                <a:latin typeface="+mj-lt"/>
              </a:rPr>
              <a:t>Bolestivost</a:t>
            </a:r>
            <a:r>
              <a:rPr lang="cs-CZ" dirty="0">
                <a:latin typeface="+mj-lt"/>
              </a:rPr>
              <a:t> = hemeroidy, fisury</a:t>
            </a:r>
          </a:p>
          <a:p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5732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Ošetřovatelská anamnéza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+mj-lt"/>
              </a:rPr>
              <a:t>Zjišťujeme:</a:t>
            </a:r>
          </a:p>
          <a:p>
            <a:pPr lvl="1"/>
            <a:r>
              <a:rPr lang="cs-CZ" dirty="0">
                <a:latin typeface="+mj-lt"/>
              </a:rPr>
              <a:t>Častost vyprazdňování</a:t>
            </a:r>
          </a:p>
          <a:p>
            <a:pPr lvl="1"/>
            <a:r>
              <a:rPr lang="cs-CZ" dirty="0">
                <a:latin typeface="+mj-lt"/>
              </a:rPr>
              <a:t>Denní dobu</a:t>
            </a:r>
          </a:p>
          <a:p>
            <a:pPr lvl="1"/>
            <a:r>
              <a:rPr lang="cs-CZ" dirty="0">
                <a:latin typeface="+mj-lt"/>
              </a:rPr>
              <a:t>Konzistenci, barvu, příp. zápach</a:t>
            </a:r>
          </a:p>
          <a:p>
            <a:pPr lvl="1"/>
            <a:r>
              <a:rPr lang="cs-CZ" dirty="0">
                <a:latin typeface="+mj-lt"/>
              </a:rPr>
              <a:t>Problémy a jejich závislost, vč. meteorismu</a:t>
            </a:r>
          </a:p>
          <a:p>
            <a:pPr lvl="1"/>
            <a:r>
              <a:rPr lang="cs-CZ" dirty="0">
                <a:latin typeface="+mj-lt"/>
              </a:rPr>
              <a:t>Faktory ovlivňující defekaci (hl. životní styl)</a:t>
            </a:r>
          </a:p>
          <a:p>
            <a:pPr lvl="1"/>
            <a:r>
              <a:rPr lang="cs-CZ" dirty="0">
                <a:latin typeface="+mj-lt"/>
              </a:rPr>
              <a:t>Vyšetříme břicho (pohled, poslech, pohmat)</a:t>
            </a:r>
          </a:p>
          <a:p>
            <a:pPr lvl="1"/>
            <a:r>
              <a:rPr lang="cs-CZ" dirty="0">
                <a:latin typeface="+mj-lt"/>
              </a:rPr>
              <a:t>Výsledky vyšetření</a:t>
            </a:r>
          </a:p>
          <a:p>
            <a:pPr lvl="1"/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70503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4868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Průjem (</a:t>
            </a:r>
            <a:r>
              <a:rPr lang="cs-CZ" dirty="0" err="1">
                <a:solidFill>
                  <a:schemeClr val="tx1"/>
                </a:solidFill>
              </a:rPr>
              <a:t>diarrhoe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772816"/>
            <a:ext cx="7992888" cy="4680520"/>
          </a:xfrm>
        </p:spPr>
        <p:txBody>
          <a:bodyPr>
            <a:noAutofit/>
          </a:bodyPr>
          <a:lstStyle/>
          <a:p>
            <a:r>
              <a:rPr lang="cs-CZ" dirty="0">
                <a:latin typeface="+mj-lt"/>
              </a:rPr>
              <a:t>Je častější vyprazdňování tlustého střeva (</a:t>
            </a:r>
            <a:r>
              <a:rPr lang="cs-CZ" u="sng" dirty="0">
                <a:latin typeface="+mj-lt"/>
              </a:rPr>
              <a:t>minimálně 3 řídké stolice za den</a:t>
            </a:r>
            <a:r>
              <a:rPr lang="cs-CZ" dirty="0">
                <a:latin typeface="+mj-lt"/>
              </a:rPr>
              <a:t>). Nemocný ztrácí hodně tekutin, hrozí dehydratace a metabolický rozvrat. Velmi nebezpečný je průjem především pro malé děti a staré lidi.</a:t>
            </a:r>
          </a:p>
          <a:p>
            <a:r>
              <a:rPr lang="cs-CZ" b="1" u="sng" dirty="0">
                <a:latin typeface="+mj-lt"/>
              </a:rPr>
              <a:t>Akutní</a:t>
            </a:r>
            <a:r>
              <a:rPr lang="cs-CZ" dirty="0">
                <a:latin typeface="+mj-lt"/>
              </a:rPr>
              <a:t> průjem může být vyvolán infekcí, nevhodnou stravou, některými léky a psychickými faktory (stres).</a:t>
            </a:r>
          </a:p>
          <a:p>
            <a:r>
              <a:rPr lang="cs-CZ" b="1" u="sng" dirty="0">
                <a:latin typeface="+mj-lt"/>
              </a:rPr>
              <a:t>Chronický</a:t>
            </a:r>
            <a:r>
              <a:rPr lang="cs-CZ" dirty="0">
                <a:latin typeface="+mj-lt"/>
              </a:rPr>
              <a:t> průjem provází střevní záněty, nemoci pankreatu, malabsorpční syndrom apod.</a:t>
            </a:r>
          </a:p>
          <a:p>
            <a:r>
              <a:rPr lang="cs-CZ" b="1" u="sng" dirty="0">
                <a:latin typeface="+mj-lt"/>
              </a:rPr>
              <a:t>Paradoxní</a:t>
            </a:r>
            <a:r>
              <a:rPr lang="cs-CZ" dirty="0">
                <a:latin typeface="+mj-lt"/>
              </a:rPr>
              <a:t> průjem u těžké zácpy (tzv. falešný průjem) – spečená stolice (</a:t>
            </a:r>
            <a:r>
              <a:rPr lang="cs-CZ" dirty="0" err="1">
                <a:latin typeface="+mj-lt"/>
              </a:rPr>
              <a:t>skybala</a:t>
            </a:r>
            <a:r>
              <a:rPr lang="cs-CZ" dirty="0">
                <a:latin typeface="+mj-lt"/>
              </a:rPr>
              <a:t>) nemůže projít řitním otvorem, dráždí sliznici konečníku a esovité kličky k produkci hlenu, který potom odchází s trochou hlenu jako falešný průjem.</a:t>
            </a:r>
          </a:p>
          <a:p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00999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>
                <a:solidFill>
                  <a:schemeClr val="tx1"/>
                </a:solidFill>
              </a:rPr>
              <a:t>Zásady ošetřování pacienta s průjmem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>
                <a:latin typeface="+mj-lt"/>
              </a:rPr>
              <a:t>Lůžko nemocného vybavíme gumovou a plátěnou podložkou</a:t>
            </a:r>
          </a:p>
          <a:p>
            <a:r>
              <a:rPr lang="cs-CZ" dirty="0">
                <a:latin typeface="+mj-lt"/>
              </a:rPr>
              <a:t>Ložní a osobní prádlo vyměňujeme dle potřeby (možnost plenkových kalhotek)</a:t>
            </a:r>
          </a:p>
          <a:p>
            <a:r>
              <a:rPr lang="cs-CZ" dirty="0">
                <a:latin typeface="+mj-lt"/>
              </a:rPr>
              <a:t>Zajistíme hygienické pomůcky</a:t>
            </a:r>
          </a:p>
          <a:p>
            <a:r>
              <a:rPr lang="cs-CZ" dirty="0">
                <a:latin typeface="+mj-lt"/>
              </a:rPr>
              <a:t>Důraz klademe na hygienu genitálu a konečníku a ochraně kůže před opruzením</a:t>
            </a:r>
          </a:p>
          <a:p>
            <a:r>
              <a:rPr lang="cs-CZ" dirty="0">
                <a:latin typeface="+mj-lt"/>
              </a:rPr>
              <a:t>Podáváme větší množství tekutin (při zvracení a těžkém stavu parenterálně)</a:t>
            </a:r>
          </a:p>
          <a:p>
            <a:r>
              <a:rPr lang="cs-CZ" dirty="0">
                <a:latin typeface="+mj-lt"/>
              </a:rPr>
              <a:t>Sledujeme a zapisujeme bilanci tekutin</a:t>
            </a:r>
          </a:p>
          <a:p>
            <a:r>
              <a:rPr lang="cs-CZ" dirty="0">
                <a:latin typeface="+mj-lt"/>
              </a:rPr>
              <a:t>Podáváme stanovenou dietní stravu (čaj, rýžový odvar, později rýži, starší pečivo, libové maso) – postupně se vracíme k normální stravě</a:t>
            </a:r>
          </a:p>
          <a:p>
            <a:r>
              <a:rPr lang="cs-CZ" dirty="0">
                <a:latin typeface="+mj-lt"/>
              </a:rPr>
              <a:t>Léky podáváme podle ordinace lékaře (střevní </a:t>
            </a:r>
            <a:r>
              <a:rPr lang="cs-CZ" dirty="0" err="1">
                <a:latin typeface="+mj-lt"/>
              </a:rPr>
              <a:t>dezinficiencia</a:t>
            </a:r>
            <a:r>
              <a:rPr lang="cs-CZ" dirty="0">
                <a:latin typeface="+mj-lt"/>
              </a:rPr>
              <a:t>, u infekčních ATB či chemoterapeutika)</a:t>
            </a:r>
          </a:p>
          <a:p>
            <a:r>
              <a:rPr lang="cs-CZ" dirty="0">
                <a:latin typeface="+mj-lt"/>
              </a:rPr>
              <a:t>PROVÁDÍME ZÁPISY DO DOKUMENTACE!</a:t>
            </a:r>
          </a:p>
          <a:p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8008963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170</TotalTime>
  <Words>2149</Words>
  <Application>Microsoft Office PowerPoint</Application>
  <PresentationFormat>Předvádění na obrazovce (4:3)</PresentationFormat>
  <Paragraphs>220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6" baseType="lpstr">
      <vt:lpstr>Calibri</vt:lpstr>
      <vt:lpstr>Calibri Light</vt:lpstr>
      <vt:lpstr>Retrospektiva</vt:lpstr>
      <vt:lpstr>OŠETŘOVATELSKÝ PROCES PŘI ZAJIŠŤOVÁNÍ VYPRAZDŇOVÁNÍ</vt:lpstr>
      <vt:lpstr>FYZIOLOGIE</vt:lpstr>
      <vt:lpstr>Faktory ovlivňující defekaci</vt:lpstr>
      <vt:lpstr>Podpora pravidelného vyprazdňování stolice</vt:lpstr>
      <vt:lpstr>Nácvik defekace</vt:lpstr>
      <vt:lpstr>Změny v defekaci</vt:lpstr>
      <vt:lpstr>Ošetřovatelská anamnéza</vt:lpstr>
      <vt:lpstr>Průjem (diarrhoe)</vt:lpstr>
      <vt:lpstr>Zásady ošetřování pacienta s průjmem</vt:lpstr>
      <vt:lpstr>Zácpa (obstipace)</vt:lpstr>
      <vt:lpstr>Zácpa (obstipace)</vt:lpstr>
      <vt:lpstr>Klyzma - definice</vt:lpstr>
      <vt:lpstr>HISTORIE KLYZMATU</vt:lpstr>
      <vt:lpstr>Prezentace aplikace PowerPoint</vt:lpstr>
      <vt:lpstr>Typy klyzmatu</vt:lpstr>
      <vt:lpstr>Indikace očistného klyzmatu</vt:lpstr>
      <vt:lpstr>Pomůcky</vt:lpstr>
      <vt:lpstr>Postup provedení </vt:lpstr>
      <vt:lpstr>Postup provedení</vt:lpstr>
      <vt:lpstr>Projímavé klyzma</vt:lpstr>
      <vt:lpstr>Postup</vt:lpstr>
      <vt:lpstr>Prezentace aplikace PowerPoint</vt:lpstr>
      <vt:lpstr>Pokyny k použití mikroklyzmatu (letáček přípravku Salofalk)</vt:lpstr>
      <vt:lpstr>Kapénkové klyzma </vt:lpstr>
      <vt:lpstr>Postup</vt:lpstr>
      <vt:lpstr>Evakuace stolice,  digitální vybavení stolice</vt:lpstr>
      <vt:lpstr>Postup</vt:lpstr>
      <vt:lpstr>Diagnostické klyzma</vt:lpstr>
      <vt:lpstr>IRIGÁTORY</vt:lpstr>
      <vt:lpstr>Irigátor z PVC Zdravotní pomůcka pro zavádění klystýrů a k provádění výplachů střev.  Lehká a skladná zdravotní pomůcka pro provádění výplachů ze zdravotních nebo hygienických důvodů.</vt:lpstr>
      <vt:lpstr>Prezentace aplikace PowerPoint</vt:lpstr>
      <vt:lpstr>CESTOVNÍ  SPRCHA</vt:lpstr>
      <vt:lpstr>Inkontinence stolice</vt:lpstr>
    </vt:vector>
  </TitlesOfParts>
  <Company>ATC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OŠETŘOVATELSKÝ PROCES PŘI ZAJIŠŤOVÁNÍ VYPRAZDŇOVÁNÍ</dc:title>
  <dc:creator>Liana Greiffeneggová</dc:creator>
  <cp:lastModifiedBy>Lenka Veselá</cp:lastModifiedBy>
  <cp:revision>19</cp:revision>
  <dcterms:created xsi:type="dcterms:W3CDTF">2012-10-10T11:20:43Z</dcterms:created>
  <dcterms:modified xsi:type="dcterms:W3CDTF">2019-10-08T08:42:03Z</dcterms:modified>
</cp:coreProperties>
</file>