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82" r:id="rId6"/>
    <p:sldId id="259" r:id="rId7"/>
    <p:sldId id="260" r:id="rId8"/>
    <p:sldId id="276" r:id="rId9"/>
    <p:sldId id="277" r:id="rId10"/>
    <p:sldId id="261" r:id="rId11"/>
    <p:sldId id="273" r:id="rId12"/>
    <p:sldId id="274" r:id="rId13"/>
    <p:sldId id="275" r:id="rId14"/>
    <p:sldId id="262" r:id="rId15"/>
    <p:sldId id="269" r:id="rId16"/>
    <p:sldId id="270" r:id="rId17"/>
    <p:sldId id="263" r:id="rId18"/>
    <p:sldId id="278" r:id="rId19"/>
    <p:sldId id="279" r:id="rId20"/>
    <p:sldId id="280" r:id="rId21"/>
    <p:sldId id="264" r:id="rId22"/>
    <p:sldId id="283" r:id="rId23"/>
    <p:sldId id="265" r:id="rId24"/>
    <p:sldId id="284" r:id="rId25"/>
    <p:sldId id="268" r:id="rId26"/>
    <p:sldId id="271" r:id="rId27"/>
    <p:sldId id="272" r:id="rId28"/>
    <p:sldId id="266" r:id="rId29"/>
    <p:sldId id="26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4" r:id="rId48"/>
    <p:sldId id="305" r:id="rId49"/>
    <p:sldId id="306" r:id="rId50"/>
    <p:sldId id="308" r:id="rId51"/>
    <p:sldId id="310" r:id="rId52"/>
    <p:sldId id="311" r:id="rId53"/>
    <p:sldId id="312" r:id="rId54"/>
    <p:sldId id="313" r:id="rId55"/>
    <p:sldId id="314" r:id="rId56"/>
    <p:sldId id="315" r:id="rId57"/>
    <p:sldId id="318" r:id="rId58"/>
    <p:sldId id="319" r:id="rId59"/>
    <p:sldId id="321" r:id="rId60"/>
    <p:sldId id="322" r:id="rId61"/>
    <p:sldId id="323" r:id="rId62"/>
    <p:sldId id="326" r:id="rId63"/>
    <p:sldId id="327" r:id="rId64"/>
    <p:sldId id="328" r:id="rId65"/>
    <p:sldId id="329" r:id="rId66"/>
    <p:sldId id="331" r:id="rId67"/>
    <p:sldId id="332" r:id="rId68"/>
    <p:sldId id="334" r:id="rId69"/>
    <p:sldId id="335" r:id="rId70"/>
    <p:sldId id="336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6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1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1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5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68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9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73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62F10B-1C69-4CB1-ACB5-0C8CE019DEB6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5D85CF-0254-4D6A-B7C8-8754F31C6A6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STzCDspYPl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hyperlink" Target="file:///E:\OSP_ZZ\videa_OSP\vyprazd\Skills%20-%20Female%20Foley%20Catheter,%20part%202.avi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braunoviny.bbraun.cz/cs/images/content/Hi-tech/2009/proplachovy-system-pro-mocove-katetry/urotainer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hyperlink" Target="http://braunoviny.bbraun.cz/cs/images/content/Hi-tech/2009/proplachovy-system-pro-mocove-katetry/urotainer-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SLEDOVÁNÍ VYPRAZDŇOVÁNÍ NEMOCNÝCH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Vyprazdňování moči</a:t>
            </a:r>
          </a:p>
        </p:txBody>
      </p:sp>
    </p:spTree>
    <p:extLst>
      <p:ext uri="{BB962C8B-B14F-4D97-AF65-F5344CB8AC3E}">
        <p14:creationId xmlns:p14="http://schemas.microsoft.com/office/powerpoint/2010/main" val="199174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Zkoušky moči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zjišťujeme přítomnost různých látek (choroboplodné zárodky, krev, hnis, bílkoviny, cukr, aceton),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používáme diagnostické papírky,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diagnostický papírek namočíme do moči, chvíli počkáme a výsledek odečítáme podle přiložené barevné škály.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20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P HexaPhan 50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016261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P DiaPhan 50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8582"/>
            <a:ext cx="2328193" cy="17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P DekaPHAN leuco 50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64" y="160630"/>
            <a:ext cx="2069920" cy="22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766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80312" y="1606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Moč. cesty, ledviny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10082" y="5541039"/>
            <a:ext cx="152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j-lt"/>
              </a:rPr>
              <a:t>pH, bílkoviny, glukóza, </a:t>
            </a:r>
            <a:r>
              <a:rPr lang="cs-CZ" dirty="0" err="1">
                <a:latin typeface="+mj-lt"/>
              </a:rPr>
              <a:t>urobilinogen</a:t>
            </a:r>
            <a:r>
              <a:rPr lang="cs-CZ" dirty="0">
                <a:latin typeface="+mj-lt"/>
              </a:rPr>
              <a:t>, ketony, krev. </a:t>
            </a:r>
          </a:p>
        </p:txBody>
      </p:sp>
      <p:pic>
        <p:nvPicPr>
          <p:cNvPr id="3082" name="Picture 10" descr="DP PentaPhan 50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092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30321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+mj-lt"/>
              </a:rPr>
              <a:t>Lze stanovovat až 11 klinicky významných analytů- </a:t>
            </a:r>
            <a:r>
              <a:rPr lang="cs-CZ" b="1" dirty="0">
                <a:latin typeface="+mj-lt"/>
              </a:rPr>
              <a:t>glukóza, pH, bilirubin, </a:t>
            </a:r>
            <a:r>
              <a:rPr lang="cs-CZ" b="1" dirty="0" err="1">
                <a:latin typeface="+mj-lt"/>
              </a:rPr>
              <a:t>urobilinogen</a:t>
            </a:r>
            <a:r>
              <a:rPr lang="cs-CZ" b="1" dirty="0">
                <a:latin typeface="+mj-lt"/>
              </a:rPr>
              <a:t>, bílkoviny, dusitany, SG, leukocyty, ketony, krev a kyselina askorbová </a:t>
            </a:r>
            <a:r>
              <a:rPr lang="cs-CZ" dirty="0">
                <a:latin typeface="+mj-lt"/>
              </a:rPr>
              <a:t>(vitamin C) objektivním i vizuálním postupem. Diagnostické proužky PHAN umožňují efektivní </a:t>
            </a:r>
            <a:r>
              <a:rPr lang="cs-CZ" dirty="0" err="1">
                <a:latin typeface="+mj-lt"/>
              </a:rPr>
              <a:t>screening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pň</a:t>
            </a:r>
            <a:r>
              <a:rPr lang="cs-CZ" dirty="0">
                <a:latin typeface="+mj-lt"/>
              </a:rPr>
              <a:t> rutinním vyšetření pacienta a monitorování následné léčby. Hlavní oblasti, kde proužky PHAN odhalí počáteční příznaky, jsou onemocnění ledvin a urogenitálního traktu, onemocnění jater, metabolické a hemolytické poruchy. (1-2 min.)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3275856" y="2564904"/>
            <a:ext cx="288032" cy="467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266439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+mj-lt"/>
              </a:rPr>
              <a:t>PentaPhan</a:t>
            </a:r>
            <a:endParaRPr lang="cs-CZ" b="1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524328" y="52611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+mj-lt"/>
              </a:rPr>
              <a:t>HexaPhan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33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P HeptaPhan 50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26064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+mj-lt"/>
              </a:rPr>
              <a:t>HEPTAPHAN-Test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cs-CZ" dirty="0">
                <a:latin typeface="+mj-lt"/>
              </a:rPr>
              <a:t>slouží ke zjištění přítomnosti bílkoviny, glukosy, ketonů, </a:t>
            </a:r>
            <a:r>
              <a:rPr lang="cs-CZ" dirty="0" err="1">
                <a:latin typeface="+mj-lt"/>
              </a:rPr>
              <a:t>urobilinogenu</a:t>
            </a:r>
            <a:r>
              <a:rPr lang="cs-CZ" dirty="0">
                <a:latin typeface="+mj-lt"/>
              </a:rPr>
              <a:t>, krve a pH moče. 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Charakteristika</a:t>
            </a:r>
            <a:r>
              <a:rPr lang="cs-CZ" dirty="0">
                <a:latin typeface="+mj-lt"/>
              </a:rPr>
              <a:t>:</a:t>
            </a:r>
          </a:p>
          <a:p>
            <a:r>
              <a:rPr lang="cs-CZ" dirty="0">
                <a:latin typeface="+mj-lt"/>
              </a:rPr>
              <a:t>DP </a:t>
            </a:r>
            <a:r>
              <a:rPr lang="cs-CZ" dirty="0" err="1">
                <a:latin typeface="+mj-lt"/>
              </a:rPr>
              <a:t>HeptaPhan</a:t>
            </a:r>
            <a:r>
              <a:rPr lang="cs-CZ" dirty="0">
                <a:latin typeface="+mj-lt"/>
              </a:rPr>
              <a:t> test se provádí pomocí proužku, který ponoříme po dobu 1-2s do vzorku moče. Odečtení testu se provádí zhruba po 1 minutě. pH- test je založen na reakci směsného acidobazického indikátoru s barevným přechodem z oranžové přes žlutou a zelenou do modré v rozmezí pH 5-9. Hodnotu pH moče lze odečíst s přesností 0,5 jednotky pH. </a:t>
            </a:r>
            <a:r>
              <a:rPr lang="cs-CZ" dirty="0" err="1">
                <a:latin typeface="+mj-lt"/>
              </a:rPr>
              <a:t>Urobilinogen</a:t>
            </a:r>
            <a:r>
              <a:rPr lang="cs-CZ" dirty="0">
                <a:latin typeface="+mj-lt"/>
              </a:rPr>
              <a:t>- test je specifický pro </a:t>
            </a:r>
            <a:r>
              <a:rPr lang="cs-CZ" dirty="0" err="1">
                <a:latin typeface="+mj-lt"/>
              </a:rPr>
              <a:t>urobilinogen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sterkobilinogen</a:t>
            </a:r>
            <a:r>
              <a:rPr lang="cs-CZ" dirty="0">
                <a:latin typeface="+mj-lt"/>
              </a:rPr>
              <a:t>. 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Upozornění</a:t>
            </a:r>
            <a:r>
              <a:rPr lang="cs-CZ" dirty="0">
                <a:latin typeface="+mj-lt"/>
              </a:rPr>
              <a:t>:</a:t>
            </a:r>
          </a:p>
          <a:p>
            <a:r>
              <a:rPr lang="cs-CZ" dirty="0">
                <a:latin typeface="+mj-lt"/>
              </a:rPr>
              <a:t>Reakce není ovlivněna hodnotou pH moče. Vysoké koncentrace kyseliny askorbové mohou způsobit nižší až falešně negativní výsledky. Vyšetřovaný vzorek moče nesmí být vystaven přímému slunečnímu světlu, které vyvolává oxidaci </a:t>
            </a:r>
            <a:r>
              <a:rPr lang="cs-CZ" dirty="0" err="1">
                <a:latin typeface="+mj-lt"/>
              </a:rPr>
              <a:t>urobilinogenu</a:t>
            </a:r>
            <a:r>
              <a:rPr lang="cs-CZ" dirty="0">
                <a:latin typeface="+mj-lt"/>
              </a:rPr>
              <a:t> a způsob</a:t>
            </a:r>
          </a:p>
        </p:txBody>
      </p:sp>
    </p:spTree>
    <p:extLst>
      <p:ext uri="{BB962C8B-B14F-4D97-AF65-F5344CB8AC3E}">
        <p14:creationId xmlns:p14="http://schemas.microsoft.com/office/powerpoint/2010/main" val="368359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ecba-rakoviny.cz/dbpic/moc_papirky-f250_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4196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01.allegroimg.pl/photos/oryginal/27/02/64/69/2702646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343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0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Poruchy vyprazdňování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4"/>
            <a:ext cx="805008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Narušená tvorba moči:</a:t>
            </a:r>
            <a:endParaRPr lang="cs-CZ" sz="2000" dirty="0">
              <a:solidFill>
                <a:srgbClr val="0070C0"/>
              </a:solidFill>
              <a:effectLst/>
              <a:latin typeface="+mj-lt"/>
            </a:endParaRPr>
          </a:p>
          <a:p>
            <a:r>
              <a:rPr lang="cs-CZ" sz="2000" b="1" dirty="0">
                <a:latin typeface="+mj-lt"/>
              </a:rPr>
              <a:t>POLYURIE-</a:t>
            </a:r>
            <a:r>
              <a:rPr lang="cs-CZ" sz="2000" dirty="0">
                <a:latin typeface="+mj-lt"/>
              </a:rPr>
              <a:t> množství moči / 24 hod větší než 3000 ml</a:t>
            </a:r>
            <a:endParaRPr lang="cs-CZ" sz="2000" dirty="0">
              <a:effectLst/>
              <a:latin typeface="+mj-lt"/>
            </a:endParaRPr>
          </a:p>
          <a:p>
            <a:r>
              <a:rPr lang="cs-CZ" sz="2000" b="1" dirty="0">
                <a:latin typeface="+mj-lt"/>
              </a:rPr>
              <a:t>OLIGURIE</a:t>
            </a:r>
            <a:r>
              <a:rPr lang="cs-CZ" sz="2000" dirty="0">
                <a:latin typeface="+mj-lt"/>
              </a:rPr>
              <a:t> - dtto kolísá od 100 do 500 ml</a:t>
            </a:r>
            <a:endParaRPr lang="cs-CZ" sz="2000" dirty="0">
              <a:effectLst/>
              <a:latin typeface="+mj-lt"/>
            </a:endParaRPr>
          </a:p>
          <a:p>
            <a:r>
              <a:rPr lang="cs-CZ" sz="2000" b="1" dirty="0">
                <a:latin typeface="+mj-lt"/>
              </a:rPr>
              <a:t>ANURIE</a:t>
            </a:r>
            <a:r>
              <a:rPr lang="cs-CZ" sz="2000" dirty="0">
                <a:latin typeface="+mj-lt"/>
              </a:rPr>
              <a:t> - dtto menší než 100 ml</a:t>
            </a:r>
            <a:endParaRPr lang="cs-CZ" sz="2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1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Poruchy vylučování moči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7030A0"/>
                </a:solidFill>
                <a:latin typeface="+mj-lt"/>
              </a:rPr>
              <a:t>RETENCE</a:t>
            </a:r>
            <a:r>
              <a:rPr lang="cs-CZ" dirty="0">
                <a:latin typeface="+mj-lt"/>
              </a:rPr>
              <a:t> – zadržení moči v močovém měchýři (tvoří se normálně, nemůže se vymočit)</a:t>
            </a:r>
          </a:p>
          <a:p>
            <a:r>
              <a:rPr lang="cs-CZ" b="1" dirty="0">
                <a:solidFill>
                  <a:srgbClr val="7030A0"/>
                </a:solidFill>
                <a:effectLst/>
                <a:latin typeface="+mj-lt"/>
              </a:rPr>
              <a:t>MOČOVÉ REZIDUUM </a:t>
            </a:r>
            <a:r>
              <a:rPr lang="cs-CZ" dirty="0">
                <a:effectLst/>
                <a:latin typeface="+mj-lt"/>
              </a:rPr>
              <a:t>– po vymočení zůstává část moči v měchýři</a:t>
            </a:r>
          </a:p>
          <a:p>
            <a:r>
              <a:rPr lang="cs-CZ" b="1" cap="all" dirty="0">
                <a:solidFill>
                  <a:srgbClr val="7030A0"/>
                </a:solidFill>
                <a:latin typeface="+mj-lt"/>
              </a:rPr>
              <a:t>Urgentní</a:t>
            </a:r>
            <a:r>
              <a:rPr lang="cs-CZ" u="sng" cap="all" dirty="0">
                <a:latin typeface="+mj-lt"/>
              </a:rPr>
              <a:t> </a:t>
            </a:r>
            <a:r>
              <a:rPr lang="cs-CZ" b="1" cap="all" dirty="0">
                <a:solidFill>
                  <a:srgbClr val="7030A0"/>
                </a:solidFill>
                <a:latin typeface="+mj-lt"/>
              </a:rPr>
              <a:t>mikce</a:t>
            </a:r>
            <a:r>
              <a:rPr lang="cs-CZ" cap="all" dirty="0">
                <a:latin typeface="+mj-lt"/>
              </a:rPr>
              <a:t>  - </a:t>
            </a:r>
            <a:r>
              <a:rPr lang="cs-CZ" dirty="0">
                <a:latin typeface="+mj-lt"/>
              </a:rPr>
              <a:t>je neodkladné nucení na močení až urgentní inkontinence moče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NYKTURIE</a:t>
            </a:r>
            <a:r>
              <a:rPr lang="cs-CZ" dirty="0">
                <a:latin typeface="+mj-lt"/>
              </a:rPr>
              <a:t> – noční močení (v noci se vyloučí více moči než ve dne)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DYSURIE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 – bolestivé močení</a:t>
            </a:r>
            <a:endParaRPr lang="cs-CZ" dirty="0">
              <a:solidFill>
                <a:srgbClr val="7030A0"/>
              </a:solidFill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ENURÉZA </a:t>
            </a:r>
            <a:r>
              <a:rPr lang="cs-CZ" dirty="0">
                <a:latin typeface="+mj-lt"/>
              </a:rPr>
              <a:t>– samovolné pomočování u dětí starších 5 let, vymočení ve spánku (</a:t>
            </a:r>
            <a:r>
              <a:rPr lang="cs-CZ" dirty="0" err="1">
                <a:latin typeface="+mj-lt"/>
              </a:rPr>
              <a:t>enuresis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nocturna</a:t>
            </a:r>
            <a:r>
              <a:rPr lang="cs-CZ" dirty="0">
                <a:latin typeface="+mj-lt"/>
              </a:rPr>
              <a:t>), nebo nechtěné vymočení v bdělém 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stavu (denní enuréza). </a:t>
            </a: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STRANGURIE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– řezání při močení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POLAKISURIE</a:t>
            </a:r>
            <a:r>
              <a:rPr lang="cs-CZ" dirty="0">
                <a:latin typeface="+mj-lt"/>
              </a:rPr>
              <a:t> – časté močení při nezvětšeném množství moči</a:t>
            </a:r>
          </a:p>
          <a:p>
            <a:r>
              <a:rPr lang="cs-CZ" b="1" cap="all" dirty="0">
                <a:solidFill>
                  <a:srgbClr val="7030A0"/>
                </a:solidFill>
                <a:effectLst/>
                <a:latin typeface="+mj-lt"/>
              </a:rPr>
              <a:t>Inkontinence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67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Punkce 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4215" r="6789" b="14285"/>
          <a:stretch/>
        </p:blipFill>
        <p:spPr bwMode="auto">
          <a:xfrm>
            <a:off x="2871557" y="1844824"/>
            <a:ext cx="6243203" cy="44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7544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+mj-lt"/>
              </a:rPr>
              <a:t>Punkce měchýře musí být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vedena kolmo </a:t>
            </a:r>
            <a:r>
              <a:rPr lang="cs-CZ" dirty="0">
                <a:latin typeface="+mj-lt"/>
              </a:rPr>
              <a:t>na stěnu podbřišku asi 2 cm nad sponou stydkou přesně ve střední čáře</a:t>
            </a:r>
          </a:p>
        </p:txBody>
      </p:sp>
    </p:spTree>
    <p:extLst>
      <p:ext uri="{BB962C8B-B14F-4D97-AF65-F5344CB8AC3E}">
        <p14:creationId xmlns:p14="http://schemas.microsoft.com/office/powerpoint/2010/main" val="332366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INKONTINENCE </a:t>
            </a:r>
            <a:br>
              <a:rPr lang="cs-CZ" dirty="0"/>
            </a:br>
            <a:r>
              <a:rPr lang="cs-CZ" dirty="0"/>
              <a:t>symptom, ne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  <a:latin typeface="+mj-lt"/>
              </a:rPr>
              <a:t>CELKOVÁ</a:t>
            </a:r>
            <a:r>
              <a:rPr lang="cs-CZ" b="1" dirty="0">
                <a:latin typeface="+mj-lt"/>
              </a:rPr>
              <a:t> INKONTINENCE</a:t>
            </a:r>
            <a:r>
              <a:rPr lang="cs-CZ" dirty="0">
                <a:latin typeface="+mj-lt"/>
              </a:rPr>
              <a:t> – kontinuální neočekávané vylučování moči (poranění vnějšího svěrače u muže nebo perineální oblasti u ženy)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TLAKOVÁ</a:t>
            </a:r>
            <a:r>
              <a:rPr lang="cs-CZ" b="1" dirty="0">
                <a:latin typeface="+mj-lt"/>
              </a:rPr>
              <a:t> (</a:t>
            </a: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STRESOVÁ</a:t>
            </a:r>
            <a:r>
              <a:rPr lang="cs-CZ" b="1" dirty="0">
                <a:latin typeface="+mj-lt"/>
              </a:rPr>
              <a:t>) INKONTINENCE</a:t>
            </a:r>
            <a:r>
              <a:rPr lang="cs-CZ" dirty="0">
                <a:latin typeface="+mj-lt"/>
              </a:rPr>
              <a:t> – únik méně než 50 ml moči při náhlém zvýšení břišního tlaku (kašel, kýchání, námaha), často u žen s ochablým pánevním svalstvem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URGENTNÍ</a:t>
            </a:r>
            <a:r>
              <a:rPr lang="cs-CZ" b="1" dirty="0">
                <a:latin typeface="+mj-lt"/>
              </a:rPr>
              <a:t> INKONTINENCE</a:t>
            </a:r>
            <a:r>
              <a:rPr lang="cs-CZ" dirty="0">
                <a:latin typeface="+mj-lt"/>
              </a:rPr>
              <a:t> – nastává po náhlém silném nucení na močení (označuje se jako nestabilní močový měchýř), kontrakce pánevních svalů jsou neočekávané a vyprazdňování nelze kontrolovat (cystitidy u žen, choroby moč. cest u mužů i žen).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FUNKČNÍ</a:t>
            </a:r>
            <a:r>
              <a:rPr lang="cs-CZ" b="1" dirty="0">
                <a:latin typeface="+mj-lt"/>
              </a:rPr>
              <a:t> INKONTINENCE</a:t>
            </a:r>
            <a:r>
              <a:rPr lang="cs-CZ" dirty="0">
                <a:latin typeface="+mj-lt"/>
              </a:rPr>
              <a:t> – mimovolné nepředvídatelné vyloučení moči (není způsobena patologií moč. a </a:t>
            </a:r>
            <a:r>
              <a:rPr lang="cs-CZ" dirty="0" err="1">
                <a:latin typeface="+mj-lt"/>
              </a:rPr>
              <a:t>pohl</a:t>
            </a:r>
            <a:r>
              <a:rPr lang="cs-CZ" dirty="0">
                <a:latin typeface="+mj-lt"/>
              </a:rPr>
              <a:t>. ústrojí), přetrvává v důsledku tělesných, nebo duševních poruch, nebo faktorů okolí zabraňujících nemocnému dostat se na toaletu (porucha mobility).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3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Urinální</a:t>
            </a:r>
            <a:r>
              <a:rPr lang="cs-CZ" dirty="0"/>
              <a:t> kondomy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spolu se širokou nabídkou</a:t>
            </a:r>
            <a:r>
              <a:rPr lang="cs-CZ" b="1" dirty="0">
                <a:latin typeface="+mj-lt"/>
              </a:rPr>
              <a:t> močových sběrných</a:t>
            </a:r>
            <a:r>
              <a:rPr lang="cs-CZ" dirty="0">
                <a:latin typeface="+mj-lt"/>
              </a:rPr>
              <a:t> sáčků tvoří ucelený a spolehlivý systém pro řešení mužské inkontinence. Díky dvěma provedením a řadě velikostí nabízejí možnost individuálního přizpůsobení potřebám každého pacienta, vysokou úroveň </a:t>
            </a:r>
            <a:r>
              <a:rPr lang="cs-CZ" dirty="0" err="1">
                <a:latin typeface="+mj-lt"/>
              </a:rPr>
              <a:t>konfortu</a:t>
            </a:r>
            <a:r>
              <a:rPr lang="cs-CZ" dirty="0">
                <a:latin typeface="+mj-lt"/>
              </a:rPr>
              <a:t> a bezpečnosti.</a:t>
            </a:r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r>
              <a:rPr lang="cs-CZ" b="1" dirty="0">
                <a:latin typeface="+mj-lt"/>
              </a:rPr>
              <a:t>Samolepící </a:t>
            </a:r>
            <a:r>
              <a:rPr lang="cs-CZ" b="1" dirty="0" err="1">
                <a:latin typeface="+mj-lt"/>
              </a:rPr>
              <a:t>urinální</a:t>
            </a:r>
            <a:r>
              <a:rPr lang="cs-CZ" b="1" dirty="0">
                <a:latin typeface="+mj-lt"/>
              </a:rPr>
              <a:t> kondomy </a:t>
            </a:r>
            <a:r>
              <a:rPr lang="cs-CZ" b="1" dirty="0" err="1">
                <a:latin typeface="+mj-lt"/>
              </a:rPr>
              <a:t>Conveen</a:t>
            </a:r>
            <a:r>
              <a:rPr lang="cs-CZ" dirty="0">
                <a:latin typeface="+mj-lt"/>
              </a:rPr>
              <a:t> - Speciální lepidlo na vnitřní straně udržuje kondom spolehlivě na místě, zajišťuje </a:t>
            </a:r>
            <a:r>
              <a:rPr lang="cs-CZ" dirty="0" err="1">
                <a:latin typeface="+mj-lt"/>
              </a:rPr>
              <a:t>konfort</a:t>
            </a:r>
            <a:r>
              <a:rPr lang="cs-CZ" dirty="0">
                <a:latin typeface="+mj-lt"/>
              </a:rPr>
              <a:t> a bezpečí a zároveň dovoluje snadné sundávání při výměně.</a:t>
            </a:r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r>
              <a:rPr lang="cs-CZ" b="1" dirty="0" err="1">
                <a:latin typeface="+mj-lt"/>
              </a:rPr>
              <a:t>Urinální</a:t>
            </a:r>
            <a:r>
              <a:rPr lang="cs-CZ" b="1" dirty="0">
                <a:latin typeface="+mj-lt"/>
              </a:rPr>
              <a:t> kondomy </a:t>
            </a:r>
            <a:r>
              <a:rPr lang="cs-CZ" b="1" dirty="0" err="1">
                <a:latin typeface="+mj-lt"/>
              </a:rPr>
              <a:t>Conveen</a:t>
            </a:r>
            <a:r>
              <a:rPr lang="cs-CZ" b="1" dirty="0">
                <a:latin typeface="+mj-lt"/>
              </a:rPr>
              <a:t> s lepícím proužkem</a:t>
            </a:r>
            <a:r>
              <a:rPr lang="cs-CZ" dirty="0">
                <a:latin typeface="+mj-lt"/>
              </a:rPr>
              <a:t> - Tento typ kondomu se skládá ze dvou částí: </a:t>
            </a:r>
            <a:r>
              <a:rPr lang="cs-CZ" dirty="0" err="1">
                <a:latin typeface="+mj-lt"/>
              </a:rPr>
              <a:t>oboustraně</a:t>
            </a:r>
            <a:r>
              <a:rPr lang="cs-CZ" dirty="0">
                <a:latin typeface="+mj-lt"/>
              </a:rPr>
              <a:t> lepícího proužku a vlastního kondomu. Proužek vyrobený z </a:t>
            </a:r>
            <a:r>
              <a:rPr lang="cs-CZ" dirty="0" err="1">
                <a:latin typeface="+mj-lt"/>
              </a:rPr>
              <a:t>hydrokoloidního</a:t>
            </a:r>
            <a:r>
              <a:rPr lang="cs-CZ" dirty="0">
                <a:latin typeface="+mj-lt"/>
              </a:rPr>
              <a:t> materiálu je elastický, nezaškrcuje a spolehlivě brání prosakování moči.</a:t>
            </a:r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r>
              <a:rPr lang="cs-CZ" b="1" dirty="0">
                <a:latin typeface="+mj-lt"/>
              </a:rPr>
              <a:t>Na </a:t>
            </a:r>
            <a:r>
              <a:rPr lang="cs-CZ" b="1" dirty="0" err="1">
                <a:latin typeface="+mj-lt"/>
              </a:rPr>
              <a:t>urinální</a:t>
            </a:r>
            <a:r>
              <a:rPr lang="cs-CZ" b="1" dirty="0">
                <a:latin typeface="+mj-lt"/>
              </a:rPr>
              <a:t> kondomy lze zapojit </a:t>
            </a:r>
            <a:r>
              <a:rPr lang="cs-CZ" b="1" dirty="0" err="1">
                <a:latin typeface="+mj-lt"/>
              </a:rPr>
              <a:t>urinální</a:t>
            </a:r>
            <a:r>
              <a:rPr lang="cs-CZ" b="1" dirty="0">
                <a:latin typeface="+mj-lt"/>
              </a:rPr>
              <a:t> sběrné sáčky.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10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r="19829"/>
          <a:stretch/>
        </p:blipFill>
        <p:spPr bwMode="auto">
          <a:xfrm>
            <a:off x="7521490" y="3789040"/>
            <a:ext cx="1226974" cy="162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80" y="5298763"/>
            <a:ext cx="18113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muže</a:t>
            </a:r>
          </a:p>
        </p:txBody>
      </p:sp>
      <p:pic>
        <p:nvPicPr>
          <p:cNvPr id="2050" name="Picture 2" descr="http://www.sancebrno.cz/obrazky/inkontinence/kondomy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2" y="1772816"/>
            <a:ext cx="1456800" cy="16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rinální kondomy samolepíc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6" y="5239873"/>
            <a:ext cx="2169332" cy="13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ve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9619" r="9858" b="10980"/>
          <a:stretch/>
        </p:blipFill>
        <p:spPr bwMode="auto">
          <a:xfrm>
            <a:off x="5508105" y="163090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peedicath.cz/img/kond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6" y="3822575"/>
            <a:ext cx="2169332" cy="14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19388" y="65141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8"/>
              </a:rPr>
              <a:t>http://www.youtube.com/watch?v=STzCDspYPlg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32" y="1768593"/>
            <a:ext cx="6665912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://www.rollimoden.de/WebRoot/StoreRC2/Shops/RolliCompany/4D52/A650/A202/955C/C4FB/57E6/3A63/3372/43854_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87373"/>
            <a:ext cx="1895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.hartmann.de/images/Molifree_2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2622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62"/>
            <a:ext cx="1858328" cy="1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6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18E3F-C600-4F2D-8C38-5E4397A8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Vyprazdňování moči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pravidelné vyprazdňování je velmi důležité </a:t>
            </a:r>
            <a:endParaRPr lang="cs-CZ" sz="2000" dirty="0">
              <a:effectLst/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chodící nemocní se vyprazdňují na klozetu, ležící nemocní používají podložní mísy (smaltované nebo z umělé hmoty, přizpůsobené anatomickým poměrům) a močové láhve</a:t>
            </a:r>
            <a:r>
              <a:rPr lang="cs-CZ" sz="2000" dirty="0">
                <a:effectLst/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mísu přenášíme vždy zakrytou malou gumovou podložkou</a:t>
            </a:r>
            <a:r>
              <a:rPr lang="cs-CZ" sz="2000" dirty="0">
                <a:effectLst/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podložní mísy z umělé hmoty jsou opatřeny víkem</a:t>
            </a:r>
            <a:r>
              <a:rPr lang="cs-CZ" sz="2000" dirty="0">
                <a:effectLst/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nemocnému podkládáme vždy čistou a suchou mísu</a:t>
            </a:r>
            <a:r>
              <a:rPr lang="cs-CZ" sz="2000" dirty="0">
                <a:effectLst/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mísu podkládáme za aktivní spolupráce nemocného (vyzveme ho aby se pomocí hrazdičky a v kolenou pokrčených nohou za naší pomoci nadzvedl), bezvládnému podkládáme mísu tak, že ho obrátíme na bok, k hýždím přiložíme mísu a přetočíme ho s mísou zpátky na záda</a:t>
            </a:r>
            <a:r>
              <a:rPr lang="cs-CZ" sz="2000" dirty="0"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21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ww.kur-apotheke-wolter.de/images/tena-ladymini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94562"/>
            <a:ext cx="17621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Inkontinenční pomůcky pro ženy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" y="1820042"/>
            <a:ext cx="4392488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hartmann.de/images/Molicare_Inkontinenzslip_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adultincontinencepants.com/photo/pl390002-washable_xl_adult_incontinence_products_with_soft_and_stretchable_garments_for_wom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4401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reha-aktiv-chemnitz.de/uploads/bilder/fachabteilungen/sanitaetshaus/c9e2b777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19" y="4500357"/>
            <a:ext cx="19526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www.eunaxis-medical.de/images/product_images/original_images/980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293298" cy="20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inkontinenzberater.de/Bilder/Baumwoll-einlag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68" y="5606179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encrypted-tbn2.gstatic.com/images?q=tbn:ANd9GcRe9pjpKJmZPu3vtuSkIXAToIAtgk3pE6hNeDBrSr5SBdJqaUR-o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1700213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6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Močové</a:t>
            </a:r>
            <a:r>
              <a:rPr lang="cs-CZ" b="1" dirty="0"/>
              <a:t> </a:t>
            </a:r>
            <a:r>
              <a:rPr lang="cs-CZ" dirty="0"/>
              <a:t>vývody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82453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Močový vývod je chirurgicky vytvořená vývodná cesta pro moč tvořenou v ledvinách.</a:t>
            </a:r>
            <a:endParaRPr lang="cs-CZ" dirty="0">
              <a:effectLst/>
              <a:latin typeface="+mj-lt"/>
            </a:endParaRPr>
          </a:p>
          <a:p>
            <a:r>
              <a:rPr lang="cs-CZ" dirty="0" err="1">
                <a:latin typeface="+mj-lt"/>
              </a:rPr>
              <a:t>Stomie</a:t>
            </a:r>
            <a:r>
              <a:rPr lang="cs-CZ" dirty="0">
                <a:latin typeface="+mj-lt"/>
              </a:rPr>
              <a:t> je umělé vyústění ve stěně břicha.</a:t>
            </a:r>
            <a:endParaRPr lang="cs-CZ" dirty="0">
              <a:effectLst/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latin typeface="+mj-lt"/>
              </a:rPr>
              <a:t>Vývody:</a:t>
            </a:r>
            <a:endParaRPr lang="cs-CZ" dirty="0">
              <a:effectLst/>
              <a:latin typeface="+mj-lt"/>
            </a:endParaRPr>
          </a:p>
          <a:p>
            <a:pPr lvl="1"/>
            <a:r>
              <a:rPr lang="cs-CZ" b="1" dirty="0">
                <a:latin typeface="+mj-lt"/>
              </a:rPr>
              <a:t>Dočasné </a:t>
            </a:r>
            <a:r>
              <a:rPr lang="cs-CZ" dirty="0">
                <a:latin typeface="+mj-lt"/>
              </a:rPr>
              <a:t>– při částečné cystektomii, při poranění dolních močových cest, při těžkých chronických infekcích</a:t>
            </a:r>
            <a:endParaRPr lang="cs-CZ" dirty="0">
              <a:effectLst/>
              <a:latin typeface="+mj-lt"/>
            </a:endParaRPr>
          </a:p>
          <a:p>
            <a:pPr lvl="1"/>
            <a:r>
              <a:rPr lang="cs-CZ" b="1" dirty="0">
                <a:latin typeface="+mj-lt"/>
              </a:rPr>
              <a:t>Trvalé</a:t>
            </a:r>
            <a:r>
              <a:rPr lang="cs-CZ" dirty="0">
                <a:latin typeface="+mj-lt"/>
              </a:rPr>
              <a:t> – u pacientů s úplnou cystektomií např. při nádorech močového měchýře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51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713B5-9071-40BF-8F8C-5170CCFE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vývodů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6D07C-E443-426E-B4F3-37896AE0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cs-CZ" b="1" dirty="0">
                <a:latin typeface="+mj-lt"/>
              </a:rPr>
              <a:t>Kožní </a:t>
            </a:r>
            <a:r>
              <a:rPr lang="cs-CZ" b="1" dirty="0" err="1">
                <a:latin typeface="+mj-lt"/>
              </a:rPr>
              <a:t>ureterostomie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močovody jsou vyvedeny na stěnu břicha nebo bok jednostranná nebo oboustranná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>
                <a:latin typeface="+mj-lt"/>
              </a:rPr>
              <a:t>Vývody do ilea </a:t>
            </a:r>
            <a:r>
              <a:rPr lang="cs-CZ" dirty="0">
                <a:latin typeface="+mj-lt"/>
              </a:rPr>
              <a:t>– část ilea se resekuje a použije jako váček (jedna strana se zašije a druhá vyvede na stěnu břicha), do váčku se implantují močovody, močový měchýř se zpravidla odstraní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>
                <a:latin typeface="+mj-lt"/>
              </a:rPr>
              <a:t>Uzavírací </a:t>
            </a:r>
            <a:r>
              <a:rPr lang="cs-CZ" b="1" dirty="0" err="1">
                <a:latin typeface="+mj-lt"/>
              </a:rPr>
              <a:t>vezikostomie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přední stěna močového měchýře se přišije k břišní stěně a </a:t>
            </a:r>
            <a:r>
              <a:rPr lang="cs-CZ" dirty="0" err="1">
                <a:latin typeface="+mj-lt"/>
              </a:rPr>
              <a:t>stomie</a:t>
            </a:r>
            <a:r>
              <a:rPr lang="cs-CZ" dirty="0">
                <a:latin typeface="+mj-lt"/>
              </a:rPr>
              <a:t> se vytvoří ze stěny močového měchýře, vývod do močové trubice se zašije, na vývodu se vytvoří chlopeň, moč vychází po zasunutí katétru přes </a:t>
            </a:r>
            <a:r>
              <a:rPr lang="cs-CZ" dirty="0" err="1">
                <a:latin typeface="+mj-lt"/>
              </a:rPr>
              <a:t>stomii</a:t>
            </a:r>
            <a:r>
              <a:rPr lang="cs-CZ" dirty="0">
                <a:latin typeface="+mj-lt"/>
              </a:rPr>
              <a:t> do močového měchýře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 err="1">
                <a:latin typeface="+mj-lt"/>
              </a:rPr>
              <a:t>Ureterosigmoidostomie</a:t>
            </a:r>
            <a:r>
              <a:rPr lang="cs-CZ" dirty="0">
                <a:latin typeface="+mj-lt"/>
              </a:rPr>
              <a:t> – uměle vytvořený vývod, kterým se moč vylučuje přes konečník, hrozí pyelonefritida při refluxu fekálního obsahu do močovodů a ledvin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 err="1">
                <a:latin typeface="+mj-lt"/>
              </a:rPr>
              <a:t>Ureteroileosigmoidostomie</a:t>
            </a:r>
            <a:r>
              <a:rPr lang="cs-CZ" dirty="0">
                <a:latin typeface="+mj-lt"/>
              </a:rPr>
              <a:t> – část ilea se přemístí a napojí na </a:t>
            </a:r>
            <a:r>
              <a:rPr lang="cs-CZ" dirty="0" err="1">
                <a:latin typeface="+mj-lt"/>
              </a:rPr>
              <a:t>sigmoideum</a:t>
            </a:r>
            <a:r>
              <a:rPr lang="cs-CZ" dirty="0">
                <a:latin typeface="+mj-lt"/>
              </a:rPr>
              <a:t>, uretery se pak implantují do tohoto váčku, výskyt pyelonefritidy je menší.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Suprapubický</a:t>
            </a:r>
            <a:r>
              <a:rPr lang="cs-CZ" dirty="0"/>
              <a:t> katetr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863840" cy="468052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+mj-lt"/>
              </a:rPr>
              <a:t>Suprapubický</a:t>
            </a:r>
            <a:r>
              <a:rPr lang="cs-CZ" dirty="0">
                <a:latin typeface="+mj-lt"/>
              </a:rPr>
              <a:t> katétr se zavádí přes břišní stěnu do močového měchýře.</a:t>
            </a:r>
          </a:p>
          <a:p>
            <a:r>
              <a:rPr lang="cs-CZ" dirty="0">
                <a:latin typeface="+mj-lt"/>
              </a:rPr>
              <a:t>Lékař zavádí katétr po lokální anestezii nebo v celkové anestézii v průběhu operačního výkonu na močovém měchýři nebo vagíně.</a:t>
            </a:r>
          </a:p>
          <a:p>
            <a:r>
              <a:rPr lang="cs-CZ" dirty="0">
                <a:latin typeface="+mj-lt"/>
              </a:rPr>
              <a:t>Katétr se zajišťuje stehy, komerčním uzávěrem nebo obojím.</a:t>
            </a:r>
          </a:p>
          <a:p>
            <a:r>
              <a:rPr lang="cs-CZ" dirty="0">
                <a:latin typeface="+mj-lt"/>
              </a:rPr>
              <a:t>Katétr se napojí na uzavřený drenážní systém.</a:t>
            </a:r>
          </a:p>
          <a:p>
            <a:r>
              <a:rPr lang="cs-CZ" dirty="0">
                <a:latin typeface="+mj-lt"/>
              </a:rPr>
              <a:t>Po vyjmutí katétru se svaly močového měchýře stáhnou a otvor se uzavře.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48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A1FC5-5AFB-4ECC-9856-D00E2D6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</a:t>
            </a:r>
            <a:r>
              <a:rPr lang="cs-CZ" dirty="0" err="1"/>
              <a:t>suprapubického</a:t>
            </a:r>
            <a:r>
              <a:rPr lang="cs-CZ" dirty="0"/>
              <a:t> katétru: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C10D59-9379-451A-B3C5-C250447E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Nižší výskyt infekčních komplikací</a:t>
            </a:r>
          </a:p>
          <a:p>
            <a:r>
              <a:rPr lang="cs-CZ" dirty="0">
                <a:latin typeface="+mj-lt"/>
              </a:rPr>
              <a:t>Jsou pro pacienta pohodlnější</a:t>
            </a:r>
          </a:p>
          <a:p>
            <a:r>
              <a:rPr lang="cs-CZ" dirty="0">
                <a:latin typeface="+mj-lt"/>
              </a:rPr>
              <a:t>Poskytují možnost posoudit schopnost pacienta normálně močit. Pacient po vyjmutí </a:t>
            </a:r>
            <a:r>
              <a:rPr lang="cs-CZ" dirty="0" err="1">
                <a:latin typeface="+mj-lt"/>
              </a:rPr>
              <a:t>suprapubického</a:t>
            </a:r>
            <a:r>
              <a:rPr lang="cs-CZ" dirty="0">
                <a:latin typeface="+mj-lt"/>
              </a:rPr>
              <a:t> katétru může močit normálně.</a:t>
            </a:r>
          </a:p>
          <a:p>
            <a:r>
              <a:rPr lang="cs-CZ" dirty="0">
                <a:latin typeface="+mj-lt"/>
              </a:rPr>
              <a:t>Ulehčují posuzování rezidua moči.</a:t>
            </a:r>
          </a:p>
          <a:p>
            <a:r>
              <a:rPr lang="cs-CZ" dirty="0">
                <a:latin typeface="+mj-lt"/>
              </a:rPr>
              <a:t>Používáme katétry , které jsou na distálním konci rozšířené, což zamezuje vysunutí katétru z močového měchýře přes </a:t>
            </a:r>
            <a:r>
              <a:rPr lang="cs-CZ" dirty="0" err="1">
                <a:latin typeface="+mj-lt"/>
              </a:rPr>
              <a:t>uretru</a:t>
            </a:r>
            <a:r>
              <a:rPr lang="cs-CZ" dirty="0">
                <a:latin typeface="+mj-lt"/>
              </a:rPr>
              <a:t>. 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18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5894"/>
            <a:ext cx="6110329" cy="62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zelenahvezda.cz/img/datasheet/popis/600x600/jpg/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0980"/>
            <a:ext cx="3275856" cy="32758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rol.fnplzen.cz/sites/default/files/users/urol/epicys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94" y="-3675"/>
            <a:ext cx="5184576" cy="23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" y="980728"/>
            <a:ext cx="9047085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74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28274"/>
            <a:ext cx="7452320" cy="68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91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Komplikace </a:t>
            </a:r>
            <a:r>
              <a:rPr lang="cs-CZ" dirty="0" err="1"/>
              <a:t>suprapubického</a:t>
            </a:r>
            <a:r>
              <a:rPr lang="cs-CZ" dirty="0"/>
              <a:t> katetru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latin typeface="+mj-lt"/>
              </a:rPr>
              <a:t>Blokáda odtoku :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sedimentem</a:t>
            </a:r>
          </a:p>
          <a:p>
            <a:r>
              <a:rPr lang="cs-CZ" dirty="0">
                <a:latin typeface="+mj-lt"/>
              </a:rPr>
              <a:t>krevními sraženinami </a:t>
            </a:r>
          </a:p>
          <a:p>
            <a:r>
              <a:rPr lang="cs-CZ" dirty="0">
                <a:latin typeface="+mj-lt"/>
              </a:rPr>
              <a:t>obstrukcí</a:t>
            </a:r>
          </a:p>
          <a:p>
            <a:r>
              <a:rPr lang="cs-CZ" dirty="0">
                <a:latin typeface="+mj-lt"/>
              </a:rPr>
              <a:t>konce katétru stěnou močového měchýře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Infekce</a:t>
            </a:r>
            <a:r>
              <a:rPr lang="cs-CZ" dirty="0">
                <a:latin typeface="+mj-lt"/>
              </a:rPr>
              <a:t> – okolí vstupu katetru, MC</a:t>
            </a:r>
          </a:p>
        </p:txBody>
      </p:sp>
    </p:spTree>
    <p:extLst>
      <p:ext uri="{BB962C8B-B14F-4D97-AF65-F5344CB8AC3E}">
        <p14:creationId xmlns:p14="http://schemas.microsoft.com/office/powerpoint/2010/main" val="3299899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pacienty zahrnuje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+mj-lt"/>
              </a:rPr>
              <a:t>pravidelné posuzování moči (barva, čirost, množství)</a:t>
            </a:r>
          </a:p>
          <a:p>
            <a:r>
              <a:rPr lang="cs-CZ" dirty="0">
                <a:latin typeface="+mj-lt"/>
              </a:rPr>
              <a:t>posuzování příjmu tekutin</a:t>
            </a:r>
          </a:p>
          <a:p>
            <a:r>
              <a:rPr lang="cs-CZ" dirty="0">
                <a:latin typeface="+mj-lt"/>
              </a:rPr>
              <a:t>hodnocení bolesti</a:t>
            </a:r>
          </a:p>
          <a:p>
            <a:r>
              <a:rPr lang="cs-CZ" dirty="0">
                <a:latin typeface="+mj-lt"/>
              </a:rPr>
              <a:t>udržování průchodnosti drenážního systému (obstrukce se projeví bolestí při tlaku na močový měchýř)</a:t>
            </a:r>
          </a:p>
          <a:p>
            <a:r>
              <a:rPr lang="cs-CZ" dirty="0">
                <a:latin typeface="+mj-lt"/>
              </a:rPr>
              <a:t>péče o kůži okolí místa zavedení</a:t>
            </a:r>
          </a:p>
          <a:p>
            <a:r>
              <a:rPr lang="cs-CZ" dirty="0">
                <a:latin typeface="+mj-lt"/>
              </a:rPr>
              <a:t>periodické uzavírání katétru jako přípravy na jeho vyjmutí (podle ordinace lékaře se uzavírá katétr po 48-72 hod na 3-4 hodiny)</a:t>
            </a:r>
          </a:p>
          <a:p>
            <a:r>
              <a:rPr lang="cs-CZ" b="1" dirty="0">
                <a:latin typeface="+mj-lt"/>
              </a:rPr>
              <a:t>měření reziduální moči </a:t>
            </a:r>
            <a:r>
              <a:rPr lang="cs-CZ" dirty="0">
                <a:latin typeface="+mj-lt"/>
              </a:rPr>
              <a:t>– určujeme dostatečnost močení (na 2-4 hodiny uzavřeme katétr, potom pacient močí normální cestou, reziduální moč získáme vypuštěním moči do drenážního vaku po otevření katétru), vymočí-li 150 – 350 ml moči a reziduální moči je méně než 50 – 100 ml, katétr se odstraní</a:t>
            </a:r>
          </a:p>
          <a:p>
            <a:r>
              <a:rPr lang="cs-CZ" dirty="0">
                <a:latin typeface="+mj-lt"/>
              </a:rPr>
              <a:t>při vyjímání katétru postupujeme aseptickým způsobem (po odstranění obvazů a stehů vyjmeme katétr nepřerušovaným pohybem, místo vyvedení asepticky ošetříme a přiložíme elastickou bandáž)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08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FC546-A0A7-4ACD-B1D4-11C2EF83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Vyprazdňování moči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141CA6-5721-4163-8159-E7C8618E9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pacientovi zajistíme dostatek toaletního papíru a umožníme po použití mísy umytí rukou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obsah mísy před vylitím kontrolujeme, poté mechanicky vyčistíme a vydezinfikujeme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u mužů při vyprazdňování moči používáme ještě močové láhve (z umělé hmoty, opatřené zátkou) – pravidelně je čistíme a dezinfikujeme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před vylitím moči do klozetu se přesvědčíme, zda nebyl naordinován sběr moči na vyšetření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nemocný, který může sestoupit z lůžka použije pokojový klozet (židle s otvorem a kbelíkem z plastu)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6398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A240926E-6B3F-46CD-973B-FCF4C86AF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6442075" cy="129698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solidFill>
                  <a:srgbClr val="0070C0"/>
                </a:solidFill>
              </a:rPr>
              <a:t>CÉVKOVÁNÍ</a:t>
            </a:r>
          </a:p>
        </p:txBody>
      </p:sp>
      <p:sp>
        <p:nvSpPr>
          <p:cNvPr id="2051" name="Podnadpis 2">
            <a:extLst>
              <a:ext uri="{FF2B5EF4-FFF2-40B4-BE49-F238E27FC236}">
                <a16:creationId xmlns:a16="http://schemas.microsoft.com/office/drawing/2014/main" id="{E052690F-F873-483C-BD7C-02D526AD7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513" y="4941888"/>
            <a:ext cx="6400800" cy="52705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KATETRIZACE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8203D08-E83B-48B6-A460-20A625CB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5" y="73025"/>
            <a:ext cx="37115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20D2132F-732D-4EEF-BAF5-8CE338B3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Definice 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A0220740-915C-417D-9DC3-EB34ECD9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+mj-lt"/>
              </a:rPr>
              <a:t>Cévkování (katetrizace) je zavedení katétru močovou trubicí do močového měchýře. </a:t>
            </a:r>
          </a:p>
          <a:p>
            <a:pPr eaLnBrk="1" hangingPunct="1"/>
            <a:r>
              <a:rPr lang="cs-CZ" altLang="cs-CZ" dirty="0">
                <a:latin typeface="+mj-lt"/>
              </a:rPr>
              <a:t>Může být:</a:t>
            </a:r>
          </a:p>
          <a:p>
            <a:pPr lvl="1" eaLnBrk="1" hangingPunct="1">
              <a:buFontTx/>
              <a:buNone/>
            </a:pPr>
            <a:r>
              <a:rPr lang="cs-CZ" altLang="cs-CZ" dirty="0">
                <a:latin typeface="+mj-lt"/>
              </a:rPr>
              <a:t>a) jednorázová</a:t>
            </a:r>
          </a:p>
          <a:p>
            <a:pPr lvl="1" eaLnBrk="1" hangingPunct="1">
              <a:buFontTx/>
              <a:buNone/>
            </a:pPr>
            <a:r>
              <a:rPr lang="cs-CZ" altLang="cs-CZ" dirty="0">
                <a:latin typeface="+mj-lt"/>
              </a:rPr>
              <a:t>b) permanentní</a:t>
            </a:r>
            <a:endParaRPr lang="cs-CZ" altLang="cs-CZ" b="1" i="1" dirty="0">
              <a:latin typeface="+mj-lt"/>
            </a:endParaRP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359A90-C2F9-48DC-9ED6-CC7D3008E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Druhy katetrů-cévek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1E605A-8FDA-42B6-808A-99B12DB24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961" y="1844823"/>
            <a:ext cx="7997190" cy="446390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JEDNORÁZOVÉ</a:t>
            </a:r>
          </a:p>
          <a:p>
            <a:pPr eaLnBrk="1" hangingPunct="1">
              <a:buFontTx/>
              <a:buNone/>
              <a:defRPr/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b="1" dirty="0" err="1">
                <a:latin typeface="+mj-lt"/>
              </a:rPr>
              <a:t>Nelatonův</a:t>
            </a:r>
            <a:r>
              <a:rPr lang="cs-CZ" dirty="0">
                <a:latin typeface="+mj-lt"/>
              </a:rPr>
              <a:t>  - měkký, rovný, na boku 1-2 otvory, děti, ženy</a:t>
            </a:r>
            <a:endParaRPr lang="cs-CZ" u="sng" dirty="0">
              <a:latin typeface="+mj-lt"/>
            </a:endParaRPr>
          </a:p>
          <a:p>
            <a:pPr eaLnBrk="1" hangingPunct="1">
              <a:defRPr/>
            </a:pPr>
            <a:r>
              <a:rPr lang="cs-CZ" b="1" dirty="0" err="1">
                <a:latin typeface="+mj-lt"/>
              </a:rPr>
              <a:t>Tiemannův</a:t>
            </a:r>
            <a:r>
              <a:rPr lang="cs-CZ" dirty="0">
                <a:latin typeface="+mj-lt"/>
              </a:rPr>
              <a:t> – polotuhý, konec má zobákovitě zahnutý, ukončený kuličkou, muži</a:t>
            </a:r>
            <a:endParaRPr lang="cs-CZ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>
            <a:extLst>
              <a:ext uri="{FF2B5EF4-FFF2-40B4-BE49-F238E27FC236}">
                <a16:creationId xmlns:a16="http://schemas.microsoft.com/office/drawing/2014/main" id="{48338FF1-C469-4FA7-A244-6423526F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CÉVEK</a:t>
            </a:r>
          </a:p>
        </p:txBody>
      </p:sp>
      <p:pic>
        <p:nvPicPr>
          <p:cNvPr id="5123" name="Picture 2" descr="http://ose.zshk.cz/media/S8031.jpg">
            <a:extLst>
              <a:ext uri="{FF2B5EF4-FFF2-40B4-BE49-F238E27FC236}">
                <a16:creationId xmlns:a16="http://schemas.microsoft.com/office/drawing/2014/main" id="{2238B18C-1DDB-4AD6-BB04-34D5E6C4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/>
          <a:stretch>
            <a:fillRect/>
          </a:stretch>
        </p:blipFill>
        <p:spPr bwMode="auto">
          <a:xfrm>
            <a:off x="1180418" y="1916833"/>
            <a:ext cx="678316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7F69233-BEF4-4DEC-9072-CCD19B310B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460375"/>
            <a:ext cx="7139508" cy="5937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Permanentní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cap="al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err="1">
                <a:latin typeface="+mj-lt"/>
              </a:rPr>
              <a:t>Folleyův</a:t>
            </a:r>
            <a:r>
              <a:rPr lang="cs-CZ" sz="2400" b="1" u="sng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– latexový, silikonový; dvojcestný, trojcestný; fixační balónek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latin typeface="+mj-lt"/>
              </a:rPr>
              <a:t>k označení velikosti se používá </a:t>
            </a:r>
            <a:r>
              <a:rPr lang="cs-CZ" sz="2400" b="1" dirty="0" err="1">
                <a:solidFill>
                  <a:srgbClr val="FF0000"/>
                </a:solidFill>
                <a:latin typeface="+mj-lt"/>
              </a:rPr>
              <a:t>Charrierova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 stupnice (CH)</a:t>
            </a:r>
            <a:r>
              <a:rPr lang="cs-CZ" sz="2400" dirty="0">
                <a:latin typeface="+mj-lt"/>
              </a:rPr>
              <a:t>,                          která je totožná s číslováním </a:t>
            </a:r>
            <a:r>
              <a:rPr lang="cs-CZ" sz="2400" dirty="0" err="1">
                <a:latin typeface="+mj-lt"/>
              </a:rPr>
              <a:t>French</a:t>
            </a:r>
            <a:r>
              <a:rPr lang="cs-CZ" sz="2400" dirty="0">
                <a:latin typeface="+mj-lt"/>
              </a:rPr>
              <a:t> (Fr)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latin typeface="+mj-lt"/>
              </a:rPr>
              <a:t>č.1 = 1 CH = 1 FR = obvod 1 mm a průměr 0,3 mm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latin typeface="+mj-lt"/>
              </a:rPr>
              <a:t>č.18 = 18 CH = 18 Fr = obvod 18 mm a průměr 6 mm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latin typeface="+mj-lt"/>
              </a:rPr>
              <a:t>vyrábí se v rozpětí 6 – 30 CH/Fr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latin typeface="+mj-lt"/>
              </a:rPr>
              <a:t>označena na katétru i velikost balónku (16 CH/Fr – 10ml)</a:t>
            </a:r>
            <a:endParaRPr lang="cs-CZ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D8F13725-D4F1-41E6-940F-514E7BEB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171" name="Zástupný symbol pro obsah 3">
            <a:extLst>
              <a:ext uri="{FF2B5EF4-FFF2-40B4-BE49-F238E27FC236}">
                <a16:creationId xmlns:a16="http://schemas.microsoft.com/office/drawing/2014/main" id="{65DF627D-2292-4F20-A934-AE98AEF74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8521700" cy="5905500"/>
          </a:xfr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8BE0448-ECD9-491E-80D6-A16551F25AD3}"/>
              </a:ext>
            </a:extLst>
          </p:cNvPr>
          <p:cNvSpPr/>
          <p:nvPr/>
        </p:nvSpPr>
        <p:spPr>
          <a:xfrm rot="19797973">
            <a:off x="1712913" y="3979863"/>
            <a:ext cx="1511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84B65B0-E31F-4053-9799-B6A96839A071}"/>
              </a:ext>
            </a:extLst>
          </p:cNvPr>
          <p:cNvSpPr/>
          <p:nvPr/>
        </p:nvSpPr>
        <p:spPr>
          <a:xfrm rot="19797973">
            <a:off x="7113588" y="2446338"/>
            <a:ext cx="15128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A3A42F-121C-47EC-9BF1-5D67AFE1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 t="-652" r="10583" b="73750"/>
          <a:stretch>
            <a:fillRect/>
          </a:stretch>
        </p:blipFill>
        <p:spPr bwMode="auto">
          <a:xfrm>
            <a:off x="1517650" y="115888"/>
            <a:ext cx="74612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65A6303-0D95-4DF0-9F47-842C38A1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CÉVEK - materiály</a:t>
            </a:r>
          </a:p>
        </p:txBody>
      </p:sp>
      <p:pic>
        <p:nvPicPr>
          <p:cNvPr id="8195" name="Picture 2" descr="http://ose.zshk.cz/media/S8032.jpg">
            <a:extLst>
              <a:ext uri="{FF2B5EF4-FFF2-40B4-BE49-F238E27FC236}">
                <a16:creationId xmlns:a16="http://schemas.microsoft.com/office/drawing/2014/main" id="{124A6B7A-666B-4EC9-A7B8-7E0FA36C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>
            <a:fillRect/>
          </a:stretch>
        </p:blipFill>
        <p:spPr bwMode="auto">
          <a:xfrm>
            <a:off x="1367470" y="1844824"/>
            <a:ext cx="6409060" cy="45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BC076E36-F9C8-4BC7-882C-6586CAC2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Moderní pomůcky pro katetrizaci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67EB79-08CF-4093-A96E-3706D503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cs-CZ" sz="1600" b="1" dirty="0">
              <a:latin typeface="+mj-lt"/>
            </a:endParaRPr>
          </a:p>
          <a:p>
            <a:pPr>
              <a:buFont typeface="+mj-lt"/>
              <a:buAutoNum type="arabicPeriod"/>
              <a:defRPr/>
            </a:pPr>
            <a:r>
              <a:rPr lang="cs-CZ" b="1" dirty="0">
                <a:latin typeface="+mj-lt"/>
              </a:rPr>
              <a:t>suché</a:t>
            </a:r>
            <a:r>
              <a:rPr lang="cs-CZ" dirty="0">
                <a:latin typeface="+mj-lt"/>
              </a:rPr>
              <a:t> sterilní močové cévky, které </a:t>
            </a:r>
            <a:r>
              <a:rPr lang="cs-CZ" u="sng" dirty="0">
                <a:latin typeface="+mj-lt"/>
              </a:rPr>
              <a:t>vyžadují aplikaci sterilního lubrikačního gelu,</a:t>
            </a:r>
          </a:p>
          <a:p>
            <a:pPr>
              <a:buFont typeface="+mj-lt"/>
              <a:buAutoNum type="arabicPeriod"/>
              <a:defRPr/>
            </a:pPr>
            <a:r>
              <a:rPr lang="cs-CZ" b="1" dirty="0">
                <a:latin typeface="+mj-lt"/>
              </a:rPr>
              <a:t>suché, potažené </a:t>
            </a:r>
            <a:r>
              <a:rPr lang="cs-CZ" dirty="0">
                <a:latin typeface="+mj-lt"/>
              </a:rPr>
              <a:t>sterilní močové cévky, které je </a:t>
            </a:r>
            <a:r>
              <a:rPr lang="cs-CZ" u="sng" dirty="0">
                <a:latin typeface="+mj-lt"/>
              </a:rPr>
              <a:t>nutno aktivovat – zvlhčit – zpravidla vodou</a:t>
            </a:r>
            <a:r>
              <a:rPr lang="cs-CZ" dirty="0">
                <a:latin typeface="+mj-lt"/>
              </a:rPr>
              <a:t> (v tomto případě pak není zachována sterilita),</a:t>
            </a:r>
          </a:p>
          <a:p>
            <a:pPr>
              <a:buFont typeface="+mj-lt"/>
              <a:buAutoNum type="arabicPeriod"/>
              <a:defRPr/>
            </a:pPr>
            <a:r>
              <a:rPr lang="cs-CZ" b="1" dirty="0">
                <a:latin typeface="+mj-lt"/>
              </a:rPr>
              <a:t>lubrikované</a:t>
            </a:r>
            <a:r>
              <a:rPr lang="cs-CZ" dirty="0">
                <a:latin typeface="+mj-lt"/>
              </a:rPr>
              <a:t>, tzv. hydrofilní sterilní močové cévky, které jsou uchovávány ve vlhkém prostředí a před </a:t>
            </a:r>
            <a:r>
              <a:rPr lang="cs-CZ" u="sng" dirty="0">
                <a:latin typeface="+mj-lt"/>
              </a:rPr>
              <a:t>použitím nepotřebují již další aktivaci či přídavnou manipulaci.</a:t>
            </a:r>
          </a:p>
          <a:p>
            <a:pPr>
              <a:defRPr/>
            </a:pPr>
            <a:endParaRPr lang="cs-CZ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1E2708E5-976B-45DF-8C1A-51EA168D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Účel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3FC4A0-41AE-444B-B913-915D5585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844824"/>
            <a:ext cx="6934200" cy="480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vyprázdnění močového měchýře při retenci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vyprázdnění močového měchýře před vyšetřením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odebrání sterilního vzorku moči pro diagnostické účely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výplach močového měchýře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zjištění reziduální moči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zavedení léčebné látky do močového měchýře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zavedení permanentní cévky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urologická onemocnění, záněty, nádory</a:t>
            </a:r>
          </a:p>
          <a:p>
            <a:pPr eaLnBrk="1" hangingPunct="1">
              <a:defRPr/>
            </a:pP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FE616BE-7D2B-49CD-AFB6-9D0F1377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Pomůcky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2613EF-E7BB-4040-84BA-88940E84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sterilní močová cévka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sterilní tampony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dezinfekční roztok na </a:t>
            </a:r>
            <a:r>
              <a:rPr lang="cs-CZ" dirty="0" err="1">
                <a:latin typeface="+mj-lt"/>
              </a:rPr>
              <a:t>periuretrální</a:t>
            </a:r>
            <a:r>
              <a:rPr lang="cs-CZ" dirty="0">
                <a:latin typeface="+mj-lt"/>
              </a:rPr>
              <a:t> dezinfekci (</a:t>
            </a:r>
            <a:r>
              <a:rPr lang="cs-CZ" dirty="0" err="1">
                <a:latin typeface="+mj-lt"/>
              </a:rPr>
              <a:t>Octenisept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Cutasept</a:t>
            </a:r>
            <a:r>
              <a:rPr lang="cs-CZ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1-2 </a:t>
            </a:r>
            <a:r>
              <a:rPr lang="cs-CZ" dirty="0" err="1">
                <a:latin typeface="+mj-lt"/>
              </a:rPr>
              <a:t>emitní</a:t>
            </a:r>
            <a:r>
              <a:rPr lang="cs-CZ" dirty="0">
                <a:latin typeface="+mj-lt"/>
              </a:rPr>
              <a:t> misky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čtverce buničiny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sterilní zkumavka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sterilní rukavice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podložka pod nemocnou</a:t>
            </a:r>
          </a:p>
          <a:p>
            <a:pPr eaLnBrk="1" hangingPunct="1">
              <a:defRPr/>
            </a:pPr>
            <a:r>
              <a:rPr lang="cs-CZ" dirty="0">
                <a:latin typeface="+mj-lt"/>
              </a:rPr>
              <a:t>podložní mísa</a:t>
            </a:r>
          </a:p>
          <a:p>
            <a:pPr eaLnBrk="1" hangingPunct="1">
              <a:defRPr/>
            </a:pPr>
            <a:endParaRPr lang="cs-CZ" dirty="0">
              <a:latin typeface="+mj-lt"/>
            </a:endParaRPr>
          </a:p>
        </p:txBody>
      </p:sp>
      <p:pic>
        <p:nvPicPr>
          <p:cNvPr id="11268" name="Picture 5" descr="http://www.farco-pharma.de/uploads/1198763109gesch_physic1.jpg">
            <a:extLst>
              <a:ext uri="{FF2B5EF4-FFF2-40B4-BE49-F238E27FC236}">
                <a16:creationId xmlns:a16="http://schemas.microsoft.com/office/drawing/2014/main" id="{255DB3F4-2012-4010-A097-0C9358D6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04813"/>
            <a:ext cx="21399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ovéPole 1">
            <a:extLst>
              <a:ext uri="{FF2B5EF4-FFF2-40B4-BE49-F238E27FC236}">
                <a16:creationId xmlns:a16="http://schemas.microsoft.com/office/drawing/2014/main" id="{F6A7F8D0-D6B6-4875-BC22-1B7CAE2A1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205038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rgbClr val="00002E"/>
                </a:solidFill>
                <a:latin typeface="Eight Track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2E"/>
                </a:solidFill>
                <a:latin typeface="Eight Track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00002E"/>
                </a:solidFill>
                <a:latin typeface="Eight Track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002E"/>
                </a:solidFill>
                <a:latin typeface="Eight Track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002E"/>
                </a:solidFill>
                <a:latin typeface="Eight Trac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panose="020B0604020202020204" pitchFamily="34" charset="0"/>
              </a:rPr>
              <a:t>1941</a:t>
            </a:r>
          </a:p>
        </p:txBody>
      </p:sp>
      <p:pic>
        <p:nvPicPr>
          <p:cNvPr id="11270" name="Picture 7" descr="https://encrypted-tbn2.gstatic.com/images?q=tbn:ANd9GcT8mnmlotEmV_kTmj3Rtxgoot-_YgygFqzT13sXudhq7mwRnnt0pQ">
            <a:extLst>
              <a:ext uri="{FF2B5EF4-FFF2-40B4-BE49-F238E27FC236}">
                <a16:creationId xmlns:a16="http://schemas.microsoft.com/office/drawing/2014/main" id="{2FD9A45F-8455-4698-9BCA-27E5E554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933825"/>
            <a:ext cx="18002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Sledování moči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44824"/>
            <a:ext cx="7863840" cy="4824536"/>
          </a:xfrm>
        </p:spPr>
        <p:txBody>
          <a:bodyPr>
            <a:normAutofit/>
          </a:bodyPr>
          <a:lstStyle/>
          <a:p>
            <a:r>
              <a:rPr lang="cs-CZ" b="1" dirty="0">
                <a:latin typeface="+mj-lt"/>
              </a:rPr>
              <a:t>Množství </a:t>
            </a:r>
            <a:r>
              <a:rPr lang="cs-CZ" dirty="0">
                <a:latin typeface="+mj-lt"/>
              </a:rPr>
              <a:t>– závislé na druhu přijímané potravy, na teplotě prostředí, na stavu jedince, vliv mají i některé léky. Denní množství je 1000 – 2000 ml za 24 hodin.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latin typeface="+mj-lt"/>
              </a:rPr>
              <a:t>Barvu</a:t>
            </a:r>
            <a:r>
              <a:rPr lang="cs-CZ" dirty="0">
                <a:latin typeface="+mj-lt"/>
              </a:rPr>
              <a:t>- určují žlučová barviva, normálně žluté zabarvení, je závislá na množství moči (koncentrovaná ztmavne, při nadměrném množství je světlejší), ovlivněna i některými léky, příměs krve (růžová až červená)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latin typeface="+mj-lt"/>
              </a:rPr>
              <a:t>Zápach </a:t>
            </a:r>
            <a:r>
              <a:rPr lang="cs-CZ" dirty="0">
                <a:latin typeface="+mj-lt"/>
              </a:rPr>
              <a:t>– je charakteristický, čerstvá moč aromatický zápach, při delším stání ostrý, čpavý zápach </a:t>
            </a:r>
            <a:endParaRPr lang="cs-CZ" dirty="0">
              <a:effectLst/>
              <a:latin typeface="+mj-lt"/>
            </a:endParaRPr>
          </a:p>
          <a:p>
            <a:r>
              <a:rPr lang="cs-CZ" b="1" dirty="0">
                <a:latin typeface="+mj-lt"/>
              </a:rPr>
              <a:t>Hustota moči</a:t>
            </a:r>
            <a:r>
              <a:rPr lang="cs-CZ" dirty="0">
                <a:latin typeface="+mj-lt"/>
              </a:rPr>
              <a:t> – ovlivněna množstvím vyloučené moči a přítomností určitých látek v moči (hustota 1018 – 1026 cm</a:t>
            </a:r>
            <a:r>
              <a:rPr lang="cs-CZ" baseline="30000" dirty="0">
                <a:latin typeface="+mj-lt"/>
              </a:rPr>
              <a:t>3</a:t>
            </a:r>
            <a:r>
              <a:rPr lang="cs-CZ" dirty="0">
                <a:latin typeface="+mj-lt"/>
              </a:rPr>
              <a:t>)</a:t>
            </a:r>
          </a:p>
          <a:p>
            <a:r>
              <a:rPr lang="cs-CZ" b="1" dirty="0">
                <a:effectLst/>
                <a:latin typeface="+mj-lt"/>
              </a:rPr>
              <a:t>Příměsi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7710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AAD68015-EA59-4203-841C-4464353C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HOTOVÉ  SETY</a:t>
            </a:r>
          </a:p>
        </p:txBody>
      </p:sp>
      <p:pic>
        <p:nvPicPr>
          <p:cNvPr id="12291" name="Picture 2" descr="http://www.medi3000.de/Blasenkatheter/Katheter-Sets/H7_937-DP8/H7_937-DP8.jpg">
            <a:extLst>
              <a:ext uri="{FF2B5EF4-FFF2-40B4-BE49-F238E27FC236}">
                <a16:creationId xmlns:a16="http://schemas.microsoft.com/office/drawing/2014/main" id="{E1652675-5E0D-4A9D-B336-92AF13FE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72" y="1844824"/>
            <a:ext cx="4752256" cy="43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311F868B-CF37-43D6-A09A-9610C2A3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Příprava pacienta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25F84F7D-AC8B-436D-B483-572EF54F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+mj-lt"/>
              </a:rPr>
              <a:t>seznámení s výkonem</a:t>
            </a:r>
          </a:p>
          <a:p>
            <a:pPr eaLnBrk="1" hangingPunct="1"/>
            <a:r>
              <a:rPr lang="cs-CZ" altLang="cs-CZ" dirty="0">
                <a:latin typeface="+mj-lt"/>
              </a:rPr>
              <a:t>zajištění soukromí</a:t>
            </a:r>
          </a:p>
          <a:p>
            <a:pPr eaLnBrk="1" hangingPunct="1"/>
            <a:r>
              <a:rPr lang="cs-CZ" altLang="cs-CZ" dirty="0">
                <a:latin typeface="+mj-lt"/>
              </a:rPr>
              <a:t>vhodná poloha – na zádech, pokrčená kolena oddálená od sebe</a:t>
            </a:r>
          </a:p>
          <a:p>
            <a:pPr eaLnBrk="1" hangingPunct="1"/>
            <a:r>
              <a:rPr lang="cs-CZ" altLang="cs-CZ" dirty="0">
                <a:latin typeface="+mj-lt"/>
              </a:rPr>
              <a:t>hygiena genitálu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97EBDCB8-FBA4-40B7-9682-19271D70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POSTUP - ženy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ED44BD-DAA3-4309-BDDF-0B9BEA6EB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dirty="0"/>
              <a:t>informujeme pacientku o zavedení močového katétru a případné spolupráci</a:t>
            </a:r>
          </a:p>
          <a:p>
            <a:pPr eaLnBrk="1" hangingPunct="1">
              <a:defRPr/>
            </a:pPr>
            <a:r>
              <a:rPr lang="cs-CZ" dirty="0"/>
              <a:t>poučíme pacientku o hygieně rodidel nebo podle zdravotního stavu s hygienou pomůžeme nebo ji provedeme</a:t>
            </a:r>
          </a:p>
          <a:p>
            <a:pPr eaLnBrk="1" hangingPunct="1">
              <a:defRPr/>
            </a:pPr>
            <a:r>
              <a:rPr lang="cs-CZ" dirty="0"/>
              <a:t>provedeme hygienickou dezinfekci rukou</a:t>
            </a:r>
          </a:p>
          <a:p>
            <a:pPr eaLnBrk="1" hangingPunct="1">
              <a:defRPr/>
            </a:pPr>
            <a:r>
              <a:rPr lang="cs-CZ" dirty="0"/>
              <a:t>připravíme si pomůcky</a:t>
            </a:r>
          </a:p>
          <a:p>
            <a:pPr eaLnBrk="1" hangingPunct="1">
              <a:defRPr/>
            </a:pPr>
            <a:r>
              <a:rPr lang="cs-CZ" dirty="0"/>
              <a:t>zajistíme intimitu</a:t>
            </a:r>
          </a:p>
          <a:p>
            <a:pPr eaLnBrk="1" hangingPunct="1">
              <a:defRPr/>
            </a:pPr>
            <a:r>
              <a:rPr lang="cs-CZ" dirty="0"/>
              <a:t>zajistíme vhodnou polohu pacientky</a:t>
            </a:r>
          </a:p>
          <a:p>
            <a:pPr eaLnBrk="1" hangingPunct="1">
              <a:defRPr/>
            </a:pPr>
            <a:r>
              <a:rPr lang="cs-CZ" dirty="0"/>
              <a:t>k rodidlům položíme velkou </a:t>
            </a:r>
            <a:r>
              <a:rPr lang="cs-CZ" dirty="0" err="1"/>
              <a:t>emitní</a:t>
            </a:r>
            <a:r>
              <a:rPr lang="cs-CZ" dirty="0"/>
              <a:t> misku nebo ženu uložíme na podložní mísu</a:t>
            </a:r>
          </a:p>
          <a:p>
            <a:pPr eaLnBrk="1" hangingPunct="1">
              <a:defRPr/>
            </a:pPr>
            <a:r>
              <a:rPr lang="cs-CZ" dirty="0"/>
              <a:t>do další </a:t>
            </a:r>
            <a:r>
              <a:rPr lang="cs-CZ" dirty="0" err="1"/>
              <a:t>emitní</a:t>
            </a:r>
            <a:r>
              <a:rPr lang="cs-CZ" dirty="0"/>
              <a:t> misky odkládáme tampony</a:t>
            </a:r>
          </a:p>
          <a:p>
            <a:pPr eaLnBrk="1" hangingPunct="1">
              <a:defRPr/>
            </a:pPr>
            <a:r>
              <a:rPr lang="cs-CZ" dirty="0"/>
              <a:t>připravíme si zkumavku pro odběr moči, sterilní tampony v dezinfekčním roztoku a sterilní jednorázovou močovou cévku</a:t>
            </a:r>
          </a:p>
          <a:p>
            <a:pPr eaLnBrk="1" hangingPunct="1">
              <a:defRPr/>
            </a:pPr>
            <a:r>
              <a:rPr lang="cs-CZ" dirty="0"/>
              <a:t>oblékneme si sterilní rukavice</a:t>
            </a:r>
          </a:p>
          <a:p>
            <a:pPr eaLnBrk="1" hangingPunct="1">
              <a:defRPr/>
            </a:pPr>
            <a:r>
              <a:rPr lang="cs-CZ" dirty="0"/>
              <a:t>nedominantní rukou rozhrneme labia </a:t>
            </a:r>
            <a:r>
              <a:rPr lang="cs-CZ" dirty="0" err="1"/>
              <a:t>minor</a:t>
            </a:r>
            <a:r>
              <a:rPr lang="cs-CZ" dirty="0"/>
              <a:t> a povytáhneme směrem ke sponě stydké, pohledem zhodnotíme ústí močové trubice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ED2F67B-B777-42A7-9AF2-927147CA8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dirty="0"/>
              <a:t>třemi stěry – zleva, zprava a jako poslední ústí močové trubice </a:t>
            </a:r>
            <a:r>
              <a:rPr lang="cs-CZ" dirty="0" err="1"/>
              <a:t>odezinfikujeme</a:t>
            </a:r>
            <a:r>
              <a:rPr lang="cs-CZ" dirty="0"/>
              <a:t> vždy ve směru od spony stydké ke konečníku, na každý stěr použijeme nový tampon</a:t>
            </a:r>
          </a:p>
          <a:p>
            <a:pPr eaLnBrk="1" hangingPunct="1">
              <a:defRPr/>
            </a:pPr>
            <a:r>
              <a:rPr lang="cs-CZ" dirty="0"/>
              <a:t>rukou, kterou jsme prováděli dezinfekci, uchopíme katétr 5–6 cm od zaváděného konce a šetrně zavedeme do močového měchýře, během zavádění druhou rukou stále oddalujeme labia </a:t>
            </a:r>
            <a:r>
              <a:rPr lang="cs-CZ" dirty="0" err="1"/>
              <a:t>minor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necháme moč volně vytékat do připravené </a:t>
            </a:r>
            <a:r>
              <a:rPr lang="cs-CZ" dirty="0" err="1"/>
              <a:t>emitní</a:t>
            </a:r>
            <a:r>
              <a:rPr lang="cs-CZ" dirty="0"/>
              <a:t> misky nebo podložní mísy</a:t>
            </a:r>
          </a:p>
          <a:p>
            <a:pPr eaLnBrk="1" hangingPunct="1">
              <a:defRPr/>
            </a:pPr>
            <a:r>
              <a:rPr lang="cs-CZ" dirty="0"/>
              <a:t>do sterilní zkumavky odebereme dle ordinace lékaře střední proud moči na bakteriologické vyšetření</a:t>
            </a:r>
          </a:p>
          <a:p>
            <a:pPr eaLnBrk="1" hangingPunct="1">
              <a:defRPr/>
            </a:pPr>
            <a:r>
              <a:rPr lang="cs-CZ" dirty="0"/>
              <a:t>po vyprázdnění močového měchýře šetrně vytáhneme katétr z močové trubice</a:t>
            </a:r>
          </a:p>
          <a:p>
            <a:pPr eaLnBrk="1" hangingPunct="1">
              <a:defRPr/>
            </a:pPr>
            <a:r>
              <a:rPr lang="cs-CZ" dirty="0"/>
              <a:t>čtvercem buničiny osušíme rodidla od spony stydké ke konečníku</a:t>
            </a:r>
          </a:p>
          <a:p>
            <a:pPr eaLnBrk="1" hangingPunct="1">
              <a:defRPr/>
            </a:pPr>
            <a:r>
              <a:rPr lang="cs-CZ" dirty="0"/>
              <a:t>upravíme polohu a lůžko pacientky</a:t>
            </a:r>
          </a:p>
          <a:p>
            <a:pPr eaLnBrk="1" hangingPunct="1">
              <a:defRPr/>
            </a:pPr>
            <a:r>
              <a:rPr lang="cs-CZ" dirty="0"/>
              <a:t>zajistíme úklid pomůcek</a:t>
            </a:r>
          </a:p>
          <a:p>
            <a:pPr eaLnBrk="1" hangingPunct="1">
              <a:defRPr/>
            </a:pPr>
            <a:r>
              <a:rPr lang="cs-CZ" dirty="0"/>
              <a:t>odešleme vzorek moči do laboratoře</a:t>
            </a:r>
          </a:p>
          <a:p>
            <a:pPr eaLnBrk="1" hangingPunct="1">
              <a:defRPr/>
            </a:pPr>
            <a:r>
              <a:rPr lang="cs-CZ" dirty="0"/>
              <a:t>provedeme záznam do dokumentace</a:t>
            </a:r>
          </a:p>
        </p:txBody>
      </p:sp>
      <p:pic>
        <p:nvPicPr>
          <p:cNvPr id="14341" name="Picture 5" descr="C:\Program Files (x86)\Microsoft Office\MEDIA\CAGCAT10\j0293236.wmf">
            <a:hlinkClick r:id="rId2" action="ppaction://program"/>
            <a:extLst>
              <a:ext uri="{FF2B5EF4-FFF2-40B4-BE49-F238E27FC236}">
                <a16:creationId xmlns:a16="http://schemas.microsoft.com/office/drawing/2014/main" id="{EDAC1564-92DD-468F-B0F1-0FE812D9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11213"/>
            <a:ext cx="7842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18D60047-2888-49E4-9FFB-3C219AFE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Oblékání rukavic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02E4A819-FDBC-46F8-ACA3-ABE1102A5B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2608" r="46349" b="12608"/>
          <a:stretch>
            <a:fillRect/>
          </a:stretch>
        </p:blipFill>
        <p:spPr>
          <a:xfrm>
            <a:off x="1835696" y="2016607"/>
            <a:ext cx="5667797" cy="4554789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B8EE9-54F9-4534-A604-271528C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dirty="0"/>
            </a:br>
            <a:r>
              <a:rPr lang="cs-CZ" dirty="0"/>
              <a:t>Dezinfekce genitálu ženy při cévkování </a:t>
            </a:r>
          </a:p>
        </p:txBody>
      </p:sp>
      <p:pic>
        <p:nvPicPr>
          <p:cNvPr id="16387" name="Zástupný symbol pro obsah 3" descr="des_genitalu_cevkovani.jpg">
            <a:extLst>
              <a:ext uri="{FF2B5EF4-FFF2-40B4-BE49-F238E27FC236}">
                <a16:creationId xmlns:a16="http://schemas.microsoft.com/office/drawing/2014/main" id="{BE778B6B-56F6-4A60-96A9-3C052765E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2133600"/>
            <a:ext cx="4766915" cy="3576156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4BCF288-E6F2-4163-B560-18DAEBBB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Komplikace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72A8A9F-C728-4258-B04E-2B73966E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+mj-lt"/>
              </a:rPr>
              <a:t>zanesení infekce při nedodržení zásad asepse</a:t>
            </a:r>
          </a:p>
          <a:p>
            <a:pPr eaLnBrk="1" hangingPunct="1"/>
            <a:r>
              <a:rPr lang="cs-CZ" altLang="cs-CZ" dirty="0">
                <a:latin typeface="+mj-lt"/>
              </a:rPr>
              <a:t>traumatické poškození močové trubice</a:t>
            </a:r>
          </a:p>
          <a:p>
            <a:pPr eaLnBrk="1" hangingPunct="1"/>
            <a:r>
              <a:rPr lang="cs-CZ" altLang="cs-CZ" dirty="0">
                <a:latin typeface="+mj-lt"/>
              </a:rPr>
              <a:t>zavedení močového katétru do pochvy</a:t>
            </a:r>
          </a:p>
          <a:p>
            <a:pPr eaLnBrk="1" hangingPunct="1"/>
            <a:r>
              <a:rPr lang="cs-CZ" altLang="cs-CZ" dirty="0">
                <a:latin typeface="+mj-lt"/>
              </a:rPr>
              <a:t>nemožnost zavedení katétru z důvodu anomálií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8DBE8-D8C2-4258-9D34-E2EEFFD0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Jednorázové cévkování muže - lékař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2C25DC6-E34E-4F59-B2A6-1A2BA076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sterilní mužská močová cévka (druh a velikost dle ordinace lékaře)</a:t>
            </a:r>
          </a:p>
          <a:p>
            <a:pPr>
              <a:defRPr/>
            </a:pPr>
            <a:r>
              <a:rPr lang="cs-CZ" dirty="0">
                <a:latin typeface="+mj-lt"/>
              </a:rPr>
              <a:t>sterilní tampony</a:t>
            </a:r>
          </a:p>
          <a:p>
            <a:pPr>
              <a:defRPr/>
            </a:pPr>
            <a:r>
              <a:rPr lang="cs-CZ" dirty="0">
                <a:latin typeface="+mj-lt"/>
              </a:rPr>
              <a:t>sterilní čtverce</a:t>
            </a:r>
          </a:p>
          <a:p>
            <a:pPr>
              <a:defRPr/>
            </a:pPr>
            <a:r>
              <a:rPr lang="cs-CZ" dirty="0">
                <a:latin typeface="+mj-lt"/>
              </a:rPr>
              <a:t>lubrikant a anestetikum, např. </a:t>
            </a:r>
            <a:r>
              <a:rPr lang="cs-CZ" dirty="0" err="1">
                <a:latin typeface="+mj-lt"/>
              </a:rPr>
              <a:t>Mesocain</a:t>
            </a:r>
            <a:r>
              <a:rPr lang="cs-CZ" dirty="0">
                <a:latin typeface="+mj-lt"/>
              </a:rPr>
              <a:t> gel, </a:t>
            </a:r>
            <a:r>
              <a:rPr lang="cs-CZ" dirty="0" err="1">
                <a:latin typeface="+mj-lt"/>
              </a:rPr>
              <a:t>Instillagel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cs-CZ" dirty="0">
                <a:latin typeface="+mj-lt"/>
              </a:rPr>
              <a:t>sterilní pinzeta</a:t>
            </a:r>
          </a:p>
          <a:p>
            <a:pPr>
              <a:defRPr/>
            </a:pPr>
            <a:r>
              <a:rPr lang="cs-CZ" dirty="0">
                <a:latin typeface="+mj-lt"/>
              </a:rPr>
              <a:t>dezinfekční roztok na </a:t>
            </a:r>
            <a:r>
              <a:rPr lang="cs-CZ" dirty="0" err="1">
                <a:latin typeface="+mj-lt"/>
              </a:rPr>
              <a:t>periuretrální</a:t>
            </a:r>
            <a:r>
              <a:rPr lang="cs-CZ" dirty="0">
                <a:latin typeface="+mj-lt"/>
              </a:rPr>
              <a:t> dezinfekci</a:t>
            </a:r>
          </a:p>
          <a:p>
            <a:pPr>
              <a:defRPr/>
            </a:pPr>
            <a:r>
              <a:rPr lang="cs-CZ" dirty="0">
                <a:latin typeface="+mj-lt"/>
              </a:rPr>
              <a:t>1- 2 emitní misky</a:t>
            </a:r>
          </a:p>
          <a:p>
            <a:pPr>
              <a:defRPr/>
            </a:pPr>
            <a:r>
              <a:rPr lang="cs-CZ" dirty="0">
                <a:latin typeface="+mj-lt"/>
              </a:rPr>
              <a:t>čtverce buničiny</a:t>
            </a:r>
          </a:p>
          <a:p>
            <a:pPr>
              <a:defRPr/>
            </a:pPr>
            <a:r>
              <a:rPr lang="cs-CZ" dirty="0">
                <a:latin typeface="+mj-lt"/>
              </a:rPr>
              <a:t>sterilní zkumavka</a:t>
            </a:r>
          </a:p>
          <a:p>
            <a:pPr>
              <a:defRPr/>
            </a:pPr>
            <a:r>
              <a:rPr lang="cs-CZ" dirty="0">
                <a:latin typeface="+mj-lt"/>
              </a:rPr>
              <a:t>sterilní rukavice</a:t>
            </a:r>
          </a:p>
          <a:p>
            <a:pPr>
              <a:defRPr/>
            </a:pPr>
            <a:r>
              <a:rPr lang="cs-CZ" dirty="0">
                <a:latin typeface="+mj-lt"/>
              </a:rPr>
              <a:t>podložka pod nemocného</a:t>
            </a:r>
          </a:p>
          <a:p>
            <a:pPr>
              <a:defRPr/>
            </a:pPr>
            <a:r>
              <a:rPr lang="cs-CZ" dirty="0">
                <a:latin typeface="+mj-lt"/>
              </a:rPr>
              <a:t>podložní mísa</a:t>
            </a:r>
          </a:p>
          <a:p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>
            <a:extLst>
              <a:ext uri="{FF2B5EF4-FFF2-40B4-BE49-F238E27FC236}">
                <a16:creationId xmlns:a16="http://schemas.microsoft.com/office/drawing/2014/main" id="{6EDEE09E-9BE2-4E16-A601-13010B6E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07" name="Picture 4" descr="http://www.servoprax.com/images/5000/02165_1.jpg">
            <a:extLst>
              <a:ext uri="{FF2B5EF4-FFF2-40B4-BE49-F238E27FC236}">
                <a16:creationId xmlns:a16="http://schemas.microsoft.com/office/drawing/2014/main" id="{2E7A9928-0AC3-4B40-885A-CC244ED6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6350"/>
            <a:ext cx="3795713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www.pilulky24.cz/fetch/kratky.php?pdk=4025252343343&amp;maska=131060">
            <a:extLst>
              <a:ext uri="{FF2B5EF4-FFF2-40B4-BE49-F238E27FC236}">
                <a16:creationId xmlns:a16="http://schemas.microsoft.com/office/drawing/2014/main" id="{E09C98ED-3913-47C8-9022-271122BA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8"/>
          <a:stretch>
            <a:fillRect/>
          </a:stretch>
        </p:blipFill>
        <p:spPr bwMode="auto">
          <a:xfrm>
            <a:off x="3811588" y="0"/>
            <a:ext cx="52387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>
            <a:extLst>
              <a:ext uri="{FF2B5EF4-FFF2-40B4-BE49-F238E27FC236}">
                <a16:creationId xmlns:a16="http://schemas.microsoft.com/office/drawing/2014/main" id="{1E77AC06-59D8-412D-BF00-99A7A44F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938588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0">
            <a:extLst>
              <a:ext uri="{FF2B5EF4-FFF2-40B4-BE49-F238E27FC236}">
                <a16:creationId xmlns:a16="http://schemas.microsoft.com/office/drawing/2014/main" id="{879B9D84-16E6-488F-8325-3D9D93A4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b="46835"/>
          <a:stretch>
            <a:fillRect/>
          </a:stretch>
        </p:blipFill>
        <p:spPr bwMode="auto">
          <a:xfrm>
            <a:off x="4572000" y="3775075"/>
            <a:ext cx="41116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4B9EA9DC-AA7D-4E4E-A303-778A4E5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Příprava pacienta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DF0E36E6-4B92-4AE5-996B-61CD93205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+mj-lt"/>
              </a:rPr>
              <a:t>seznámení s výkonem</a:t>
            </a:r>
          </a:p>
          <a:p>
            <a:pPr eaLnBrk="1" hangingPunct="1"/>
            <a:r>
              <a:rPr lang="cs-CZ" altLang="cs-CZ" dirty="0">
                <a:latin typeface="+mj-lt"/>
              </a:rPr>
              <a:t>zajištění soukromí</a:t>
            </a:r>
          </a:p>
          <a:p>
            <a:pPr eaLnBrk="1" hangingPunct="1"/>
            <a:r>
              <a:rPr lang="cs-CZ" altLang="cs-CZ" dirty="0">
                <a:latin typeface="+mj-lt"/>
              </a:rPr>
              <a:t>vhodná poloha – na zádech v mírně zvýšené poloze, dolní končetiny volně položené na lůžku</a:t>
            </a:r>
          </a:p>
          <a:p>
            <a:pPr eaLnBrk="1" hangingPunct="1"/>
            <a:r>
              <a:rPr lang="cs-CZ" altLang="cs-CZ" dirty="0">
                <a:latin typeface="+mj-lt"/>
              </a:rPr>
              <a:t>hygiena genitálu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>
            <a:extLst>
              <a:ext uri="{FF2B5EF4-FFF2-40B4-BE49-F238E27FC236}">
                <a16:creationId xmlns:a16="http://schemas.microsoft.com/office/drawing/2014/main" id="{1405F034-2D27-45CE-898E-893C1975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Postup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77AEA4-2396-4C48-B171-F9066308FA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cs-CZ" dirty="0"/>
              <a:t>výkon provádí lékař, sestra asistuje</a:t>
            </a:r>
          </a:p>
          <a:p>
            <a:pPr eaLnBrk="1" hangingPunct="1">
              <a:defRPr/>
            </a:pPr>
            <a:r>
              <a:rPr lang="cs-CZ" dirty="0"/>
              <a:t>informujeme pacienta o zavedení močového katétru a případné spolupráci</a:t>
            </a:r>
          </a:p>
          <a:p>
            <a:pPr eaLnBrk="1" hangingPunct="1">
              <a:defRPr/>
            </a:pPr>
            <a:r>
              <a:rPr lang="cs-CZ" dirty="0"/>
              <a:t>provedeme hygienickou dezinfekci rukou</a:t>
            </a:r>
          </a:p>
          <a:p>
            <a:pPr eaLnBrk="1" hangingPunct="1">
              <a:defRPr/>
            </a:pPr>
            <a:r>
              <a:rPr lang="cs-CZ" dirty="0"/>
              <a:t>připravíme si pomůcky</a:t>
            </a:r>
          </a:p>
          <a:p>
            <a:pPr eaLnBrk="1" hangingPunct="1">
              <a:defRPr/>
            </a:pPr>
            <a:r>
              <a:rPr lang="cs-CZ" dirty="0"/>
              <a:t>zajistíme intimitu</a:t>
            </a:r>
          </a:p>
          <a:p>
            <a:pPr eaLnBrk="1" hangingPunct="1">
              <a:defRPr/>
            </a:pPr>
            <a:r>
              <a:rPr lang="cs-CZ" dirty="0"/>
              <a:t>zajistíme vhodnou polohu pacienta</a:t>
            </a:r>
          </a:p>
          <a:p>
            <a:pPr eaLnBrk="1" hangingPunct="1">
              <a:defRPr/>
            </a:pPr>
            <a:r>
              <a:rPr lang="cs-CZ" dirty="0"/>
              <a:t>lékař si oblékne sterilní rukavice</a:t>
            </a:r>
          </a:p>
          <a:p>
            <a:pPr eaLnBrk="1" hangingPunct="1">
              <a:defRPr/>
            </a:pPr>
            <a:r>
              <a:rPr lang="cs-CZ" dirty="0"/>
              <a:t>připravíme si zkumavku pro odběr moči, sterilní tampony v dezinfekčním roztoku a sterilní jednorázovou cévku</a:t>
            </a:r>
          </a:p>
          <a:p>
            <a:pPr eaLnBrk="1" hangingPunct="1">
              <a:defRPr/>
            </a:pPr>
            <a:r>
              <a:rPr lang="cs-CZ" dirty="0"/>
              <a:t>do lůžka pacienta uložíme </a:t>
            </a:r>
            <a:r>
              <a:rPr lang="cs-CZ" dirty="0" err="1"/>
              <a:t>emitní</a:t>
            </a:r>
            <a:r>
              <a:rPr lang="cs-CZ" dirty="0"/>
              <a:t> misky</a:t>
            </a:r>
          </a:p>
          <a:p>
            <a:pPr eaLnBrk="1" hangingPunct="1">
              <a:defRPr/>
            </a:pPr>
            <a:r>
              <a:rPr lang="cs-CZ" dirty="0"/>
              <a:t>lékaři podáme pinzetu a postupně 3 tampony k dezinfekci zevního ústí močové trubice</a:t>
            </a: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D444F3C-8A08-4204-9E68-44E53DC2D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cs-CZ" dirty="0"/>
              <a:t>na sterilní mulový čtverec připravíme lubrikant gel (nebo </a:t>
            </a:r>
            <a:r>
              <a:rPr lang="cs-CZ" dirty="0" err="1"/>
              <a:t>Instillagel</a:t>
            </a:r>
            <a:r>
              <a:rPr lang="cs-CZ" dirty="0"/>
              <a:t>)</a:t>
            </a:r>
          </a:p>
          <a:p>
            <a:pPr eaLnBrk="1" hangingPunct="1">
              <a:defRPr/>
            </a:pPr>
            <a:r>
              <a:rPr lang="cs-CZ" dirty="0"/>
              <a:t>podáme lékaři asepticky sterilní močový katétr</a:t>
            </a:r>
          </a:p>
          <a:p>
            <a:pPr eaLnBrk="1" hangingPunct="1">
              <a:defRPr/>
            </a:pPr>
            <a:r>
              <a:rPr lang="cs-CZ" dirty="0"/>
              <a:t>zahnutý konec katétru lékař protáhne ve sterilním mulovém čtverci s lubrikantem</a:t>
            </a:r>
          </a:p>
          <a:p>
            <a:pPr eaLnBrk="1" hangingPunct="1">
              <a:defRPr/>
            </a:pPr>
            <a:r>
              <a:rPr lang="cs-CZ" dirty="0"/>
              <a:t>lékař pomalu zavede cévku do močové trubice</a:t>
            </a:r>
          </a:p>
          <a:p>
            <a:pPr eaLnBrk="1" hangingPunct="1">
              <a:defRPr/>
            </a:pPr>
            <a:r>
              <a:rPr lang="cs-CZ" dirty="0"/>
              <a:t>vytékající moč zachytí do </a:t>
            </a:r>
            <a:r>
              <a:rPr lang="cs-CZ" dirty="0" err="1"/>
              <a:t>emitní</a:t>
            </a:r>
            <a:r>
              <a:rPr lang="cs-CZ" dirty="0"/>
              <a:t> misky nebo podložní mísy, střední proud moči do zkumavky</a:t>
            </a:r>
          </a:p>
          <a:p>
            <a:pPr eaLnBrk="1" hangingPunct="1">
              <a:defRPr/>
            </a:pPr>
            <a:r>
              <a:rPr lang="cs-CZ" dirty="0"/>
              <a:t>po vyprázdnění močového měchýře lékař šetrně vytáhne katétr z močové trubice</a:t>
            </a:r>
          </a:p>
          <a:p>
            <a:pPr eaLnBrk="1" hangingPunct="1">
              <a:defRPr/>
            </a:pPr>
            <a:r>
              <a:rPr lang="cs-CZ" dirty="0"/>
              <a:t>očistíme ústí močové trubice od přebytku lubrikantu</a:t>
            </a:r>
          </a:p>
          <a:p>
            <a:pPr eaLnBrk="1" hangingPunct="1">
              <a:defRPr/>
            </a:pPr>
            <a:r>
              <a:rPr lang="cs-CZ" dirty="0"/>
              <a:t>upravíme polohu a lůžko pacienta</a:t>
            </a:r>
          </a:p>
          <a:p>
            <a:pPr eaLnBrk="1" hangingPunct="1">
              <a:defRPr/>
            </a:pPr>
            <a:r>
              <a:rPr lang="cs-CZ" dirty="0"/>
              <a:t>zajistíme úklid pomůcek</a:t>
            </a:r>
          </a:p>
          <a:p>
            <a:pPr eaLnBrk="1" hangingPunct="1">
              <a:defRPr/>
            </a:pPr>
            <a:r>
              <a:rPr lang="cs-CZ" dirty="0"/>
              <a:t>odešleme vzorek moči do laboratoře</a:t>
            </a:r>
          </a:p>
          <a:p>
            <a:pPr eaLnBrk="1" hangingPunct="1">
              <a:defRPr/>
            </a:pPr>
            <a:r>
              <a:rPr lang="cs-CZ" dirty="0"/>
              <a:t>provedeme záznam do dokumentace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6C52-973D-4187-B4D5-098849EF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moči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13E28A-EB34-412F-B082-A377E510F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+mj-lt"/>
              </a:rPr>
              <a:t>diuréza </a:t>
            </a:r>
            <a:r>
              <a:rPr lang="cs-CZ" dirty="0">
                <a:latin typeface="+mj-lt"/>
              </a:rPr>
              <a:t>- denní množství vyloučené moči, moč se sbírá do sběrných nádob (graduované nádoby s víkem), 1 x za 24 hod (</a:t>
            </a:r>
            <a:r>
              <a:rPr lang="cs-CZ" dirty="0" err="1">
                <a:latin typeface="+mj-lt"/>
              </a:rPr>
              <a:t>obv</a:t>
            </a:r>
            <a:r>
              <a:rPr lang="cs-CZ" dirty="0">
                <a:latin typeface="+mj-lt"/>
              </a:rPr>
              <a:t>. ráno) měříme množství a hodnoty zapisujeme do teplotní tabulky</a:t>
            </a:r>
          </a:p>
          <a:p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bilance tekutin</a:t>
            </a:r>
            <a:r>
              <a:rPr lang="cs-CZ" dirty="0">
                <a:latin typeface="+mj-lt"/>
              </a:rPr>
              <a:t> – množství moči je součástí BT, kde sledujeme příjem a výdej tekutin za 24 hod 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429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C1136271-65AF-4397-B3D9-7D1ED21E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Autokatetrizace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D92B044E-B7DE-4A69-9213-B9CFF66171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988840"/>
            <a:ext cx="6934200" cy="343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DAC05-D475-4359-AC7C-3ECE1F77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Související </a:t>
            </a:r>
            <a:br>
              <a:rPr lang="cs-CZ" dirty="0"/>
            </a:br>
            <a:r>
              <a:rPr lang="cs-CZ" dirty="0"/>
              <a:t>ošetřovatelské diagnózy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F75FAD31-3DCA-4AAE-86C4-58DDDA66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porušené vyprazdňování moči - 00016</a:t>
            </a:r>
          </a:p>
          <a:p>
            <a:pPr eaLnBrk="1" hangingPunct="1"/>
            <a:r>
              <a:rPr lang="cs-CZ" altLang="cs-CZ"/>
              <a:t>retence moči - 00023</a:t>
            </a:r>
          </a:p>
          <a:p>
            <a:pPr eaLnBrk="1" hangingPunct="1"/>
            <a:r>
              <a:rPr lang="cs-CZ" altLang="cs-CZ"/>
              <a:t>riziko infekce - 00004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62013286-68D5-42B1-8F06-7F86B1DD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13" y="213042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70C0"/>
                </a:solidFill>
              </a:rPr>
              <a:t>CÉVKOVÁNÍ</a:t>
            </a:r>
          </a:p>
        </p:txBody>
      </p:sp>
      <p:sp>
        <p:nvSpPr>
          <p:cNvPr id="2051" name="Podnadpis 2">
            <a:extLst>
              <a:ext uri="{FF2B5EF4-FFF2-40B4-BE49-F238E27FC236}">
                <a16:creationId xmlns:a16="http://schemas.microsoft.com/office/drawing/2014/main" id="{D8C702F4-2232-4EFF-9D77-87FAD5091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Zavedení permanentního močového katétru 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8FFB0AC9-9C51-4A85-A3FB-8DDF4F6B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Pomůcky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057557CA-C439-4D1D-A615-CDB364CDA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1801175"/>
            <a:ext cx="3390900" cy="480060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+mj-lt"/>
              </a:rPr>
              <a:t>permanentní </a:t>
            </a:r>
            <a:r>
              <a:rPr lang="cs-CZ" altLang="cs-CZ" sz="2400" dirty="0" err="1">
                <a:latin typeface="+mj-lt"/>
              </a:rPr>
              <a:t>Folleyův</a:t>
            </a:r>
            <a:r>
              <a:rPr lang="cs-CZ" altLang="cs-CZ" sz="2400" dirty="0">
                <a:latin typeface="+mj-lt"/>
              </a:rPr>
              <a:t> katétr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fyziologický roztok 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latin typeface="+mj-lt"/>
              </a:rPr>
              <a:t>	F 1/1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injekční stříkačka dle velikosti balonku 10-20 ml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sběrný močový sáček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sterilní tampony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dezinfekční roztok na </a:t>
            </a:r>
            <a:r>
              <a:rPr lang="cs-CZ" altLang="cs-CZ" sz="2400" dirty="0" err="1">
                <a:latin typeface="+mj-lt"/>
              </a:rPr>
              <a:t>periuretrální</a:t>
            </a:r>
            <a:r>
              <a:rPr lang="cs-CZ" altLang="cs-CZ" sz="2400" dirty="0">
                <a:latin typeface="+mj-lt"/>
              </a:rPr>
              <a:t> dezinfekci</a:t>
            </a:r>
          </a:p>
        </p:txBody>
      </p:sp>
      <p:sp>
        <p:nvSpPr>
          <p:cNvPr id="3076" name="Zástupný symbol pro obsah 3">
            <a:extLst>
              <a:ext uri="{FF2B5EF4-FFF2-40B4-BE49-F238E27FC236}">
                <a16:creationId xmlns:a16="http://schemas.microsoft.com/office/drawing/2014/main" id="{9BCE4010-0D71-47D2-AE18-1CBC6313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860" y="1822130"/>
            <a:ext cx="3390900" cy="480060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+mj-lt"/>
              </a:rPr>
              <a:t>lubrikant a anestetikum, např. </a:t>
            </a:r>
            <a:r>
              <a:rPr lang="cs-CZ" altLang="cs-CZ" sz="2400" dirty="0" err="1">
                <a:latin typeface="+mj-lt"/>
              </a:rPr>
              <a:t>Mesocain</a:t>
            </a:r>
            <a:r>
              <a:rPr lang="cs-CZ" altLang="cs-CZ" sz="2400" dirty="0">
                <a:latin typeface="+mj-lt"/>
              </a:rPr>
              <a:t> gel, </a:t>
            </a:r>
            <a:r>
              <a:rPr lang="cs-CZ" altLang="cs-CZ" sz="2400" dirty="0" err="1">
                <a:latin typeface="+mj-lt"/>
              </a:rPr>
              <a:t>Instillagel</a:t>
            </a:r>
            <a:endParaRPr lang="cs-CZ" altLang="cs-CZ" sz="2400" dirty="0">
              <a:latin typeface="+mj-lt"/>
            </a:endParaRPr>
          </a:p>
          <a:p>
            <a:pPr eaLnBrk="1" hangingPunct="1"/>
            <a:r>
              <a:rPr lang="cs-CZ" altLang="cs-CZ" sz="2400" dirty="0">
                <a:latin typeface="+mj-lt"/>
              </a:rPr>
              <a:t>emitní misky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čtverce buničiny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sterilní zkumavka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sterilní rukavice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podložka pod nemocného</a:t>
            </a:r>
          </a:p>
          <a:p>
            <a:pPr eaLnBrk="1" hangingPunct="1"/>
            <a:r>
              <a:rPr lang="cs-CZ" altLang="cs-CZ" sz="2400" dirty="0">
                <a:latin typeface="+mj-lt"/>
              </a:rPr>
              <a:t>podložní mísa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4">
            <a:extLst>
              <a:ext uri="{FF2B5EF4-FFF2-40B4-BE49-F238E27FC236}">
                <a16:creationId xmlns:a16="http://schemas.microsoft.com/office/drawing/2014/main" id="{1F7EC697-F8FF-4E71-A4C0-AEB2991D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Příprava pacienta</a:t>
            </a:r>
          </a:p>
        </p:txBody>
      </p:sp>
      <p:sp>
        <p:nvSpPr>
          <p:cNvPr id="4099" name="Zástupný symbol pro obsah 5">
            <a:extLst>
              <a:ext uri="{FF2B5EF4-FFF2-40B4-BE49-F238E27FC236}">
                <a16:creationId xmlns:a16="http://schemas.microsoft.com/office/drawing/2014/main" id="{BD93213E-5052-4BCA-B4D8-A100B6B6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seznámení s výkonem</a:t>
            </a:r>
          </a:p>
          <a:p>
            <a:pPr eaLnBrk="1" hangingPunct="1"/>
            <a:r>
              <a:rPr lang="cs-CZ" altLang="cs-CZ" dirty="0">
                <a:latin typeface="+mj-lt"/>
              </a:rPr>
              <a:t>zajištění soukromí</a:t>
            </a:r>
          </a:p>
          <a:p>
            <a:pPr eaLnBrk="1" hangingPunct="1"/>
            <a:r>
              <a:rPr lang="cs-CZ" altLang="cs-CZ" dirty="0">
                <a:latin typeface="+mj-lt"/>
              </a:rPr>
              <a:t>vhodná poloha – na zádech v mírně zvýšené poloze, muž má dolní končetiny volně položené na lůžku, žena končetiny pokrčené v kolenou mírně oddálené od sebe</a:t>
            </a:r>
          </a:p>
          <a:p>
            <a:pPr eaLnBrk="1" hangingPunct="1"/>
            <a:r>
              <a:rPr lang="cs-CZ" altLang="cs-CZ" dirty="0">
                <a:latin typeface="+mj-lt"/>
              </a:rPr>
              <a:t>hygiena genitálu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8CF692DD-118A-49C7-9925-4CB75173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POSTUP 1 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09567820-5D16-4D74-BAB8-4420E6B52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+mj-lt"/>
              </a:rPr>
              <a:t>postupujeme jako při jednorázové katetrizaci</a:t>
            </a:r>
          </a:p>
          <a:p>
            <a:pPr eaLnBrk="1" hangingPunct="1"/>
            <a:r>
              <a:rPr lang="cs-CZ" altLang="cs-CZ" dirty="0">
                <a:latin typeface="+mj-lt"/>
              </a:rPr>
              <a:t>při zavádění permanentní cévky u muže sestra asistuje lékaři, u ženy je možná asistence druhé sestry</a:t>
            </a:r>
          </a:p>
          <a:p>
            <a:r>
              <a:rPr lang="cs-CZ" altLang="cs-CZ" dirty="0">
                <a:latin typeface="+mj-lt"/>
              </a:rPr>
              <a:t>před zavedením močové cévky je vhodné ji napojit na sběrný sáček</a:t>
            </a:r>
          </a:p>
          <a:p>
            <a:r>
              <a:rPr lang="cs-CZ" altLang="cs-CZ" dirty="0">
                <a:latin typeface="+mj-lt"/>
              </a:rPr>
              <a:t>po zavedení močové cévky vypustíme veškerou moč a zavedeme katétr asi o 2,5-5 cm dál od místa, kde začala moč vytékat, abychom mohli naplnit balonek fyziologickým roztokem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3F8E070C-5D20-4259-B599-B32DEE84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POSTUP 2 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DDE5DAD5-FD63-4D32-B398-4A26C489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latin typeface="+mj-lt"/>
              </a:rPr>
              <a:t>injekční stříkačkou aplikujeme fyziologický roztok (množství podle označení katétru) do vstupu na cévce, která vede k manžetě na </a:t>
            </a:r>
            <a:r>
              <a:rPr lang="cs-CZ" altLang="cs-CZ" dirty="0" err="1">
                <a:latin typeface="+mj-lt"/>
              </a:rPr>
              <a:t>intravezikálním</a:t>
            </a:r>
            <a:r>
              <a:rPr lang="cs-CZ" altLang="cs-CZ" dirty="0">
                <a:latin typeface="+mj-lt"/>
              </a:rPr>
              <a:t> konci cévky</a:t>
            </a:r>
          </a:p>
          <a:p>
            <a:r>
              <a:rPr lang="cs-CZ" altLang="cs-CZ" dirty="0">
                <a:latin typeface="+mj-lt"/>
              </a:rPr>
              <a:t>provedeme zkoušku těsnosti tahem močové cévky</a:t>
            </a:r>
          </a:p>
          <a:p>
            <a:r>
              <a:rPr lang="cs-CZ" altLang="cs-CZ" dirty="0">
                <a:latin typeface="+mj-lt"/>
              </a:rPr>
              <a:t>během výkonu komunikujeme s pacientem/pacientkou</a:t>
            </a:r>
          </a:p>
          <a:p>
            <a:r>
              <a:rPr lang="cs-CZ" altLang="cs-CZ" dirty="0">
                <a:latin typeface="+mj-lt"/>
              </a:rPr>
              <a:t>očistíme genitálie a upravíme lůžko po výkonu</a:t>
            </a:r>
          </a:p>
          <a:p>
            <a:r>
              <a:rPr lang="cs-CZ" altLang="cs-CZ" dirty="0">
                <a:latin typeface="+mj-lt"/>
              </a:rPr>
              <a:t>zajistíme úklid pomůcek</a:t>
            </a:r>
          </a:p>
          <a:p>
            <a:r>
              <a:rPr lang="cs-CZ" altLang="cs-CZ" dirty="0">
                <a:latin typeface="+mj-lt"/>
              </a:rPr>
              <a:t>odešleme vzorek moči do laboratoře</a:t>
            </a:r>
          </a:p>
          <a:p>
            <a:r>
              <a:rPr lang="cs-CZ" altLang="cs-CZ" dirty="0">
                <a:latin typeface="+mj-lt"/>
              </a:rPr>
              <a:t>provedeme záznam do dokumentace</a:t>
            </a:r>
          </a:p>
          <a:p>
            <a:endParaRPr lang="cs-CZ" altLang="cs-CZ" dirty="0">
              <a:latin typeface="+mj-lt"/>
            </a:endParaRP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91E3D11-3860-4C82-BD4C-D33744A7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3375"/>
            <a:ext cx="76803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ECFC797-3D3B-4F4B-B982-432C3268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-26988"/>
            <a:ext cx="7523163" cy="666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957EDC0D-7435-46E8-9998-3403FC7B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MOŽNÉ KOMPLIKACE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9F5FFBC1-150F-46B0-8606-C4B58F74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6934200" cy="451311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urosepse</a:t>
            </a:r>
          </a:p>
          <a:p>
            <a:pPr eaLnBrk="1" hangingPunct="1"/>
            <a:r>
              <a:rPr lang="cs-CZ" altLang="cs-CZ" dirty="0">
                <a:latin typeface="+mj-lt"/>
              </a:rPr>
              <a:t>traumatické poškození močové trubice</a:t>
            </a:r>
          </a:p>
          <a:p>
            <a:pPr eaLnBrk="1" hangingPunct="1"/>
            <a:r>
              <a:rPr lang="cs-CZ" altLang="cs-CZ" dirty="0">
                <a:latin typeface="+mj-lt"/>
              </a:rPr>
              <a:t>nemožnost zavedení katétru z důvodu anomálie močové trubice</a:t>
            </a:r>
          </a:p>
          <a:p>
            <a:pPr eaLnBrk="1" hangingPunct="1"/>
            <a:r>
              <a:rPr lang="cs-CZ" altLang="cs-CZ" dirty="0">
                <a:latin typeface="+mj-lt"/>
              </a:rPr>
              <a:t>parafimóza</a:t>
            </a:r>
          </a:p>
          <a:p>
            <a:pPr eaLnBrk="1" hangingPunct="1"/>
            <a:r>
              <a:rPr lang="cs-CZ" altLang="cs-CZ" dirty="0">
                <a:latin typeface="+mj-lt"/>
              </a:rPr>
              <a:t>striktura močové trubice</a:t>
            </a:r>
          </a:p>
          <a:p>
            <a:pPr eaLnBrk="1" hangingPunct="1"/>
            <a:r>
              <a:rPr lang="cs-CZ" altLang="cs-CZ" dirty="0">
                <a:latin typeface="+mj-lt"/>
              </a:rPr>
              <a:t>vytažení močové cévky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množství a hustoty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772816"/>
            <a:ext cx="7863840" cy="4752528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1 x za 24 hod (většinou ráno)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sběrnou nádobu postavíme na rovnou plochu, odečteme množství , provedeme zápis do </a:t>
            </a:r>
            <a:r>
              <a:rPr lang="cs-CZ" dirty="0" err="1">
                <a:latin typeface="+mj-lt"/>
              </a:rPr>
              <a:t>dekurzu</a:t>
            </a:r>
            <a:r>
              <a:rPr lang="cs-CZ" dirty="0">
                <a:latin typeface="+mj-lt"/>
              </a:rPr>
              <a:t>, nebo určeného tiskopisu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k měření hustoty potřebujeme graduovaný válec a urometr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moč nalijeme do válce (vytvoří-li se pěna, odsajeme buničinou) a poté do něj volně spustíme urometr (musí plavat, nesmí se dotýkat stěn)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odečteme hodnotu na stupnici urometru</a:t>
            </a:r>
          </a:p>
          <a:p>
            <a:r>
              <a:rPr lang="cs-CZ" dirty="0">
                <a:latin typeface="+mj-lt"/>
              </a:rPr>
              <a:t>Je-li moči málo, lze předem odměřené množství naředit 1:1 a hodnotu hustoty vynásobit dvěma 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471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B6D48F3-B741-4653-BAAC-BF5CDF55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Péče o pacienta se zavedeným </a:t>
            </a:r>
            <a:br>
              <a:rPr lang="cs-CZ" altLang="cs-CZ" dirty="0"/>
            </a:br>
            <a:r>
              <a:rPr lang="cs-CZ" altLang="cs-CZ" dirty="0"/>
              <a:t>permanentním katétrem</a:t>
            </a:r>
            <a:endParaRPr lang="cs-CZ" dirty="0"/>
          </a:p>
        </p:txBody>
      </p:sp>
      <p:sp>
        <p:nvSpPr>
          <p:cNvPr id="13314" name="Zástupný symbol pro obsah 2">
            <a:extLst>
              <a:ext uri="{FF2B5EF4-FFF2-40B4-BE49-F238E27FC236}">
                <a16:creationId xmlns:a16="http://schemas.microsoft.com/office/drawing/2014/main" id="{ABD8A571-53F1-4642-AD38-E4719E61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kontrolujeme množství odtékající moči a její vzhled</a:t>
            </a:r>
          </a:p>
          <a:p>
            <a:r>
              <a:rPr lang="cs-CZ" altLang="cs-CZ" dirty="0">
                <a:latin typeface="+mj-lt"/>
              </a:rPr>
              <a:t>zaměřujeme se na bezpečné zajištění odtoku moči a prevenci infekce močových cest</a:t>
            </a:r>
          </a:p>
          <a:p>
            <a:r>
              <a:rPr lang="cs-CZ" altLang="cs-CZ" dirty="0">
                <a:latin typeface="+mj-lt"/>
              </a:rPr>
              <a:t>doporučíme pacientovi, aby minimální příjem tekutin byl 3000 ml, pokud to jeho zdravotní stav dovolí</a:t>
            </a:r>
          </a:p>
          <a:p>
            <a:r>
              <a:rPr lang="cs-CZ" altLang="cs-CZ" dirty="0">
                <a:latin typeface="+mj-lt"/>
              </a:rPr>
              <a:t>provádíme edukaci týkající se výživy – doporučujeme stravu, která zvyšuje kyselost moči, např. ovoce a zeleninu</a:t>
            </a:r>
          </a:p>
          <a:p>
            <a:r>
              <a:rPr lang="cs-CZ" altLang="cs-CZ" dirty="0">
                <a:latin typeface="+mj-lt"/>
              </a:rPr>
              <a:t>sledujeme funkčnost permanentního katétru, při výměně katétru a sběrného sáčku postupujeme dle standardu oddělení</a:t>
            </a:r>
          </a:p>
          <a:p>
            <a:endParaRPr lang="cs-CZ" altLang="cs-CZ" dirty="0"/>
          </a:p>
          <a:p>
            <a:endParaRPr lang="cs-CZ" altLang="cs-CZ" dirty="0"/>
          </a:p>
          <a:p>
            <a:pPr eaLnBrk="1" hangingPunct="1"/>
            <a:endParaRPr lang="cs-CZ" altLang="cs-CZ" dirty="0"/>
          </a:p>
          <a:p>
            <a:pPr algn="ctr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B0EA2-344C-45E0-B840-B6D04422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Péče o pacienta se zavedeným </a:t>
            </a:r>
            <a:br>
              <a:rPr lang="cs-CZ" altLang="cs-CZ" dirty="0"/>
            </a:br>
            <a:r>
              <a:rPr lang="cs-CZ" altLang="cs-CZ" dirty="0"/>
              <a:t>permanentním katétrem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D92BAB-F3BD-43DE-826F-FEE280FE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sledujeme hygienu v urogenitální oblasti těla</a:t>
            </a:r>
          </a:p>
          <a:p>
            <a:r>
              <a:rPr lang="cs-CZ" altLang="cs-CZ" dirty="0">
                <a:latin typeface="+mj-lt"/>
              </a:rPr>
              <a:t>sledujeme celkový stav pacienta, změny týkající se fungování odtoku moči ihned hlásíme lékaři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+mj-lt"/>
              </a:rPr>
              <a:t>rozpojení drenážního systému jen v nutném případě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+mj-lt"/>
              </a:rPr>
              <a:t>při odpojování nebo výměně sběrného systému postupovat asepticky</a:t>
            </a:r>
          </a:p>
          <a:p>
            <a:pPr>
              <a:lnSpc>
                <a:spcPct val="80000"/>
              </a:lnSpc>
            </a:pPr>
            <a:r>
              <a:rPr lang="cs-CZ" altLang="cs-CZ" u="sng" dirty="0">
                <a:solidFill>
                  <a:srgbClr val="FF0000"/>
                </a:solidFill>
                <a:latin typeface="+mj-lt"/>
              </a:rPr>
              <a:t>výměna katétru jednou za 21 dní </a:t>
            </a:r>
            <a:r>
              <a:rPr lang="cs-CZ" altLang="cs-CZ" dirty="0">
                <a:latin typeface="+mj-lt"/>
              </a:rPr>
              <a:t>( silikonové vydrží 2-3 měsíce), sběrný systém dle výrobce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+mj-lt"/>
              </a:rPr>
              <a:t>při výměně cévky použít (zpravidla) o jedno číslo větší cévku</a:t>
            </a:r>
          </a:p>
          <a:p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F9DB4744-74AA-4A67-ABDF-8CB1B1A6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Odstranění permanentního katétru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6EC1433F-DDCB-4B9F-A7FB-A625B90C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provádíme na základě ordinace lékaře</a:t>
            </a:r>
          </a:p>
          <a:p>
            <a:pPr eaLnBrk="1" hangingPunct="1"/>
            <a:r>
              <a:rPr lang="cs-CZ" altLang="cs-CZ" dirty="0">
                <a:latin typeface="+mj-lt"/>
              </a:rPr>
              <a:t>několik dní před plánovaným vytažením provádíme tzv. trénink močového měchýře</a:t>
            </a:r>
          </a:p>
          <a:p>
            <a:pPr eaLnBrk="1" hangingPunct="1"/>
            <a:r>
              <a:rPr lang="cs-CZ" altLang="cs-CZ" dirty="0">
                <a:latin typeface="+mj-lt"/>
              </a:rPr>
              <a:t>pacientovi pravidelně uzavíráme katétr na určitou dobu (např. 3 hodiny), pak následuje vyprázdnění močového měchýře v krátkém 5minutovém intervalu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700F45B8-79D1-47DE-A8FD-8529D849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Pomůcky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DD624B10-66AB-48D1-B738-654638ECF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70796"/>
            <a:ext cx="69342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injekční stříkačka dle velikosti balonku 10-20 ml</a:t>
            </a:r>
          </a:p>
          <a:p>
            <a:pPr eaLnBrk="1" hangingPunct="1"/>
            <a:r>
              <a:rPr lang="cs-CZ" altLang="cs-CZ" dirty="0">
                <a:latin typeface="+mj-lt"/>
              </a:rPr>
              <a:t>emitní misky</a:t>
            </a:r>
          </a:p>
          <a:p>
            <a:pPr eaLnBrk="1" hangingPunct="1"/>
            <a:r>
              <a:rPr lang="cs-CZ" altLang="cs-CZ" dirty="0">
                <a:latin typeface="+mj-lt"/>
              </a:rPr>
              <a:t>čtverce buničiny</a:t>
            </a:r>
          </a:p>
          <a:p>
            <a:pPr eaLnBrk="1" hangingPunct="1"/>
            <a:r>
              <a:rPr lang="cs-CZ" altLang="cs-CZ" dirty="0">
                <a:latin typeface="+mj-lt"/>
              </a:rPr>
              <a:t>ochranné rukavice</a:t>
            </a:r>
          </a:p>
          <a:p>
            <a:pPr eaLnBrk="1" hangingPunct="1"/>
            <a:r>
              <a:rPr lang="cs-CZ" altLang="cs-CZ" dirty="0">
                <a:latin typeface="+mj-lt"/>
              </a:rPr>
              <a:t>buničina</a:t>
            </a:r>
          </a:p>
          <a:p>
            <a:pPr eaLnBrk="1" hangingPunct="1"/>
            <a:r>
              <a:rPr lang="cs-CZ" altLang="cs-CZ" dirty="0">
                <a:latin typeface="+mj-lt"/>
              </a:rPr>
              <a:t>podložka na jedno použití</a:t>
            </a:r>
          </a:p>
          <a:p>
            <a:pPr eaLnBrk="1" hangingPunct="1"/>
            <a:r>
              <a:rPr lang="cs-CZ" altLang="cs-CZ" dirty="0">
                <a:latin typeface="+mj-lt"/>
              </a:rPr>
              <a:t>podložní mísa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6A0FA3C-818B-4362-935D-74CFC2A9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Příprava pacienta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9913E13E-3448-4244-9FB8-37174492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seznámení s výkonem</a:t>
            </a:r>
          </a:p>
          <a:p>
            <a:pPr eaLnBrk="1" hangingPunct="1"/>
            <a:r>
              <a:rPr lang="cs-CZ" altLang="cs-CZ" dirty="0">
                <a:latin typeface="+mj-lt"/>
              </a:rPr>
              <a:t>zajištění soukromí</a:t>
            </a:r>
          </a:p>
          <a:p>
            <a:pPr eaLnBrk="1" hangingPunct="1"/>
            <a:r>
              <a:rPr lang="cs-CZ" altLang="cs-CZ" dirty="0">
                <a:latin typeface="+mj-lt"/>
              </a:rPr>
              <a:t>vhodná poloha – na zádech v mírně zvýšené poloze, muž má dolní končetiny volně položené na lůžku, žena končetiny pokrčené v kolenou mírně oddálené od sebe</a:t>
            </a:r>
          </a:p>
          <a:p>
            <a:pPr eaLnBrk="1" hangingPunct="1"/>
            <a:r>
              <a:rPr lang="cs-CZ" altLang="cs-CZ" dirty="0">
                <a:latin typeface="+mj-lt"/>
              </a:rPr>
              <a:t>poučení nemocného, aby po vytažení katétru sdělil spontánní vymočení na WC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5A1F439E-E192-419B-8ABC-7A1F6575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POSTUP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C9748CEF-8253-43CB-A48C-7B860266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47" y="1916832"/>
            <a:ext cx="69342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informujeme pacienta/pacientku o výkonu</a:t>
            </a:r>
          </a:p>
          <a:p>
            <a:pPr eaLnBrk="1" hangingPunct="1"/>
            <a:r>
              <a:rPr lang="cs-CZ" altLang="cs-CZ" dirty="0">
                <a:latin typeface="+mj-lt"/>
              </a:rPr>
              <a:t>jednorázovou podložku rozprostřeme mezi stehna u ženy a na stehna u muže</a:t>
            </a:r>
          </a:p>
          <a:p>
            <a:pPr eaLnBrk="1" hangingPunct="1"/>
            <a:r>
              <a:rPr lang="cs-CZ" altLang="cs-CZ" dirty="0">
                <a:latin typeface="+mj-lt"/>
              </a:rPr>
              <a:t>injekční stříkačkou odsajeme fyziologický roztok</a:t>
            </a:r>
          </a:p>
          <a:p>
            <a:pPr eaLnBrk="1" hangingPunct="1"/>
            <a:r>
              <a:rPr lang="cs-CZ" altLang="cs-CZ" dirty="0">
                <a:latin typeface="+mj-lt"/>
              </a:rPr>
              <a:t>šetrně vytáhneme katétr a celý uzavřený systém odložíme do emitní misky</a:t>
            </a:r>
          </a:p>
          <a:p>
            <a:pPr eaLnBrk="1" hangingPunct="1"/>
            <a:r>
              <a:rPr lang="cs-CZ" altLang="cs-CZ" dirty="0">
                <a:latin typeface="+mj-lt"/>
              </a:rPr>
              <a:t>pacientovi osušíme perineální oblast a pomůžeme mu zaujmout původní polohu</a:t>
            </a:r>
          </a:p>
          <a:p>
            <a:pPr eaLnBrk="1" hangingPunct="1"/>
            <a:r>
              <a:rPr lang="cs-CZ" altLang="cs-CZ" dirty="0">
                <a:latin typeface="+mj-lt"/>
              </a:rPr>
              <a:t>zajistíme úklid pomůcek</a:t>
            </a:r>
          </a:p>
          <a:p>
            <a:pPr eaLnBrk="1" hangingPunct="1"/>
            <a:r>
              <a:rPr lang="cs-CZ" altLang="cs-CZ" dirty="0">
                <a:latin typeface="+mj-lt"/>
              </a:rPr>
              <a:t>provedeme záznam do dokumentace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7FB588E6-0149-4EF3-80A8-493FE972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Související ošetřovatelské diagnózy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0538EEC0-26DB-4DAB-BE1C-92A09ABA3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deficit </a:t>
            </a:r>
            <a:r>
              <a:rPr lang="cs-CZ" altLang="cs-CZ" dirty="0" err="1">
                <a:latin typeface="+mj-lt"/>
              </a:rPr>
              <a:t>sebepéče</a:t>
            </a:r>
            <a:r>
              <a:rPr lang="cs-CZ" altLang="cs-CZ" dirty="0">
                <a:latin typeface="+mj-lt"/>
              </a:rPr>
              <a:t> při vyprazdňování - 00110</a:t>
            </a:r>
          </a:p>
          <a:p>
            <a:pPr eaLnBrk="1" hangingPunct="1"/>
            <a:r>
              <a:rPr lang="cs-CZ" altLang="cs-CZ" dirty="0">
                <a:latin typeface="+mj-lt"/>
              </a:rPr>
              <a:t>porušené vyprazdňování moči - 00016</a:t>
            </a:r>
          </a:p>
          <a:p>
            <a:pPr eaLnBrk="1" hangingPunct="1"/>
            <a:r>
              <a:rPr lang="cs-CZ" altLang="cs-CZ" dirty="0">
                <a:latin typeface="+mj-lt"/>
              </a:rPr>
              <a:t>retence moči - 00023</a:t>
            </a:r>
          </a:p>
          <a:p>
            <a:pPr eaLnBrk="1" hangingPunct="1"/>
            <a:r>
              <a:rPr lang="cs-CZ" altLang="cs-CZ" dirty="0">
                <a:latin typeface="+mj-lt"/>
              </a:rPr>
              <a:t>riziko infekce - 00004</a:t>
            </a:r>
          </a:p>
          <a:p>
            <a:pPr eaLnBrk="1" hangingPunct="1"/>
            <a:r>
              <a:rPr lang="cs-CZ" altLang="cs-CZ" dirty="0">
                <a:latin typeface="+mj-lt"/>
              </a:rPr>
              <a:t>stresová inkontinence moči - 00017</a:t>
            </a:r>
          </a:p>
          <a:p>
            <a:pPr eaLnBrk="1" hangingPunct="1"/>
            <a:r>
              <a:rPr lang="cs-CZ" altLang="cs-CZ" dirty="0">
                <a:latin typeface="+mj-lt"/>
              </a:rPr>
              <a:t>úplná inkontinence moči - 00021</a:t>
            </a: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CC48A626-32C0-4CE7-BD8C-3914AB0B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VÝPLACHY MOČOVÉHO MĚCHÝŘE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27529CCA-C0BD-4E29-A3F1-AFF9DA2E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Irigace je vypláchnutí nebo vymytí určitým roztokem. </a:t>
            </a:r>
          </a:p>
          <a:p>
            <a:pPr eaLnBrk="1" hangingPunct="1"/>
            <a:r>
              <a:rPr lang="cs-CZ" altLang="cs-CZ" dirty="0">
                <a:latin typeface="+mj-lt"/>
              </a:rPr>
              <a:t>Výplach močového měchýře se provádí na základě ordinace lékaře, </a:t>
            </a:r>
          </a:p>
          <a:p>
            <a:pPr lvl="1" eaLnBrk="1" hangingPunct="1"/>
            <a:r>
              <a:rPr lang="cs-CZ" altLang="cs-CZ" sz="2000" dirty="0">
                <a:latin typeface="+mj-lt"/>
              </a:rPr>
              <a:t>k udržení nebo obnovení průchodnosti katétru.</a:t>
            </a:r>
          </a:p>
          <a:p>
            <a:pPr lvl="1" eaLnBrk="1" hangingPunct="1"/>
            <a:r>
              <a:rPr lang="cs-CZ" altLang="cs-CZ" sz="2000" dirty="0">
                <a:latin typeface="+mj-lt"/>
              </a:rPr>
              <a:t>při infekci.</a:t>
            </a:r>
          </a:p>
          <a:p>
            <a:pPr lvl="1" eaLnBrk="1" hangingPunct="1"/>
            <a:endParaRPr lang="cs-CZ" altLang="cs-CZ" sz="2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systém se udržuje uzavřený a roztok se vstřikuje přes aspirační vstup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přes trojcestný katétr (uzavřený systém) – upřednostňuje 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přes katétr po rozpojení katétru a hadičky </a:t>
            </a:r>
          </a:p>
          <a:p>
            <a:pPr marL="201168" lvl="1" indent="0" eaLnBrk="1" hangingPunct="1">
              <a:buNone/>
            </a:pPr>
            <a:endParaRPr lang="cs-CZ" altLang="cs-CZ" sz="2000" dirty="0">
              <a:latin typeface="+mj-lt"/>
            </a:endParaRPr>
          </a:p>
          <a:p>
            <a:pPr eaLnBrk="1" hangingPunct="1"/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28379B50-86AA-45D9-97B4-718EAB1F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POSTUP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F3BFD1E2-EDC0-497D-B304-0ABB3CB8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2"/>
            <a:ext cx="6934200" cy="48006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latin typeface="+mj-lt"/>
              </a:rPr>
              <a:t>Při výplachu postupujeme aseptickým způsobem.</a:t>
            </a:r>
          </a:p>
          <a:p>
            <a:pPr eaLnBrk="1" hangingPunct="1"/>
            <a:r>
              <a:rPr lang="cs-CZ" altLang="cs-CZ" sz="2000" dirty="0">
                <a:latin typeface="+mj-lt"/>
              </a:rPr>
              <a:t>Nejčastěji používáme sterilní fyziologický roztok pokojové teploty (výplach měchýře – 1000 ml, výplach katétru – 200 ml)</a:t>
            </a:r>
          </a:p>
          <a:p>
            <a:pPr eaLnBrk="1" hangingPunct="1"/>
            <a:r>
              <a:rPr lang="cs-CZ" altLang="cs-CZ" sz="2000" dirty="0">
                <a:latin typeface="+mj-lt"/>
              </a:rPr>
              <a:t>Výplachy, které se provádí přes </a:t>
            </a:r>
            <a:r>
              <a:rPr lang="cs-CZ" altLang="cs-CZ" sz="2000" b="1" dirty="0">
                <a:latin typeface="+mj-lt"/>
              </a:rPr>
              <a:t>gravitační drenáž, </a:t>
            </a:r>
            <a:r>
              <a:rPr lang="cs-CZ" altLang="cs-CZ" sz="2000" dirty="0">
                <a:latin typeface="+mj-lt"/>
              </a:rPr>
              <a:t>se označují jako přímé výplachy.</a:t>
            </a:r>
          </a:p>
          <a:p>
            <a:pPr eaLnBrk="1" hangingPunct="1"/>
            <a:r>
              <a:rPr lang="cs-CZ" altLang="cs-CZ" sz="2000" b="1" dirty="0">
                <a:latin typeface="+mj-lt"/>
              </a:rPr>
              <a:t>Intermitentní výplach </a:t>
            </a:r>
            <a:r>
              <a:rPr lang="cs-CZ" altLang="cs-CZ" sz="2000" dirty="0">
                <a:latin typeface="+mj-lt"/>
              </a:rPr>
              <a:t>– jeden vývod trojcestného katétru se napojí na kapací komůrku a na nádobu se sterilním roztokem. Druhý vývod se napojí na sběrnou nádobu na moč. Obě hadičky jsou uzavřené svorkou. Svorka z nádoby s roztokem se uvolní, když je svorka do močového vaku uzavřená. Tekutina zůstává v močovém měchýři. Hadička od nádoby s roztokem se uzavře a hadička do močové sběrné nádoby se otevře a močový měchýř se vyprázdní. Postup se opakuje v pravidelných intervalech.</a:t>
            </a:r>
          </a:p>
          <a:p>
            <a:pPr eaLnBrk="1" hangingPunct="1"/>
            <a:endParaRPr lang="cs-CZ" altLang="cs-CZ" sz="2000" dirty="0">
              <a:latin typeface="+mj-l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3">
            <a:extLst>
              <a:ext uri="{FF2B5EF4-FFF2-40B4-BE49-F238E27FC236}">
                <a16:creationId xmlns:a16="http://schemas.microsoft.com/office/drawing/2014/main" id="{920311D3-2EE9-45E1-A41C-9560E412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63" y="639798"/>
            <a:ext cx="5661124" cy="1007591"/>
          </a:xfrm>
        </p:spPr>
        <p:txBody>
          <a:bodyPr/>
          <a:lstStyle/>
          <a:p>
            <a:pPr eaLnBrk="1" hangingPunct="1"/>
            <a:r>
              <a:rPr lang="cs-CZ" altLang="cs-CZ" dirty="0"/>
              <a:t>Intermitentní výplach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C0392BA-7C04-4E42-9E38-BF5796F83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659658" cy="552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 descr="https://encrypted-tbn1.gstatic.com/images?q=tbn:ANd9GcRi0R7aSdpmn2ScS6W3AzzyTWSa-8vBGax_UOAh6CHXJOgLfQZ_">
            <a:extLst>
              <a:ext uri="{FF2B5EF4-FFF2-40B4-BE49-F238E27FC236}">
                <a16:creationId xmlns:a16="http://schemas.microsoft.com/office/drawing/2014/main" id="{056216EC-4AC5-4662-9DAC-2D444FC0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132806"/>
            <a:ext cx="3117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ovéPole 4">
            <a:extLst>
              <a:ext uri="{FF2B5EF4-FFF2-40B4-BE49-F238E27FC236}">
                <a16:creationId xmlns:a16="http://schemas.microsoft.com/office/drawing/2014/main" id="{BFCF0017-F577-4AEA-8C6E-D8FEC3D87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5025667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rgbClr val="00002E"/>
                </a:solidFill>
                <a:latin typeface="Eight Track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2E"/>
                </a:solidFill>
                <a:latin typeface="Eight Track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00002E"/>
                </a:solidFill>
                <a:latin typeface="Eight Track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002E"/>
                </a:solidFill>
                <a:latin typeface="Eight Track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002E"/>
                </a:solidFill>
                <a:latin typeface="Eight Trac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Eight Track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Výplachová cévka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běrný sáček pro dě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 b="25239"/>
          <a:stretch/>
        </p:blipFill>
        <p:spPr bwMode="auto">
          <a:xfrm>
            <a:off x="5364088" y="3789040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 malých dětí </a:t>
            </a:r>
            <a:br>
              <a:rPr lang="cs-CZ" dirty="0"/>
            </a:br>
            <a:r>
              <a:rPr lang="cs-CZ" dirty="0"/>
              <a:t>měříme diurézu 2 způsoby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863840" cy="4237931"/>
          </a:xfrm>
        </p:spPr>
        <p:txBody>
          <a:bodyPr/>
          <a:lstStyle/>
          <a:p>
            <a:r>
              <a:rPr lang="cs-CZ" dirty="0">
                <a:latin typeface="+mj-lt"/>
              </a:rPr>
              <a:t>pro přibližné sledování vážíme pleny (rozdíl v hmotnosti = vyloučená moč)</a:t>
            </a:r>
            <a:r>
              <a:rPr lang="cs-CZ" dirty="0">
                <a:effectLst/>
                <a:latin typeface="+mj-lt"/>
              </a:rPr>
              <a:t> </a:t>
            </a:r>
          </a:p>
          <a:p>
            <a:r>
              <a:rPr lang="cs-CZ" dirty="0">
                <a:latin typeface="+mj-lt"/>
              </a:rPr>
              <a:t>získané údaje za 24 hod sečteme</a:t>
            </a:r>
            <a:r>
              <a:rPr lang="cs-CZ" dirty="0">
                <a:effectLst/>
                <a:latin typeface="+mj-lt"/>
              </a:rPr>
              <a:t> </a:t>
            </a:r>
          </a:p>
          <a:p>
            <a:r>
              <a:rPr lang="cs-CZ" dirty="0">
                <a:latin typeface="+mj-lt"/>
              </a:rPr>
              <a:t>přesnou diurézu zjistíme připevněním sběrného sáčku s odvodnou hadičkou na genitál dítěte.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290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FE5678BD-3035-4AF5-9C2D-2ADA6C93B8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5696" y="260648"/>
            <a:ext cx="4551363" cy="1887438"/>
          </a:xfrm>
        </p:spPr>
        <p:txBody>
          <a:bodyPr/>
          <a:lstStyle/>
          <a:p>
            <a:pPr algn="l" eaLnBrk="1" hangingPunct="1"/>
            <a:r>
              <a:rPr lang="cs-CZ" altLang="cs-CZ" sz="1600" b="1" dirty="0"/>
              <a:t>Systém </a:t>
            </a:r>
            <a:r>
              <a:rPr lang="cs-CZ" altLang="cs-CZ" sz="1600" b="1" dirty="0" err="1"/>
              <a:t>Uro-Tainer</a:t>
            </a:r>
            <a:r>
              <a:rPr lang="cs-CZ" altLang="cs-CZ" sz="1600" b="1" dirty="0"/>
              <a:t>®</a:t>
            </a:r>
            <a:br>
              <a:rPr lang="cs-CZ" altLang="cs-CZ" sz="1600" b="1" dirty="0"/>
            </a:br>
            <a:r>
              <a:rPr lang="cs-CZ" altLang="cs-CZ" sz="1600" dirty="0"/>
              <a:t>Zcela novým řešením péče o močové katétry je  </a:t>
            </a:r>
            <a:r>
              <a:rPr lang="cs-CZ" altLang="cs-CZ" sz="1600" b="1" dirty="0"/>
              <a:t>uzavřený sterilní </a:t>
            </a:r>
            <a:r>
              <a:rPr lang="cs-CZ" altLang="cs-CZ" sz="1600" b="1" dirty="0" err="1"/>
              <a:t>proplachový</a:t>
            </a:r>
            <a:r>
              <a:rPr lang="cs-CZ" altLang="cs-CZ" sz="1600" b="1" dirty="0"/>
              <a:t> systém</a:t>
            </a:r>
            <a:r>
              <a:rPr lang="cs-CZ" altLang="cs-CZ" sz="1600" dirty="0"/>
              <a:t>, při jehož použití se významně snižuje riziko vzniku močové infekce, tvorba inkrustací, poškození sliznice močového měchýře a frekvence výměny katétrů.</a:t>
            </a:r>
            <a:br>
              <a:rPr lang="cs-CZ" altLang="cs-CZ" sz="1600" dirty="0"/>
            </a:br>
            <a:endParaRPr lang="cs-CZ" altLang="cs-CZ" sz="1600" dirty="0"/>
          </a:p>
        </p:txBody>
      </p:sp>
      <p:pic>
        <p:nvPicPr>
          <p:cNvPr id="27651" name="Picture 4" descr="http://braunoviny.bbraun.cz/cs/images/resize/Hi-tech/2009/proplachovy-system-pro-mocove-katetry/urotainer-3_561x169.jpg">
            <a:hlinkClick r:id="rId2"/>
            <a:extLst>
              <a:ext uri="{FF2B5EF4-FFF2-40B4-BE49-F238E27FC236}">
                <a16:creationId xmlns:a16="http://schemas.microsoft.com/office/drawing/2014/main" id="{4BF07578-BEAC-45A7-9E55-616F7BC6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5343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http://braunoviny.bbraun.cz/cs/images/resize/Hi-tech/2009/proplachovy-system-pro-mocove-katetry/urotainer-4_561x213.jpg">
            <a:hlinkClick r:id="rId4"/>
            <a:extLst>
              <a:ext uri="{FF2B5EF4-FFF2-40B4-BE49-F238E27FC236}">
                <a16:creationId xmlns:a16="http://schemas.microsoft.com/office/drawing/2014/main" id="{160E7927-3F50-480D-B611-022C72B6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33850"/>
            <a:ext cx="53435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E333BCEB-1BAB-402D-9438-30781CE4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6525"/>
            <a:ext cx="12065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reziduální moči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určujeme dostatečnost močení </a:t>
            </a:r>
          </a:p>
          <a:p>
            <a:pPr lvl="1"/>
            <a:r>
              <a:rPr lang="cs-CZ" dirty="0">
                <a:latin typeface="+mj-lt"/>
              </a:rPr>
              <a:t>Pacient přijde s naplněným močovým měchýřem, vymočí se do WC a jednorázovou katetrizací se zjistí reziduum.</a:t>
            </a:r>
          </a:p>
          <a:p>
            <a:r>
              <a:rPr lang="cs-CZ" dirty="0">
                <a:latin typeface="+mj-lt"/>
              </a:rPr>
              <a:t>Nebezpečí v případě rezidua: roztažení stěny močového měchýře, infekce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043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5345341" cy="1354162"/>
          </a:xfrm>
        </p:spPr>
        <p:txBody>
          <a:bodyPr>
            <a:normAutofit/>
          </a:bodyPr>
          <a:lstStyle/>
          <a:p>
            <a:r>
              <a:rPr lang="cs-CZ" dirty="0"/>
              <a:t>Záznamy v </a:t>
            </a:r>
            <a:r>
              <a:rPr lang="cs-CZ" dirty="0" err="1"/>
              <a:t>dekursu</a:t>
            </a:r>
            <a:endParaRPr lang="cs-CZ" dirty="0"/>
          </a:p>
        </p:txBody>
      </p:sp>
      <p:pic>
        <p:nvPicPr>
          <p:cNvPr id="1026" name="Picture 2" descr=".bi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89" y="1844824"/>
            <a:ext cx="5345342" cy="45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688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</TotalTime>
  <Words>3029</Words>
  <Application>Microsoft Office PowerPoint</Application>
  <PresentationFormat>Předvádění na obrazovce (4:3)</PresentationFormat>
  <Paragraphs>364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Retrospektiva</vt:lpstr>
      <vt:lpstr>SLEDOVÁNÍ VYPRAZDŇOVÁNÍ NEMOCNÝCH</vt:lpstr>
      <vt:lpstr>Vyprazdňování moči</vt:lpstr>
      <vt:lpstr>Vyprazdňování moči</vt:lpstr>
      <vt:lpstr>Sledování moči</vt:lpstr>
      <vt:lpstr>Sběr moči</vt:lpstr>
      <vt:lpstr>Měření množství a hustoty</vt:lpstr>
      <vt:lpstr>U malých dětí  měříme diurézu 2 způsoby</vt:lpstr>
      <vt:lpstr>Měření reziduální moči </vt:lpstr>
      <vt:lpstr>Záznamy v dekursu</vt:lpstr>
      <vt:lpstr>Zkoušky moči</vt:lpstr>
      <vt:lpstr>Prezentace aplikace PowerPoint</vt:lpstr>
      <vt:lpstr>Prezentace aplikace PowerPoint</vt:lpstr>
      <vt:lpstr>Prezentace aplikace PowerPoint</vt:lpstr>
      <vt:lpstr>Poruchy vyprazdňování</vt:lpstr>
      <vt:lpstr>Poruchy vylučování moči</vt:lpstr>
      <vt:lpstr>Punkce MM</vt:lpstr>
      <vt:lpstr>INKONTINENCE  symptom, ne choroba</vt:lpstr>
      <vt:lpstr>Urinální kondomy </vt:lpstr>
      <vt:lpstr>Pomůcky pro muže</vt:lpstr>
      <vt:lpstr>Inkontinenční pomůcky pro ženy</vt:lpstr>
      <vt:lpstr>Močové vývody</vt:lpstr>
      <vt:lpstr>Typy vývodů</vt:lpstr>
      <vt:lpstr>Suprapubický katetr</vt:lpstr>
      <vt:lpstr>Výhody suprapubického katétru:</vt:lpstr>
      <vt:lpstr>Prezentace aplikace PowerPoint</vt:lpstr>
      <vt:lpstr>Prezentace aplikace PowerPoint</vt:lpstr>
      <vt:lpstr>Prezentace aplikace PowerPoint</vt:lpstr>
      <vt:lpstr>Komplikace suprapubického katetru</vt:lpstr>
      <vt:lpstr>Péče o pacienty zahrnuje</vt:lpstr>
      <vt:lpstr>CÉVKOVÁNÍ</vt:lpstr>
      <vt:lpstr>Definice </vt:lpstr>
      <vt:lpstr>Druhy katetrů-cévek</vt:lpstr>
      <vt:lpstr>TYPY CÉVEK</vt:lpstr>
      <vt:lpstr>Prezentace aplikace PowerPoint</vt:lpstr>
      <vt:lpstr>Prezentace aplikace PowerPoint</vt:lpstr>
      <vt:lpstr>TYPY CÉVEK - materiály</vt:lpstr>
      <vt:lpstr>Moderní pomůcky pro katetrizaci</vt:lpstr>
      <vt:lpstr>Účel</vt:lpstr>
      <vt:lpstr>Pomůcky</vt:lpstr>
      <vt:lpstr>HOTOVÉ  SETY</vt:lpstr>
      <vt:lpstr>Příprava pacienta</vt:lpstr>
      <vt:lpstr>POSTUP - ženy</vt:lpstr>
      <vt:lpstr>Oblékání rukavic</vt:lpstr>
      <vt:lpstr> Dezinfekce genitálu ženy při cévkování </vt:lpstr>
      <vt:lpstr>Komplikace</vt:lpstr>
      <vt:lpstr>Jednorázové cévkování muže - lékař</vt:lpstr>
      <vt:lpstr>Prezentace aplikace PowerPoint</vt:lpstr>
      <vt:lpstr>Příprava pacienta</vt:lpstr>
      <vt:lpstr>Postup</vt:lpstr>
      <vt:lpstr>Autokatetrizace</vt:lpstr>
      <vt:lpstr>Související  ošetřovatelské diagnózy</vt:lpstr>
      <vt:lpstr>CÉVKOVÁNÍ</vt:lpstr>
      <vt:lpstr>Pomůcky</vt:lpstr>
      <vt:lpstr>Příprava pacienta</vt:lpstr>
      <vt:lpstr>POSTUP 1 </vt:lpstr>
      <vt:lpstr>POSTUP 2 </vt:lpstr>
      <vt:lpstr>Prezentace aplikace PowerPoint</vt:lpstr>
      <vt:lpstr>Prezentace aplikace PowerPoint</vt:lpstr>
      <vt:lpstr>MOŽNÉ KOMPLIKACE</vt:lpstr>
      <vt:lpstr>Péče o pacienta se zavedeným  permanentním katétrem</vt:lpstr>
      <vt:lpstr>Péče o pacienta se zavedeným  permanentním katétrem</vt:lpstr>
      <vt:lpstr>Odstranění permanentního katétru</vt:lpstr>
      <vt:lpstr>Pomůcky</vt:lpstr>
      <vt:lpstr>Příprava pacienta</vt:lpstr>
      <vt:lpstr>POSTUP</vt:lpstr>
      <vt:lpstr>Související ošetřovatelské diagnózy</vt:lpstr>
      <vt:lpstr>VÝPLACHY MOČOVÉHO MĚCHÝŘE</vt:lpstr>
      <vt:lpstr>POSTUP</vt:lpstr>
      <vt:lpstr>Intermitentní výplach</vt:lpstr>
      <vt:lpstr>Systém Uro-Tainer® Zcela novým řešením péče o močové katétry je  uzavřený sterilní proplachový systém, při jehož použití se významně snižuje riziko vzniku močové infekce, tvorba inkrustací, poškození sliznice močového měchýře a frekvence výměny katétrů. 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HYGIENICKÉ VYPRAZDŇOVÁNÍ NEMOCNÝCH</dc:title>
  <dc:creator>Liana Greiffeneggová</dc:creator>
  <cp:lastModifiedBy>Lenka Veselá</cp:lastModifiedBy>
  <cp:revision>25</cp:revision>
  <dcterms:created xsi:type="dcterms:W3CDTF">2012-10-11T07:14:03Z</dcterms:created>
  <dcterms:modified xsi:type="dcterms:W3CDTF">2019-10-08T07:55:36Z</dcterms:modified>
</cp:coreProperties>
</file>