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AFB3-6D9A-400D-B1BB-BCA7FB460492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71404-D5AE-4CCB-B2CB-EFDD1F59E68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5565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AFB3-6D9A-400D-B1BB-BCA7FB460492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71404-D5AE-4CCB-B2CB-EFDD1F59E6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53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AFB3-6D9A-400D-B1BB-BCA7FB460492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71404-D5AE-4CCB-B2CB-EFDD1F59E6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79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AFB3-6D9A-400D-B1BB-BCA7FB460492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71404-D5AE-4CCB-B2CB-EFDD1F59E6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036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AFB3-6D9A-400D-B1BB-BCA7FB460492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71404-D5AE-4CCB-B2CB-EFDD1F59E68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190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AFB3-6D9A-400D-B1BB-BCA7FB460492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71404-D5AE-4CCB-B2CB-EFDD1F59E6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486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AFB3-6D9A-400D-B1BB-BCA7FB460492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71404-D5AE-4CCB-B2CB-EFDD1F59E6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173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AFB3-6D9A-400D-B1BB-BCA7FB460492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71404-D5AE-4CCB-B2CB-EFDD1F59E6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668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AFB3-6D9A-400D-B1BB-BCA7FB460492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71404-D5AE-4CCB-B2CB-EFDD1F59E6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433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6EAFB3-6D9A-400D-B1BB-BCA7FB460492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B71404-D5AE-4CCB-B2CB-EFDD1F59E6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54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AFB3-6D9A-400D-B1BB-BCA7FB460492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71404-D5AE-4CCB-B2CB-EFDD1F59E6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240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6EAFB3-6D9A-400D-B1BB-BCA7FB460492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AB71404-D5AE-4CCB-B2CB-EFDD1F59E684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0046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.docx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133C4-E6F7-4463-8D51-F99A96EB12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i="1" dirty="0"/>
              <a:t>Infuzní léčba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97AC2CE-3D22-4132-AE94-D8055C8836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406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EA65AA-77CF-4A67-B36C-C352B7666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Druhy roztoků: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33A2BA-0C57-422B-8319-97E98306B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501226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základ tvoří sterilní apyrogenní destilovaná voda a přidávají se různé složky (soli, ….)</a:t>
            </a:r>
          </a:p>
          <a:p>
            <a:r>
              <a:rPr lang="cs-CZ" dirty="0"/>
              <a:t> </a:t>
            </a:r>
            <a:r>
              <a:rPr lang="cs-CZ" b="1" i="1" dirty="0"/>
              <a:t>krystaloidy – </a:t>
            </a:r>
            <a:r>
              <a:rPr lang="cs-CZ" dirty="0"/>
              <a:t>volně difundují stěnou kapiláry (zůstávají v cévním systému nejvýše z 1/3), jsou vhodné k běžnému přívodu tekutin, využívají se ke krátkodobé náhradě středně velké ztráty, zásobují organismus elektrolyty (FR 1/1 a 1/2 , G 5%, 10% – 40%, H 1/1, R 1/1, </a:t>
            </a:r>
            <a:r>
              <a:rPr lang="cs-CZ" dirty="0" err="1"/>
              <a:t>Darrow</a:t>
            </a:r>
            <a:r>
              <a:rPr lang="cs-CZ" dirty="0"/>
              <a:t>, </a:t>
            </a:r>
            <a:r>
              <a:rPr lang="cs-CZ" dirty="0" err="1"/>
              <a:t>Ringer</a:t>
            </a:r>
            <a:r>
              <a:rPr lang="cs-CZ" dirty="0"/>
              <a:t> laktát)</a:t>
            </a:r>
          </a:p>
          <a:p>
            <a:pPr lvl="0"/>
            <a:r>
              <a:rPr lang="cs-CZ" b="1" i="1" dirty="0"/>
              <a:t>koloidy –</a:t>
            </a:r>
            <a:r>
              <a:rPr lang="cs-CZ" dirty="0"/>
              <a:t> vysokomolekulární látky, působí </a:t>
            </a:r>
            <a:r>
              <a:rPr lang="cs-CZ" dirty="0" err="1"/>
              <a:t>onkotický</a:t>
            </a:r>
            <a:r>
              <a:rPr lang="cs-CZ" dirty="0"/>
              <a:t> tlak a mají odpovídající vazebnou kapacitu pro vodu, nemohou volně procházet přes stěnu kapiláry, setrvávají déle v krevním řečišti, </a:t>
            </a:r>
            <a:r>
              <a:rPr lang="cs-CZ" u="sng" dirty="0"/>
              <a:t>doba a objemový efekt závisí na:</a:t>
            </a:r>
            <a:endParaRPr lang="cs-CZ" dirty="0"/>
          </a:p>
          <a:p>
            <a:pPr lvl="1"/>
            <a:r>
              <a:rPr lang="cs-CZ" i="1" dirty="0"/>
              <a:t>velikost molekul</a:t>
            </a:r>
            <a:endParaRPr lang="cs-CZ" dirty="0"/>
          </a:p>
          <a:p>
            <a:pPr lvl="1"/>
            <a:r>
              <a:rPr lang="cs-CZ" i="1" dirty="0"/>
              <a:t>koncentraci roztoku</a:t>
            </a:r>
            <a:endParaRPr lang="cs-CZ" dirty="0"/>
          </a:p>
          <a:p>
            <a:pPr lvl="1"/>
            <a:r>
              <a:rPr lang="cs-CZ" i="1" dirty="0"/>
              <a:t>koloidně osmotickém tlaku</a:t>
            </a:r>
            <a:endParaRPr lang="cs-CZ" dirty="0"/>
          </a:p>
          <a:p>
            <a:pPr lvl="1"/>
            <a:r>
              <a:rPr lang="cs-CZ" i="1" dirty="0"/>
              <a:t>vlastní viskozitě</a:t>
            </a:r>
            <a:endParaRPr lang="cs-CZ" dirty="0"/>
          </a:p>
          <a:p>
            <a:pPr lvl="1"/>
            <a:r>
              <a:rPr lang="cs-CZ" i="1" dirty="0"/>
              <a:t>odbourávání nebo vylučování</a:t>
            </a:r>
            <a:endParaRPr lang="cs-CZ" dirty="0"/>
          </a:p>
          <a:p>
            <a:pPr lvl="0"/>
            <a:r>
              <a:rPr lang="cs-CZ" dirty="0"/>
              <a:t>umělé koloidy jsou prostředkem první volby pro náhradu objemu (dextrany, deriváty želatiny a deriváty škrobu)</a:t>
            </a:r>
          </a:p>
          <a:p>
            <a:pPr lvl="0"/>
            <a:r>
              <a:rPr lang="cs-CZ" dirty="0"/>
              <a:t>přirozené koloidy jsou drahé a vyhrazené pro specifické indikace (lidský albumin, plazma)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672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B36B0-3D65-468D-86D5-51F426877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roztoků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F4DB0C-2703-4EE1-8128-A363ECFF6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83348"/>
          </a:xfrm>
        </p:spPr>
        <p:txBody>
          <a:bodyPr>
            <a:normAutofit/>
          </a:bodyPr>
          <a:lstStyle/>
          <a:p>
            <a:r>
              <a:rPr lang="cs-CZ" dirty="0"/>
              <a:t> </a:t>
            </a:r>
            <a:r>
              <a:rPr lang="cs-CZ" b="1" i="1" dirty="0"/>
              <a:t>K úpravě vodního a elektrolytového hospodářství</a:t>
            </a:r>
            <a:endParaRPr lang="cs-CZ" dirty="0"/>
          </a:p>
          <a:p>
            <a:pPr lvl="0"/>
            <a:r>
              <a:rPr lang="cs-CZ" dirty="0"/>
              <a:t>podávají se k udržení otevřeného žilního vstupu, jako nosný roztok pro koncentráty elektrolytů a kompatibilní léčiva</a:t>
            </a:r>
          </a:p>
          <a:p>
            <a:pPr lvl="0"/>
            <a:r>
              <a:rPr lang="cs-CZ" dirty="0"/>
              <a:t>nemají alergické reakce, mezi nežádoucí účinky patří </a:t>
            </a:r>
            <a:r>
              <a:rPr lang="cs-CZ" dirty="0" err="1"/>
              <a:t>hyperhydratace</a:t>
            </a:r>
            <a:r>
              <a:rPr lang="cs-CZ" dirty="0"/>
              <a:t> a plicní edém</a:t>
            </a:r>
          </a:p>
          <a:p>
            <a:pPr lvl="0"/>
            <a:r>
              <a:rPr lang="cs-CZ" dirty="0"/>
              <a:t>kontraindikace je u plicního edému, srdeční insuficience a </a:t>
            </a:r>
            <a:r>
              <a:rPr lang="cs-CZ" dirty="0" err="1"/>
              <a:t>hyperhydratace</a:t>
            </a:r>
            <a:endParaRPr lang="cs-CZ" dirty="0"/>
          </a:p>
          <a:p>
            <a:pPr lvl="0"/>
            <a:r>
              <a:rPr lang="cs-CZ" u="sng" dirty="0"/>
              <a:t>tyto roztoky lze rozdělit na:</a:t>
            </a:r>
            <a:endParaRPr lang="cs-CZ" dirty="0"/>
          </a:p>
          <a:p>
            <a:pPr lvl="0"/>
            <a:r>
              <a:rPr lang="cs-CZ" b="1" i="1" dirty="0"/>
              <a:t>izotonické – </a:t>
            </a:r>
            <a:r>
              <a:rPr lang="cs-CZ" dirty="0"/>
              <a:t>složení a poměr elektrolytů je podobný jako v krevní plasmě (FR 1/1, </a:t>
            </a:r>
            <a:r>
              <a:rPr lang="cs-CZ" dirty="0" err="1"/>
              <a:t>Ringer</a:t>
            </a:r>
            <a:r>
              <a:rPr lang="cs-CZ" dirty="0"/>
              <a:t>, Hartman, </a:t>
            </a:r>
            <a:r>
              <a:rPr lang="cs-CZ" dirty="0" err="1"/>
              <a:t>Darrow</a:t>
            </a:r>
            <a:r>
              <a:rPr lang="cs-CZ" dirty="0"/>
              <a:t> = obsahuje zvýšené množství draslíku)</a:t>
            </a:r>
          </a:p>
          <a:p>
            <a:pPr lvl="0"/>
            <a:r>
              <a:rPr lang="cs-CZ" b="1" i="1" dirty="0"/>
              <a:t>hypotonické –</a:t>
            </a:r>
            <a:r>
              <a:rPr lang="cs-CZ" dirty="0"/>
              <a:t> elektrolyty jsou různou měrou naředěny, mají sníženou osmolalitu (FR 1/2 a FR 1/3)</a:t>
            </a:r>
          </a:p>
          <a:p>
            <a:pPr lvl="0"/>
            <a:r>
              <a:rPr lang="cs-CZ" b="1" i="1" dirty="0"/>
              <a:t>hypertonické –</a:t>
            </a:r>
            <a:r>
              <a:rPr lang="cs-CZ" dirty="0"/>
              <a:t> výrazně zvýšená koncentrace (osmolalita) některého z elektrolytů v roztoku (10 % </a:t>
            </a:r>
            <a:r>
              <a:rPr lang="cs-CZ" dirty="0" err="1"/>
              <a:t>NaCl</a:t>
            </a:r>
            <a:r>
              <a:rPr lang="cs-CZ" dirty="0"/>
              <a:t>, 7,45 % </a:t>
            </a:r>
            <a:r>
              <a:rPr lang="cs-CZ" dirty="0" err="1"/>
              <a:t>KCl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033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73076C-D075-42CE-9DD6-833C5A097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Fyziologický roztok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D71B24-B510-441E-BA6D-05756D71B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5506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je izotonickým roztokem chloridu sodného 0,9 %, je s plazmou izotonický ale není „fyziologický“</a:t>
            </a:r>
          </a:p>
          <a:p>
            <a:pPr lvl="0"/>
            <a:r>
              <a:rPr lang="cs-CZ" dirty="0"/>
              <a:t>podává se při deficitu extracelulárního objemu, jenž je spojen s </a:t>
            </a:r>
            <a:r>
              <a:rPr lang="cs-CZ" dirty="0" err="1"/>
              <a:t>hyponatrémií</a:t>
            </a:r>
            <a:r>
              <a:rPr lang="cs-CZ" dirty="0"/>
              <a:t>, </a:t>
            </a:r>
            <a:r>
              <a:rPr lang="cs-CZ" dirty="0" err="1"/>
              <a:t>hypochlorémií</a:t>
            </a:r>
            <a:r>
              <a:rPr lang="cs-CZ" dirty="0"/>
              <a:t> a metabolickou alkalózou</a:t>
            </a:r>
          </a:p>
          <a:p>
            <a:pPr lvl="0"/>
            <a:r>
              <a:rPr lang="cs-CZ" dirty="0"/>
              <a:t>předávkováním vzniká </a:t>
            </a:r>
            <a:r>
              <a:rPr lang="cs-CZ" dirty="0" err="1"/>
              <a:t>hyperchloremická</a:t>
            </a:r>
            <a:r>
              <a:rPr lang="cs-CZ" dirty="0"/>
              <a:t> metabolická acidóza, nosný roztok pro koncentráty elektrolytů a kompatibilní léčiva</a:t>
            </a:r>
          </a:p>
          <a:p>
            <a:pPr lvl="0"/>
            <a:r>
              <a:rPr lang="cs-CZ" u="sng" dirty="0"/>
              <a:t>složení v 1000 ml FR je:</a:t>
            </a:r>
            <a:endParaRPr lang="cs-CZ" dirty="0"/>
          </a:p>
          <a:p>
            <a:pPr lvl="0"/>
            <a:r>
              <a:rPr lang="cs-CZ" i="1" dirty="0"/>
              <a:t>9g chloridu sodného</a:t>
            </a:r>
            <a:endParaRPr lang="cs-CZ" dirty="0"/>
          </a:p>
          <a:p>
            <a:pPr lvl="0"/>
            <a:r>
              <a:rPr lang="cs-CZ" i="1" dirty="0"/>
              <a:t>Sodík 154 </a:t>
            </a:r>
            <a:r>
              <a:rPr lang="cs-CZ" i="1" dirty="0" err="1"/>
              <a:t>mmol</a:t>
            </a:r>
            <a:r>
              <a:rPr lang="cs-CZ" i="1" dirty="0"/>
              <a:t>/l</a:t>
            </a:r>
            <a:endParaRPr lang="cs-CZ" dirty="0"/>
          </a:p>
          <a:p>
            <a:pPr lvl="0"/>
            <a:r>
              <a:rPr lang="cs-CZ" i="1" dirty="0"/>
              <a:t>Chlorid 154 </a:t>
            </a:r>
            <a:r>
              <a:rPr lang="cs-CZ" i="1" dirty="0" err="1"/>
              <a:t>mmol</a:t>
            </a:r>
            <a:r>
              <a:rPr lang="cs-CZ" i="1" dirty="0"/>
              <a:t>/l</a:t>
            </a:r>
            <a:endParaRPr lang="cs-CZ" dirty="0"/>
          </a:p>
          <a:p>
            <a:pPr lvl="0"/>
            <a:r>
              <a:rPr lang="cs-CZ" i="1" dirty="0"/>
              <a:t>pH 4,5 – 7,0</a:t>
            </a:r>
            <a:endParaRPr lang="cs-CZ" dirty="0"/>
          </a:p>
          <a:p>
            <a:pPr lvl="0"/>
            <a:r>
              <a:rPr lang="cs-CZ" i="1" dirty="0"/>
              <a:t>titrační acidita &lt; 0,3 </a:t>
            </a:r>
            <a:r>
              <a:rPr lang="cs-CZ" i="1" dirty="0" err="1"/>
              <a:t>mmol</a:t>
            </a:r>
            <a:r>
              <a:rPr lang="cs-CZ" i="1" dirty="0"/>
              <a:t>/l</a:t>
            </a:r>
            <a:endParaRPr lang="cs-CZ" dirty="0"/>
          </a:p>
          <a:p>
            <a:pPr lvl="0"/>
            <a:r>
              <a:rPr lang="cs-CZ" i="1" dirty="0"/>
              <a:t>teoretická osmolarita 308 </a:t>
            </a:r>
            <a:r>
              <a:rPr lang="cs-CZ" i="1" dirty="0" err="1"/>
              <a:t>mOsm</a:t>
            </a:r>
            <a:r>
              <a:rPr lang="cs-CZ" i="1" dirty="0"/>
              <a:t>/l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357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EB9742-37AC-4495-92FE-C7EF03182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Ringer</a:t>
            </a:r>
            <a:r>
              <a:rPr lang="cs-CZ" dirty="0"/>
              <a:t> laktát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20578E-FFEB-4F13-B06D-882AE5614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87384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je </a:t>
            </a:r>
            <a:r>
              <a:rPr lang="cs-CZ" dirty="0" err="1"/>
              <a:t>fyziologičtější</a:t>
            </a:r>
            <a:r>
              <a:rPr lang="cs-CZ" dirty="0"/>
              <a:t> než 0,9 % roztok </a:t>
            </a:r>
            <a:r>
              <a:rPr lang="cs-CZ" dirty="0" err="1"/>
              <a:t>NaCl</a:t>
            </a:r>
            <a:endParaRPr lang="cs-CZ" dirty="0"/>
          </a:p>
          <a:p>
            <a:pPr lvl="0"/>
            <a:r>
              <a:rPr lang="cs-CZ" dirty="0"/>
              <a:t>indikuje se u předoperační přípravy a náhrady tekutin z GIT, doplnění deficitu kolujícího objemu, nosný roztok pro koncentráty elektrolytů a kompatibilní léčiva</a:t>
            </a:r>
          </a:p>
          <a:p>
            <a:pPr lvl="0"/>
            <a:r>
              <a:rPr lang="cs-CZ" u="sng" dirty="0"/>
              <a:t>složení v 1000 ml </a:t>
            </a:r>
            <a:r>
              <a:rPr lang="cs-CZ" u="sng" dirty="0" err="1"/>
              <a:t>Ringerova</a:t>
            </a:r>
            <a:r>
              <a:rPr lang="cs-CZ" u="sng" dirty="0"/>
              <a:t> roztoku je:</a:t>
            </a:r>
            <a:endParaRPr lang="cs-CZ" dirty="0"/>
          </a:p>
          <a:p>
            <a:pPr lvl="0"/>
            <a:r>
              <a:rPr lang="cs-CZ" i="1" dirty="0" err="1"/>
              <a:t>NaCl</a:t>
            </a:r>
            <a:r>
              <a:rPr lang="cs-CZ" i="1" dirty="0"/>
              <a:t> 8,6 g</a:t>
            </a:r>
            <a:endParaRPr lang="cs-CZ" dirty="0"/>
          </a:p>
          <a:p>
            <a:pPr lvl="0"/>
            <a:r>
              <a:rPr lang="cs-CZ" i="1" dirty="0" err="1"/>
              <a:t>KCl</a:t>
            </a:r>
            <a:r>
              <a:rPr lang="cs-CZ" i="1" dirty="0"/>
              <a:t> 0,30 g</a:t>
            </a:r>
            <a:endParaRPr lang="cs-CZ" dirty="0"/>
          </a:p>
          <a:p>
            <a:pPr lvl="0"/>
            <a:r>
              <a:rPr lang="cs-CZ" i="1" dirty="0" err="1"/>
              <a:t>CaCl</a:t>
            </a:r>
            <a:r>
              <a:rPr lang="cs-CZ" i="1" dirty="0"/>
              <a:t> 0,33 g </a:t>
            </a:r>
            <a:r>
              <a:rPr lang="cs-CZ" dirty="0"/>
              <a:t>(</a:t>
            </a:r>
            <a:r>
              <a:rPr lang="cs-CZ" dirty="0" err="1"/>
              <a:t>calcium</a:t>
            </a:r>
            <a:r>
              <a:rPr lang="cs-CZ" dirty="0"/>
              <a:t> </a:t>
            </a:r>
            <a:r>
              <a:rPr lang="cs-CZ" dirty="0" err="1"/>
              <a:t>chloridum</a:t>
            </a:r>
            <a:r>
              <a:rPr lang="cs-CZ" dirty="0"/>
              <a:t> </a:t>
            </a:r>
            <a:r>
              <a:rPr lang="cs-CZ" dirty="0" err="1"/>
              <a:t>dihydricum</a:t>
            </a:r>
            <a:r>
              <a:rPr lang="cs-CZ" dirty="0"/>
              <a:t>)</a:t>
            </a:r>
          </a:p>
          <a:p>
            <a:pPr lvl="0"/>
            <a:r>
              <a:rPr lang="cs-CZ" i="1" dirty="0"/>
              <a:t>pH 5,0 – 7,0</a:t>
            </a:r>
            <a:endParaRPr lang="cs-CZ" dirty="0"/>
          </a:p>
          <a:p>
            <a:pPr lvl="0"/>
            <a:r>
              <a:rPr lang="cs-CZ" i="1" dirty="0"/>
              <a:t>titrační acidita &lt; 0,3 </a:t>
            </a:r>
            <a:r>
              <a:rPr lang="cs-CZ" i="1" dirty="0" err="1"/>
              <a:t>mmol</a:t>
            </a:r>
            <a:r>
              <a:rPr lang="cs-CZ" i="1" dirty="0"/>
              <a:t>/l</a:t>
            </a:r>
            <a:endParaRPr lang="cs-CZ" dirty="0"/>
          </a:p>
          <a:p>
            <a:pPr lvl="0"/>
            <a:r>
              <a:rPr lang="cs-CZ" i="1" dirty="0"/>
              <a:t>teoretická osmolarita 309 </a:t>
            </a:r>
            <a:r>
              <a:rPr lang="cs-CZ" i="1" dirty="0" err="1"/>
              <a:t>mOsm</a:t>
            </a:r>
            <a:r>
              <a:rPr lang="cs-CZ" i="1" dirty="0"/>
              <a:t>/l</a:t>
            </a:r>
            <a:endParaRPr lang="cs-CZ" dirty="0"/>
          </a:p>
          <a:p>
            <a:pPr lvl="0"/>
            <a:r>
              <a:rPr lang="cs-CZ" i="1" dirty="0"/>
              <a:t>natrium 147 </a:t>
            </a:r>
            <a:r>
              <a:rPr lang="cs-CZ" i="1" dirty="0" err="1"/>
              <a:t>mmol</a:t>
            </a:r>
            <a:r>
              <a:rPr lang="cs-CZ" i="1" dirty="0"/>
              <a:t>/l</a:t>
            </a:r>
            <a:endParaRPr lang="cs-CZ" dirty="0"/>
          </a:p>
          <a:p>
            <a:pPr lvl="0"/>
            <a:r>
              <a:rPr lang="cs-CZ" i="1" dirty="0"/>
              <a:t>kalium 4,0 </a:t>
            </a:r>
            <a:r>
              <a:rPr lang="cs-CZ" i="1" dirty="0" err="1"/>
              <a:t>mmol</a:t>
            </a:r>
            <a:r>
              <a:rPr lang="cs-CZ" i="1" dirty="0"/>
              <a:t>/l</a:t>
            </a:r>
            <a:endParaRPr lang="cs-CZ" dirty="0"/>
          </a:p>
          <a:p>
            <a:pPr lvl="0"/>
            <a:r>
              <a:rPr lang="cs-CZ" i="1" dirty="0" err="1"/>
              <a:t>calcium</a:t>
            </a:r>
            <a:r>
              <a:rPr lang="cs-CZ" i="1" dirty="0"/>
              <a:t> 2,3 </a:t>
            </a:r>
            <a:r>
              <a:rPr lang="cs-CZ" i="1" dirty="0" err="1"/>
              <a:t>mmol</a:t>
            </a:r>
            <a:r>
              <a:rPr lang="cs-CZ" i="1" dirty="0"/>
              <a:t>/l</a:t>
            </a:r>
            <a:endParaRPr lang="cs-CZ" dirty="0"/>
          </a:p>
          <a:p>
            <a:pPr lvl="0"/>
            <a:r>
              <a:rPr lang="cs-CZ" i="1" dirty="0" err="1"/>
              <a:t>chloridum</a:t>
            </a:r>
            <a:r>
              <a:rPr lang="cs-CZ" i="1" dirty="0"/>
              <a:t> 153 </a:t>
            </a:r>
            <a:r>
              <a:rPr lang="cs-CZ" i="1" dirty="0" err="1"/>
              <a:t>mmol</a:t>
            </a:r>
            <a:r>
              <a:rPr lang="cs-CZ" i="1" dirty="0"/>
              <a:t>/l</a:t>
            </a:r>
            <a:endParaRPr lang="cs-CZ" dirty="0"/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581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282CB3-955A-4C2A-8308-DD888082E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Hartmannův roztok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6DB440-FA1D-4947-A505-87F57465B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01279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náhrada tekutin v případech nenarušené acidobazické rovnováhy či při mírné acidóze, izotonická a hypotonická dehydratace</a:t>
            </a:r>
          </a:p>
          <a:p>
            <a:pPr lvl="0"/>
            <a:r>
              <a:rPr lang="cs-CZ" dirty="0"/>
              <a:t>krátkodobá náhrada intravaskulárního objemu, nosný roztok pro koncentráty elektrolytů a kompatibilní léčiva</a:t>
            </a:r>
          </a:p>
          <a:p>
            <a:pPr lvl="0"/>
            <a:r>
              <a:rPr lang="cs-CZ" u="sng" dirty="0"/>
              <a:t>složení v 1000 ml Hartmannova roztoku je :</a:t>
            </a:r>
            <a:endParaRPr lang="cs-CZ" dirty="0"/>
          </a:p>
          <a:p>
            <a:pPr lvl="0"/>
            <a:r>
              <a:rPr lang="cs-CZ" i="1" dirty="0" err="1"/>
              <a:t>NaCl</a:t>
            </a:r>
            <a:r>
              <a:rPr lang="cs-CZ" i="1" dirty="0"/>
              <a:t> 6,0 g</a:t>
            </a:r>
            <a:endParaRPr lang="cs-CZ" dirty="0"/>
          </a:p>
          <a:p>
            <a:pPr lvl="0"/>
            <a:r>
              <a:rPr lang="cs-CZ" i="1" dirty="0"/>
              <a:t>Natrii </a:t>
            </a:r>
            <a:r>
              <a:rPr lang="cs-CZ" i="1" dirty="0" err="1"/>
              <a:t>lactas</a:t>
            </a:r>
            <a:r>
              <a:rPr lang="cs-CZ" i="1" dirty="0"/>
              <a:t> 3,12 g</a:t>
            </a:r>
            <a:endParaRPr lang="cs-CZ" dirty="0"/>
          </a:p>
          <a:p>
            <a:pPr lvl="0"/>
            <a:r>
              <a:rPr lang="cs-CZ" i="1" dirty="0" err="1"/>
              <a:t>KCl</a:t>
            </a:r>
            <a:r>
              <a:rPr lang="cs-CZ" i="1" dirty="0"/>
              <a:t> 0,40 g</a:t>
            </a:r>
            <a:endParaRPr lang="cs-CZ" dirty="0"/>
          </a:p>
          <a:p>
            <a:pPr lvl="0"/>
            <a:r>
              <a:rPr lang="cs-CZ" i="1" dirty="0" err="1"/>
              <a:t>CaCl</a:t>
            </a:r>
            <a:r>
              <a:rPr lang="cs-CZ" i="1" dirty="0"/>
              <a:t> 0,24 g</a:t>
            </a:r>
            <a:endParaRPr lang="cs-CZ" dirty="0"/>
          </a:p>
          <a:p>
            <a:pPr lvl="0"/>
            <a:r>
              <a:rPr lang="cs-CZ" i="1" dirty="0"/>
              <a:t>Laktát 29 </a:t>
            </a:r>
            <a:r>
              <a:rPr lang="cs-CZ" i="1" dirty="0" err="1"/>
              <a:t>mmol</a:t>
            </a:r>
            <a:r>
              <a:rPr lang="cs-CZ" i="1" dirty="0"/>
              <a:t>/l</a:t>
            </a:r>
            <a:endParaRPr lang="cs-CZ" dirty="0"/>
          </a:p>
          <a:p>
            <a:pPr lvl="0"/>
            <a:r>
              <a:rPr lang="cs-CZ" i="1" dirty="0"/>
              <a:t>Osmolarita 278 </a:t>
            </a:r>
            <a:r>
              <a:rPr lang="cs-CZ" i="1" dirty="0" err="1"/>
              <a:t>mmol</a:t>
            </a:r>
            <a:r>
              <a:rPr lang="cs-CZ" i="1" dirty="0"/>
              <a:t>/l</a:t>
            </a:r>
            <a:endParaRPr lang="cs-CZ" dirty="0"/>
          </a:p>
          <a:p>
            <a:pPr lvl="0"/>
            <a:r>
              <a:rPr lang="cs-CZ" i="1" dirty="0"/>
              <a:t>Natrium 131 </a:t>
            </a:r>
            <a:r>
              <a:rPr lang="cs-CZ" i="1" dirty="0" err="1"/>
              <a:t>mmol</a:t>
            </a:r>
            <a:r>
              <a:rPr lang="cs-CZ" i="1" dirty="0"/>
              <a:t>/l</a:t>
            </a:r>
            <a:endParaRPr lang="cs-CZ" dirty="0"/>
          </a:p>
          <a:p>
            <a:pPr lvl="0"/>
            <a:r>
              <a:rPr lang="cs-CZ" i="1" dirty="0"/>
              <a:t>Kalium 5 </a:t>
            </a:r>
            <a:r>
              <a:rPr lang="cs-CZ" i="1" dirty="0" err="1"/>
              <a:t>mmol</a:t>
            </a:r>
            <a:r>
              <a:rPr lang="cs-CZ" i="1" dirty="0"/>
              <a:t>/l</a:t>
            </a:r>
            <a:endParaRPr lang="cs-CZ" dirty="0"/>
          </a:p>
          <a:p>
            <a:pPr lvl="0"/>
            <a:r>
              <a:rPr lang="cs-CZ" i="1" dirty="0" err="1"/>
              <a:t>Calcium</a:t>
            </a:r>
            <a:r>
              <a:rPr lang="cs-CZ" i="1" dirty="0"/>
              <a:t> 2 </a:t>
            </a:r>
            <a:r>
              <a:rPr lang="cs-CZ" i="1" dirty="0" err="1"/>
              <a:t>mmol</a:t>
            </a:r>
            <a:r>
              <a:rPr lang="cs-CZ" i="1" dirty="0"/>
              <a:t>/l</a:t>
            </a:r>
            <a:endParaRPr lang="cs-CZ" dirty="0"/>
          </a:p>
          <a:p>
            <a:pPr lvl="0"/>
            <a:r>
              <a:rPr lang="cs-CZ" i="1" dirty="0" err="1"/>
              <a:t>Chloridum</a:t>
            </a:r>
            <a:r>
              <a:rPr lang="cs-CZ" i="1" dirty="0"/>
              <a:t> 111 </a:t>
            </a:r>
            <a:r>
              <a:rPr lang="cs-CZ" i="1" dirty="0" err="1"/>
              <a:t>mmol</a:t>
            </a:r>
            <a:r>
              <a:rPr lang="cs-CZ" i="1" dirty="0"/>
              <a:t>/l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2430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EA412E-B013-44FD-AB06-BD8351E9A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Roztok glukosy 5 %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3C14B0-9B48-4A5B-818C-7CCDE9081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je hypotonický (253 </a:t>
            </a:r>
            <a:r>
              <a:rPr lang="cs-CZ" dirty="0" err="1"/>
              <a:t>mOsm</a:t>
            </a:r>
            <a:r>
              <a:rPr lang="cs-CZ" dirty="0"/>
              <a:t>/l), 1 litr vody + 50 g glukózy</a:t>
            </a:r>
          </a:p>
          <a:p>
            <a:pPr lvl="0"/>
            <a:r>
              <a:rPr lang="cs-CZ" dirty="0"/>
              <a:t>není vhodný k náhradě ztrát izotonických tekutin z extracelulárního prostoru</a:t>
            </a:r>
          </a:p>
          <a:p>
            <a:pPr lvl="0"/>
            <a:r>
              <a:rPr lang="cs-CZ" dirty="0"/>
              <a:t>přívod většího množství vede k </a:t>
            </a:r>
            <a:r>
              <a:rPr lang="cs-CZ" dirty="0" err="1"/>
              <a:t>hemodiluci</a:t>
            </a:r>
            <a:r>
              <a:rPr lang="cs-CZ" dirty="0"/>
              <a:t>, přibývá intracelulární a extracelulární tekutiny, klesá Na v séru</a:t>
            </a:r>
          </a:p>
          <a:p>
            <a:pPr lvl="0"/>
            <a:r>
              <a:rPr lang="cs-CZ" dirty="0"/>
              <a:t>nosný roztok pro koncentráty elektrolytů a kompatibilní léčiva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5418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342B5D-B686-4812-B3DA-957B706DC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K úpravě ABR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4AF031-676D-4E68-8C9F-6DE35FA70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používají se roztoky </a:t>
            </a:r>
            <a:r>
              <a:rPr lang="cs-CZ" dirty="0" err="1"/>
              <a:t>acidifikující</a:t>
            </a:r>
            <a:r>
              <a:rPr lang="cs-CZ" dirty="0"/>
              <a:t> nebo alkalizující, k úpravě metabolické acidózy a metabolické alkalózy a k úpravě cirkulující krve</a:t>
            </a:r>
          </a:p>
          <a:p>
            <a:pPr lvl="1"/>
            <a:r>
              <a:rPr lang="cs-CZ" b="1" i="1" dirty="0"/>
              <a:t>alkalizující – </a:t>
            </a:r>
            <a:r>
              <a:rPr lang="cs-CZ" dirty="0"/>
              <a:t>posouvají pH na stranu zásaditou (zvyšují pH), </a:t>
            </a:r>
            <a:r>
              <a:rPr lang="cs-CZ" i="1" dirty="0"/>
              <a:t>Na </a:t>
            </a:r>
            <a:r>
              <a:rPr lang="cs-CZ" i="1" dirty="0" err="1"/>
              <a:t>hydrogencarbonici</a:t>
            </a:r>
            <a:r>
              <a:rPr lang="cs-CZ" i="1" dirty="0"/>
              <a:t> 4,2 % a 8,4 %</a:t>
            </a:r>
            <a:endParaRPr lang="cs-CZ" dirty="0"/>
          </a:p>
          <a:p>
            <a:pPr lvl="1"/>
            <a:r>
              <a:rPr lang="cs-CZ" b="1" i="1" dirty="0" err="1"/>
              <a:t>acidifikující</a:t>
            </a:r>
            <a:r>
              <a:rPr lang="cs-CZ" b="1" i="1" dirty="0"/>
              <a:t> – </a:t>
            </a:r>
            <a:r>
              <a:rPr lang="cs-CZ" dirty="0"/>
              <a:t>posouvají pH na stranu kyselou (snižují pH), </a:t>
            </a:r>
            <a:r>
              <a:rPr lang="cs-CZ" i="1" dirty="0" err="1"/>
              <a:t>NaCl</a:t>
            </a:r>
            <a:r>
              <a:rPr lang="cs-CZ" i="1" dirty="0"/>
              <a:t> 5,85 %, </a:t>
            </a:r>
            <a:r>
              <a:rPr lang="cs-CZ" i="1" dirty="0" err="1"/>
              <a:t>KCl</a:t>
            </a:r>
            <a:r>
              <a:rPr lang="cs-CZ" i="1" dirty="0"/>
              <a:t> 7,46 % a Arginin chlorid 21 %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94047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DD6DA3-BA95-4765-93E8-241D29D7C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krevní plazmy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F117C7-E976-4521-9368-0CA526DFD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používají se koloidní roztoky, které setrvají v oběhu 6 – 8 hodin a zajistí dokonalou mikrocirkulaci na periferii cévního řečiště</a:t>
            </a:r>
          </a:p>
          <a:p>
            <a:pPr lvl="0"/>
            <a:r>
              <a:rPr lang="cs-CZ" dirty="0"/>
              <a:t>indikace je u </a:t>
            </a:r>
            <a:r>
              <a:rPr lang="cs-CZ" dirty="0" err="1"/>
              <a:t>hypovolemického</a:t>
            </a:r>
            <a:r>
              <a:rPr lang="cs-CZ" dirty="0"/>
              <a:t> šoku, poruch mikrocirkulace (trombózy, arteriální uzávěry), toxicko-septického šoku a popálenin</a:t>
            </a:r>
          </a:p>
          <a:p>
            <a:pPr lvl="0"/>
            <a:r>
              <a:rPr lang="cs-CZ" dirty="0"/>
              <a:t>doplní cévní řečiště a setrvají v něm několik hodin, některé jsou schopny přesouvat extracelulární tekutinu do cévního řečiště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091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431179-D266-4337-B09D-79B68BA78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krevní plazmy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774C6A-FEA4-4CE7-BAB9-EC3F56523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i="1" dirty="0" err="1"/>
              <a:t>plazmaexpandéry</a:t>
            </a:r>
            <a:r>
              <a:rPr lang="cs-CZ" b="1" i="1" dirty="0"/>
              <a:t> – </a:t>
            </a:r>
            <a:r>
              <a:rPr lang="cs-CZ" dirty="0" err="1"/>
              <a:t>onkotický</a:t>
            </a:r>
            <a:r>
              <a:rPr lang="cs-CZ" dirty="0"/>
              <a:t> tlak je vyšší než tlak plazmy (2-4 </a:t>
            </a:r>
            <a:r>
              <a:rPr lang="cs-CZ" dirty="0" err="1"/>
              <a:t>kPa</a:t>
            </a:r>
            <a:r>
              <a:rPr lang="cs-CZ" dirty="0"/>
              <a:t>, 15-30 mm </a:t>
            </a:r>
            <a:r>
              <a:rPr lang="cs-CZ" dirty="0" err="1"/>
              <a:t>Hg</a:t>
            </a:r>
            <a:r>
              <a:rPr lang="cs-CZ" dirty="0"/>
              <a:t>), nasávají tekutinu z </a:t>
            </a:r>
            <a:r>
              <a:rPr lang="cs-CZ" dirty="0" err="1"/>
              <a:t>intersticia</a:t>
            </a:r>
            <a:r>
              <a:rPr lang="cs-CZ" dirty="0"/>
              <a:t>, objemový efekt je větší než podané množství</a:t>
            </a:r>
          </a:p>
          <a:p>
            <a:pPr lvl="1"/>
            <a:r>
              <a:rPr lang="cs-CZ" i="1" u="sng" dirty="0"/>
              <a:t>HAES</a:t>
            </a:r>
            <a:r>
              <a:rPr lang="cs-CZ" i="1" dirty="0"/>
              <a:t> – </a:t>
            </a:r>
            <a:r>
              <a:rPr lang="cs-CZ" dirty="0" err="1"/>
              <a:t>hydroxyethylškrob</a:t>
            </a:r>
            <a:r>
              <a:rPr lang="cs-CZ" dirty="0"/>
              <a:t>, derivát amylopektinu z obilí a kukuřice, enzymaticky se štěpí a vylučuje se močí a žlučí, eliminační proces je kolem 13 hodin, objemový efekt závisí na velikosti molekul a koncentraci (3, 6, 10 %), snižuje </a:t>
            </a:r>
            <a:r>
              <a:rPr lang="cs-CZ" dirty="0" err="1"/>
              <a:t>adhezivitu</a:t>
            </a:r>
            <a:r>
              <a:rPr lang="cs-CZ" dirty="0"/>
              <a:t> trombocytů, významné poruchy se nevyskytují při dávce nižší než 20 ml/kg a 1500 ml/den, významné poruchy ledvin se běžně nevyskytují, frekvence </a:t>
            </a:r>
            <a:r>
              <a:rPr lang="cs-CZ" dirty="0" err="1"/>
              <a:t>anafylaktoidních</a:t>
            </a:r>
            <a:r>
              <a:rPr lang="cs-CZ" dirty="0"/>
              <a:t> reakcí je nepatrná</a:t>
            </a:r>
          </a:p>
          <a:p>
            <a:pPr lvl="1"/>
            <a:r>
              <a:rPr lang="cs-CZ" i="1" u="sng" dirty="0" err="1"/>
              <a:t>Tensiton</a:t>
            </a:r>
            <a:r>
              <a:rPr lang="cs-CZ" i="1" u="sng" dirty="0"/>
              <a:t> D70</a:t>
            </a:r>
            <a:r>
              <a:rPr lang="cs-CZ" i="1" dirty="0"/>
              <a:t> –</a:t>
            </a:r>
            <a:r>
              <a:rPr lang="cs-CZ" b="1" i="1" dirty="0"/>
              <a:t> </a:t>
            </a:r>
            <a:r>
              <a:rPr lang="cs-CZ" dirty="0" err="1"/>
              <a:t>hyperosmotický</a:t>
            </a:r>
            <a:r>
              <a:rPr lang="cs-CZ" dirty="0"/>
              <a:t> mix (osmolalita 2566 </a:t>
            </a:r>
            <a:r>
              <a:rPr lang="cs-CZ" dirty="0" err="1"/>
              <a:t>mOsm</a:t>
            </a:r>
            <a:r>
              <a:rPr lang="cs-CZ" dirty="0"/>
              <a:t>/l), </a:t>
            </a:r>
            <a:r>
              <a:rPr lang="cs-CZ" b="1" dirty="0" err="1"/>
              <a:t>Small</a:t>
            </a:r>
            <a:r>
              <a:rPr lang="cs-CZ" b="1" dirty="0"/>
              <a:t> </a:t>
            </a:r>
            <a:r>
              <a:rPr lang="cs-CZ" b="1" dirty="0" err="1"/>
              <a:t>volume</a:t>
            </a:r>
            <a:r>
              <a:rPr lang="cs-CZ" b="1" dirty="0"/>
              <a:t> = resuscitace malými objemy 4 ml/kg za 60 – 120 minut</a:t>
            </a:r>
          </a:p>
          <a:p>
            <a:pPr lvl="1"/>
            <a:r>
              <a:rPr lang="cs-CZ" b="1" i="1" dirty="0"/>
              <a:t>želatina – </a:t>
            </a:r>
            <a:r>
              <a:rPr lang="cs-CZ" dirty="0"/>
              <a:t>klinický efekt 4-5 hodin, úplně se odbourává a vylučuje močí za 8 hod., ke kumulaci nedochází, nemají vliv na krevní srážlivost a funkci ledvin, neovlivňují výsledky AB0 a </a:t>
            </a:r>
            <a:r>
              <a:rPr lang="cs-CZ" dirty="0" err="1"/>
              <a:t>Rh</a:t>
            </a:r>
            <a:r>
              <a:rPr lang="cs-CZ" dirty="0"/>
              <a:t> systému (</a:t>
            </a:r>
            <a:r>
              <a:rPr lang="cs-CZ" i="1" dirty="0" err="1"/>
              <a:t>Haemaccel</a:t>
            </a:r>
            <a:r>
              <a:rPr lang="cs-CZ" i="1" dirty="0"/>
              <a:t>, </a:t>
            </a:r>
            <a:r>
              <a:rPr lang="cs-CZ" i="1" dirty="0" err="1"/>
              <a:t>Gelifundol</a:t>
            </a:r>
            <a:r>
              <a:rPr lang="cs-CZ" dirty="0"/>
              <a:t>, ..)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22112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4EA38D-AF98-484B-80D6-07E9C4558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krevní plazmy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36A785-BD06-4712-BC9C-517141ED6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dextrany –</a:t>
            </a:r>
            <a:r>
              <a:rPr lang="cs-CZ" dirty="0"/>
              <a:t> vysokomolekulární polysacharidy, jsou tři typy D40 – molekulová hmotnost 40000, D60 a D70, z 90 % se vyloučí během 10 hod., ke kumulaci nedochází, jsou </a:t>
            </a:r>
            <a:r>
              <a:rPr lang="cs-CZ" dirty="0" err="1"/>
              <a:t>hyperonkotické</a:t>
            </a:r>
            <a:r>
              <a:rPr lang="cs-CZ" dirty="0"/>
              <a:t>, vysoká vlastní viskozita příznivě ovlivňuje reologické vlastnosti krve, povlékají erytrocyty a trombocyty, snižují tendence k agregaci a adhezi v závislosti na dávce, mohou vyvolat </a:t>
            </a:r>
            <a:r>
              <a:rPr lang="cs-CZ" b="1" dirty="0"/>
              <a:t>těžké až smrtelné anafylaktické reakce </a:t>
            </a:r>
            <a:r>
              <a:rPr lang="cs-CZ" dirty="0"/>
              <a:t>(protilátky </a:t>
            </a:r>
            <a:r>
              <a:rPr lang="cs-CZ" dirty="0" err="1"/>
              <a:t>IgG</a:t>
            </a:r>
            <a:r>
              <a:rPr lang="cs-CZ" dirty="0"/>
              <a:t> zkřížené reagující s dextranem má téměř 70 % dospělé populace) → </a:t>
            </a:r>
            <a:r>
              <a:rPr lang="cs-CZ" b="1" dirty="0"/>
              <a:t>velmi výjimečné použití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858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12B4AF-205D-4A00-B2FE-DEB6A2A33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Infuzní léčba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CA5FC9-7B12-4D58-94E2-4E75119DD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cílem je zajistit normální přívod tekutin a iontů nebo doplnit jejich závažný deficit či trvající ztráty</a:t>
            </a:r>
          </a:p>
          <a:p>
            <a:pPr lvl="0"/>
            <a:r>
              <a:rPr lang="cs-CZ" dirty="0"/>
              <a:t>infuze je podání většího množství tekutiny do organismu jinou cestou než trávicím ústrojím a to intravenózně, </a:t>
            </a:r>
            <a:r>
              <a:rPr lang="cs-CZ" dirty="0" err="1"/>
              <a:t>intraoseálně</a:t>
            </a:r>
            <a:r>
              <a:rPr lang="cs-CZ" dirty="0"/>
              <a:t>, výjimečně subkutánně nebo rektálně</a:t>
            </a:r>
          </a:p>
          <a:p>
            <a:pPr lvl="0"/>
            <a:r>
              <a:rPr lang="cs-CZ" dirty="0"/>
              <a:t>o podání infuze vždy rozhoduje lékař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9442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092FFD-CFDD-4C2B-A4B5-72511C835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vyvolání osmotické diurézy, </a:t>
            </a:r>
            <a:r>
              <a:rPr lang="cs-CZ" dirty="0" err="1"/>
              <a:t>osmoterapeutika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65DFA9-3C6E-4FF7-AEC9-0FA3EB90A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r>
              <a:rPr lang="cs-CZ" sz="2000" dirty="0"/>
              <a:t>jde o látky, které se vylučují glomeruly, ale prakticky se neresorbují v tubulech</a:t>
            </a:r>
          </a:p>
          <a:p>
            <a:pPr lvl="3"/>
            <a:r>
              <a:rPr lang="cs-CZ" sz="2000" dirty="0"/>
              <a:t>na principu osmózy na sebe váží vodu, používají se k vyvolání osmotické diurézy</a:t>
            </a:r>
          </a:p>
          <a:p>
            <a:pPr lvl="3"/>
            <a:r>
              <a:rPr lang="cs-CZ" sz="2000" dirty="0"/>
              <a:t>indikují se k terapii oligurie, anurie, forsírované diurézy, </a:t>
            </a:r>
            <a:r>
              <a:rPr lang="cs-CZ" sz="2000" dirty="0" err="1"/>
              <a:t>antiedematózní</a:t>
            </a:r>
            <a:r>
              <a:rPr lang="cs-CZ" sz="2000" dirty="0"/>
              <a:t> léčbě při otoku mozku, glaukomu</a:t>
            </a:r>
          </a:p>
          <a:p>
            <a:pPr lvl="4"/>
            <a:r>
              <a:rPr lang="cs-CZ" sz="2000" b="1" i="1" dirty="0" err="1"/>
              <a:t>Manitol</a:t>
            </a:r>
            <a:r>
              <a:rPr lang="cs-CZ" sz="2000" b="1" i="1" dirty="0"/>
              <a:t> 20 %</a:t>
            </a:r>
            <a:endParaRPr lang="cs-CZ" sz="2000" dirty="0"/>
          </a:p>
          <a:p>
            <a:pPr lvl="4"/>
            <a:r>
              <a:rPr lang="cs-CZ" sz="2000" b="1" i="1" dirty="0" err="1"/>
              <a:t>Osmofundin</a:t>
            </a:r>
            <a:r>
              <a:rPr lang="cs-CZ" sz="2000" b="1" i="1" dirty="0"/>
              <a:t> 15 %</a:t>
            </a:r>
            <a:endParaRPr lang="cs-CZ" sz="2000" dirty="0"/>
          </a:p>
          <a:p>
            <a:pPr lvl="4"/>
            <a:r>
              <a:rPr lang="cs-CZ" sz="2000" b="1" i="1" dirty="0"/>
              <a:t>Sorbitol 40 %</a:t>
            </a:r>
            <a:r>
              <a:rPr lang="cs-CZ" sz="2000" dirty="0"/>
              <a:t> – nesmí přijít do periferie, podává se rychlou infuzí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385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1532A-D0C2-4B9D-A97E-F918BFB37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INFUZNÍCH ROZTOKŮ A JEJICH SLOŽENÍ</a:t>
            </a:r>
          </a:p>
        </p:txBody>
      </p:sp>
      <p:pic>
        <p:nvPicPr>
          <p:cNvPr id="12" name="Zástupný symbol pro obsah 11">
            <a:extLst>
              <a:ext uri="{FF2B5EF4-FFF2-40B4-BE49-F238E27FC236}">
                <a16:creationId xmlns:a16="http://schemas.microsoft.com/office/drawing/2014/main" id="{2068D777-80C6-44F4-9989-772ADED1A4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76772" y="2044964"/>
            <a:ext cx="9778664" cy="135503"/>
          </a:xfrm>
          <a:prstGeom prst="rect">
            <a:avLst/>
          </a:prstGeom>
        </p:spPr>
      </p:pic>
      <p:graphicFrame>
        <p:nvGraphicFramePr>
          <p:cNvPr id="11" name="Objekt 10">
            <a:extLst>
              <a:ext uri="{FF2B5EF4-FFF2-40B4-BE49-F238E27FC236}">
                <a16:creationId xmlns:a16="http://schemas.microsoft.com/office/drawing/2014/main" id="{24B84893-E4F1-41B5-AEE5-5CFA5D8510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7822196"/>
              </p:ext>
            </p:extLst>
          </p:nvPr>
        </p:nvGraphicFramePr>
        <p:xfrm>
          <a:off x="2389185" y="1737360"/>
          <a:ext cx="8935953" cy="4954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Document" r:id="rId4" imgW="9775397" imgH="5595948" progId="Word.Document.12">
                  <p:embed/>
                </p:oleObj>
              </mc:Choice>
              <mc:Fallback>
                <p:oleObj name="Document" r:id="rId4" imgW="9775397" imgH="559594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89185" y="1737360"/>
                        <a:ext cx="8935953" cy="49542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57253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>
            <a:extLst>
              <a:ext uri="{FF2B5EF4-FFF2-40B4-BE49-F238E27FC236}">
                <a16:creationId xmlns:a16="http://schemas.microsoft.com/office/drawing/2014/main" id="{2FD8D07C-2D22-4CEA-9000-0431ACD281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380587"/>
              </p:ext>
            </p:extLst>
          </p:nvPr>
        </p:nvGraphicFramePr>
        <p:xfrm>
          <a:off x="1208088" y="604008"/>
          <a:ext cx="9775825" cy="5438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Document" r:id="rId3" imgW="9775397" imgH="5228386" progId="Word.Document.12">
                  <p:embed/>
                </p:oleObj>
              </mc:Choice>
              <mc:Fallback>
                <p:oleObj name="Document" r:id="rId3" imgW="9775397" imgH="522838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08088" y="604008"/>
                        <a:ext cx="9775825" cy="54380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9523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BF6812-DADD-43A0-8186-03198F897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C5194C-5AFA-4430-9177-DA882A7A3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b="1" i="1" dirty="0"/>
              <a:t>léčebná – </a:t>
            </a:r>
            <a:r>
              <a:rPr lang="cs-CZ" dirty="0"/>
              <a:t>infuzní roztok slouží jako nosič účinné látky (vitamínů, cytostatik, ATB, …)</a:t>
            </a:r>
          </a:p>
          <a:p>
            <a:pPr lvl="1"/>
            <a:r>
              <a:rPr lang="cs-CZ" b="1" i="1" dirty="0"/>
              <a:t>výživná –</a:t>
            </a:r>
            <a:r>
              <a:rPr lang="cs-CZ" dirty="0"/>
              <a:t> parenterální způsob výživy (umožňují plné nutriční zajištění nemocného, musí obsahovat vodu, energetický zdroj = sacharidy a tuky, aminokyseliny, minerály, stopové prvky, vitamíny)</a:t>
            </a:r>
          </a:p>
          <a:p>
            <a:pPr lvl="1"/>
            <a:r>
              <a:rPr lang="cs-CZ" b="1" i="1" dirty="0"/>
              <a:t>úprava vodního a </a:t>
            </a:r>
            <a:r>
              <a:rPr lang="cs-CZ" b="1" i="1" dirty="0" err="1"/>
              <a:t>minerálového</a:t>
            </a:r>
            <a:r>
              <a:rPr lang="cs-CZ" b="1" i="1" dirty="0"/>
              <a:t> hospodářství –</a:t>
            </a:r>
            <a:r>
              <a:rPr lang="cs-CZ" dirty="0"/>
              <a:t> podání minerálů a vody</a:t>
            </a:r>
          </a:p>
          <a:p>
            <a:pPr lvl="1"/>
            <a:r>
              <a:rPr lang="cs-CZ" b="1" i="1" dirty="0"/>
              <a:t>úprava acidobazické rovnováhy –</a:t>
            </a:r>
            <a:r>
              <a:rPr lang="cs-CZ" dirty="0"/>
              <a:t> aplikace kyselých nebo zásaditých látek</a:t>
            </a:r>
          </a:p>
          <a:p>
            <a:pPr lvl="1"/>
            <a:r>
              <a:rPr lang="cs-CZ" b="1" i="1" dirty="0"/>
              <a:t>náhrada ztrát tekutin –</a:t>
            </a:r>
            <a:r>
              <a:rPr lang="cs-CZ" dirty="0"/>
              <a:t> aplikace krystaloidních nebo koloidních roztoků</a:t>
            </a:r>
          </a:p>
          <a:p>
            <a:pPr lvl="1"/>
            <a:r>
              <a:rPr lang="cs-CZ" b="1" i="1" dirty="0"/>
              <a:t>vyvolání osmotické diurézy –</a:t>
            </a:r>
            <a:r>
              <a:rPr lang="cs-CZ" dirty="0"/>
              <a:t> </a:t>
            </a:r>
            <a:r>
              <a:rPr lang="cs-CZ" dirty="0" err="1"/>
              <a:t>osmoterapeutika</a:t>
            </a:r>
            <a:endParaRPr lang="cs-CZ" dirty="0"/>
          </a:p>
          <a:p>
            <a:pPr lvl="1"/>
            <a:r>
              <a:rPr lang="cs-CZ" b="1" i="1" dirty="0"/>
              <a:t>diagnostické –</a:t>
            </a:r>
            <a:r>
              <a:rPr lang="cs-CZ" dirty="0"/>
              <a:t> např. aplikace kontrastních látek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8553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66E28B-104C-4BBF-BA53-C517F1BF9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podání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BCCCA8-603D-486B-8327-3B293BC21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b="1" i="1" dirty="0"/>
          </a:p>
          <a:p>
            <a:pPr lvl="0"/>
            <a:r>
              <a:rPr lang="cs-CZ" b="1" i="1" dirty="0"/>
              <a:t>periferním žilním katétrem</a:t>
            </a:r>
            <a:endParaRPr lang="cs-CZ" dirty="0"/>
          </a:p>
          <a:p>
            <a:pPr lvl="0"/>
            <a:r>
              <a:rPr lang="cs-CZ" b="1" i="1" dirty="0"/>
              <a:t>centrálním žilním katétrem</a:t>
            </a:r>
            <a:endParaRPr lang="cs-CZ" dirty="0"/>
          </a:p>
          <a:p>
            <a:pPr lvl="0"/>
            <a:r>
              <a:rPr lang="cs-CZ" b="1" i="1" dirty="0" err="1"/>
              <a:t>intraoseálním</a:t>
            </a:r>
            <a:r>
              <a:rPr lang="cs-CZ" b="1" i="1" dirty="0"/>
              <a:t> vstupem – </a:t>
            </a:r>
            <a:r>
              <a:rPr lang="cs-CZ" dirty="0"/>
              <a:t>v případech, kdy není možné zajistit </a:t>
            </a:r>
            <a:r>
              <a:rPr lang="cs-CZ" dirty="0" err="1"/>
              <a:t>i.v</a:t>
            </a:r>
            <a:r>
              <a:rPr lang="cs-CZ" dirty="0"/>
              <a:t>. vstup, v urgentních situacích, zrušit do 24 hod.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7715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25E034-11A0-48CC-AC74-1F7BA1458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Periferní žilní vstupy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48A711-20E7-4FDD-B664-5707C7276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výběr místa záleží na stavu periferního řečiště, věku pacienta, délce trvání infúze, typy podaného roztoku</a:t>
            </a:r>
          </a:p>
          <a:p>
            <a:pPr lvl="0"/>
            <a:r>
              <a:rPr lang="cs-CZ" b="1" i="1" dirty="0"/>
              <a:t>žíly předloktí – </a:t>
            </a:r>
            <a:r>
              <a:rPr lang="cs-CZ" dirty="0"/>
              <a:t>v. </a:t>
            </a:r>
            <a:r>
              <a:rPr lang="cs-CZ" dirty="0" err="1"/>
              <a:t>basilica</a:t>
            </a:r>
            <a:r>
              <a:rPr lang="cs-CZ" dirty="0"/>
              <a:t>, v. </a:t>
            </a:r>
            <a:r>
              <a:rPr lang="cs-CZ" dirty="0" err="1"/>
              <a:t>cephalica</a:t>
            </a:r>
            <a:r>
              <a:rPr lang="cs-CZ" dirty="0"/>
              <a:t>, v. </a:t>
            </a:r>
            <a:r>
              <a:rPr lang="cs-CZ" dirty="0" err="1"/>
              <a:t>radialis</a:t>
            </a:r>
            <a:r>
              <a:rPr lang="cs-CZ" dirty="0"/>
              <a:t>, v. </a:t>
            </a:r>
            <a:r>
              <a:rPr lang="cs-CZ" dirty="0" err="1"/>
              <a:t>mediana</a:t>
            </a:r>
            <a:r>
              <a:rPr lang="cs-CZ" dirty="0"/>
              <a:t> </a:t>
            </a:r>
            <a:r>
              <a:rPr lang="cs-CZ" dirty="0" err="1"/>
              <a:t>antebrachii</a:t>
            </a:r>
            <a:r>
              <a:rPr lang="cs-CZ" dirty="0"/>
              <a:t>, event. v. </a:t>
            </a:r>
            <a:r>
              <a:rPr lang="cs-CZ" dirty="0" err="1"/>
              <a:t>mediana</a:t>
            </a:r>
            <a:r>
              <a:rPr lang="cs-CZ" dirty="0"/>
              <a:t> </a:t>
            </a:r>
            <a:r>
              <a:rPr lang="cs-CZ" dirty="0" err="1"/>
              <a:t>cubiti</a:t>
            </a:r>
            <a:r>
              <a:rPr lang="cs-CZ" dirty="0"/>
              <a:t> v loketní jamce</a:t>
            </a:r>
          </a:p>
          <a:p>
            <a:pPr lvl="0"/>
            <a:r>
              <a:rPr lang="cs-CZ" b="1" i="1" dirty="0"/>
              <a:t>žíly na hřbetu ruky –</a:t>
            </a:r>
            <a:r>
              <a:rPr lang="cs-CZ" dirty="0"/>
              <a:t> v. </a:t>
            </a:r>
            <a:r>
              <a:rPr lang="cs-CZ" dirty="0" err="1"/>
              <a:t>basilica</a:t>
            </a:r>
            <a:r>
              <a:rPr lang="cs-CZ" dirty="0"/>
              <a:t>, v. </a:t>
            </a:r>
            <a:r>
              <a:rPr lang="cs-CZ" dirty="0" err="1"/>
              <a:t>cephalica</a:t>
            </a:r>
            <a:r>
              <a:rPr lang="cs-CZ" dirty="0"/>
              <a:t>, metakarpální žíly</a:t>
            </a:r>
          </a:p>
          <a:p>
            <a:pPr lvl="0"/>
            <a:r>
              <a:rPr lang="cs-CZ" b="1" i="1" dirty="0"/>
              <a:t>žíly na noze –</a:t>
            </a:r>
            <a:r>
              <a:rPr lang="cs-CZ" dirty="0"/>
              <a:t> v. </a:t>
            </a:r>
            <a:r>
              <a:rPr lang="cs-CZ" dirty="0" err="1"/>
              <a:t>saphena</a:t>
            </a:r>
            <a:r>
              <a:rPr lang="cs-CZ" dirty="0"/>
              <a:t> </a:t>
            </a:r>
            <a:r>
              <a:rPr lang="cs-CZ" dirty="0" err="1"/>
              <a:t>magna</a:t>
            </a:r>
            <a:r>
              <a:rPr lang="cs-CZ" dirty="0"/>
              <a:t>, dorzální plexus</a:t>
            </a:r>
          </a:p>
          <a:p>
            <a:pPr lvl="0"/>
            <a:r>
              <a:rPr lang="cs-CZ" b="1" dirty="0"/>
              <a:t>žíly na noze se používají minimálně z důvodů velkého nebezpečí tromboflebitidy na DK, zvláště u dospělých pacientů !!!!</a:t>
            </a:r>
            <a:endParaRPr lang="cs-CZ" dirty="0"/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184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511F66-E3F0-4352-AE68-18D45F845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Pomůcky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DE7580-DCFF-405E-B3B6-588564142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rukavice, podnos, emitní miska, podložka, dezinfekce, čtverce buničité vaty, </a:t>
            </a:r>
            <a:r>
              <a:rPr lang="cs-CZ" dirty="0" err="1"/>
              <a:t>esmarchovo</a:t>
            </a:r>
            <a:r>
              <a:rPr lang="cs-CZ" dirty="0"/>
              <a:t> škrtidlo, periferní kanyla</a:t>
            </a:r>
          </a:p>
          <a:p>
            <a:pPr lvl="0"/>
            <a:r>
              <a:rPr lang="cs-CZ" dirty="0"/>
              <a:t>sterilní stříkačka, spojovací hadička, infuzní set, ordinovaná infuze, popisovač nesmyvatelný nebo štítek, krytí, infuzní stojan, u dětí obalenou </a:t>
            </a:r>
            <a:r>
              <a:rPr lang="cs-CZ" dirty="0" err="1"/>
              <a:t>kramerovu</a:t>
            </a:r>
            <a:r>
              <a:rPr lang="cs-CZ" dirty="0"/>
              <a:t> dlahu a peán</a:t>
            </a:r>
          </a:p>
          <a:p>
            <a:pPr lvl="0"/>
            <a:r>
              <a:rPr lang="cs-CZ" dirty="0"/>
              <a:t>dle ordinace lékaře je možné infuzi podat přes </a:t>
            </a:r>
            <a:r>
              <a:rPr lang="cs-CZ" b="1" i="1" dirty="0"/>
              <a:t>infuzní pumpu, </a:t>
            </a:r>
            <a:r>
              <a:rPr lang="cs-CZ" dirty="0"/>
              <a:t>event. ohřátou pomocí ohřívače, u malých dětí se infuze aplikuje přes </a:t>
            </a:r>
            <a:r>
              <a:rPr lang="cs-CZ" b="1" i="1" dirty="0"/>
              <a:t>lineární dávkovač</a:t>
            </a:r>
            <a:endParaRPr lang="cs-CZ" dirty="0"/>
          </a:p>
          <a:p>
            <a:pPr lvl="0"/>
            <a:r>
              <a:rPr lang="cs-CZ" dirty="0"/>
              <a:t>kanyly se po podání infuze zajišťují heparinovou zátkou, kdy se ředí 0,2 ml Heparinu + 1,8 ml FR do spojovací hadičky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7644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E03E5A-C449-4300-8F18-86802713B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ke zrušení kanyly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25BE65-027A-40A3-84BA-652E1C90B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i="1" dirty="0"/>
              <a:t>vymizení indikace k zavedení</a:t>
            </a:r>
            <a:endParaRPr lang="cs-CZ" dirty="0"/>
          </a:p>
          <a:p>
            <a:pPr lvl="0"/>
            <a:r>
              <a:rPr lang="cs-CZ" b="1" i="1" dirty="0"/>
              <a:t>objevení se komplikací </a:t>
            </a:r>
            <a:r>
              <a:rPr lang="cs-CZ" dirty="0"/>
              <a:t>(bolestivost, zarudnutí, otok, známky zánětu)</a:t>
            </a:r>
          </a:p>
          <a:p>
            <a:pPr lvl="0"/>
            <a:r>
              <a:rPr lang="cs-CZ" b="1" i="1" dirty="0"/>
              <a:t>povytažení kanyly </a:t>
            </a:r>
            <a:r>
              <a:rPr lang="cs-CZ" dirty="0"/>
              <a:t>(nedostatečné zavedení)</a:t>
            </a:r>
          </a:p>
          <a:p>
            <a:pPr lvl="0"/>
            <a:r>
              <a:rPr lang="cs-CZ" b="1" i="1" dirty="0"/>
              <a:t>známky septického stavu, dlouhodobé zavedení na jednom místě, ucpání kanyly</a:t>
            </a:r>
            <a:endParaRPr lang="cs-CZ" dirty="0"/>
          </a:p>
          <a:p>
            <a:pPr lvl="0"/>
            <a:r>
              <a:rPr lang="cs-CZ" dirty="0"/>
              <a:t>po vynětí kanyly vždy kontrola délky a konce, zda je kanyla úplná a neporušená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1212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202DF7-BF98-4C85-979A-A9A1C9FE6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Komplikace periferního vstupu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2DFB24-C0AF-4745-9B2B-0903818C3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i="1" dirty="0" err="1"/>
              <a:t>paravenózní</a:t>
            </a:r>
            <a:r>
              <a:rPr lang="cs-CZ" b="1" i="1" dirty="0"/>
              <a:t> aplikace – </a:t>
            </a:r>
            <a:r>
              <a:rPr lang="cs-CZ" dirty="0"/>
              <a:t>nebezpečí vzniku nekróz (hlavně na HK)</a:t>
            </a:r>
          </a:p>
          <a:p>
            <a:pPr lvl="0"/>
            <a:r>
              <a:rPr lang="cs-CZ" b="1" i="1" dirty="0"/>
              <a:t>tromboflebitida –</a:t>
            </a:r>
            <a:r>
              <a:rPr lang="cs-CZ" dirty="0"/>
              <a:t> vyšší riziko u kanyl zavedených na DK</a:t>
            </a:r>
          </a:p>
          <a:p>
            <a:pPr lvl="0"/>
            <a:r>
              <a:rPr lang="cs-CZ" b="1" i="1" dirty="0"/>
              <a:t>zalomení, ucpání kanyly</a:t>
            </a:r>
            <a:endParaRPr lang="cs-CZ" dirty="0"/>
          </a:p>
          <a:p>
            <a:pPr lvl="0"/>
            <a:r>
              <a:rPr lang="cs-CZ" b="1" i="1" dirty="0"/>
              <a:t>poranění nervu v kubitální jamce</a:t>
            </a:r>
            <a:endParaRPr lang="cs-CZ" dirty="0"/>
          </a:p>
          <a:p>
            <a:pPr lvl="0"/>
            <a:r>
              <a:rPr lang="cs-CZ" b="1" i="1" dirty="0"/>
              <a:t>perforace žíly</a:t>
            </a:r>
            <a:r>
              <a:rPr lang="cs-CZ" dirty="0"/>
              <a:t> – podkožní hematom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192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7F6B79-BF92-4167-A016-43DC409C7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Komplikace při podávání infuze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D18E96-D969-470C-B540-84943C9DE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i="1" dirty="0"/>
              <a:t>místní – </a:t>
            </a:r>
            <a:r>
              <a:rPr lang="cs-CZ" dirty="0"/>
              <a:t>jsou stejné jako komplikace periferního vstupu + ruptura žíly při dlouhodobé aplikaci a flebitida (otok, zarudnutí, bolest)</a:t>
            </a:r>
          </a:p>
          <a:p>
            <a:pPr lvl="0"/>
            <a:r>
              <a:rPr lang="cs-CZ" b="1" i="1" dirty="0"/>
              <a:t>celkové –</a:t>
            </a:r>
            <a:r>
              <a:rPr lang="cs-CZ" dirty="0"/>
              <a:t> kopřivka, dušnost, zvýšená teplota, alergická reakce na některou součást podávaného přípravku nebo zátěž organismu</a:t>
            </a:r>
          </a:p>
          <a:p>
            <a:pPr lvl="0"/>
            <a:r>
              <a:rPr lang="cs-CZ" dirty="0"/>
              <a:t>u místních komplikací se vytahuje kanyla, ošetří místo vpichu a dle potřeby přepíchne jinam</a:t>
            </a:r>
          </a:p>
          <a:p>
            <a:pPr lvl="0"/>
            <a:r>
              <a:rPr lang="cs-CZ" dirty="0"/>
              <a:t>u celkových komplikací se přeruší přívod infuze, informuje se lékař, zaznamená se vše do dokumentace</a:t>
            </a:r>
          </a:p>
          <a:p>
            <a:r>
              <a:rPr lang="cs-CZ" dirty="0"/>
              <a:t>u </a:t>
            </a:r>
            <a:r>
              <a:rPr lang="cs-CZ" i="1" dirty="0"/>
              <a:t>celkových komplikací</a:t>
            </a:r>
            <a:r>
              <a:rPr lang="cs-CZ" dirty="0"/>
              <a:t> </a:t>
            </a:r>
            <a:r>
              <a:rPr lang="cs-CZ" b="1" dirty="0"/>
              <a:t>NIKDY NERUŠIT ŽILNÍ VSTUP !!!!!!!</a:t>
            </a:r>
            <a:r>
              <a:rPr lang="cs-CZ" dirty="0"/>
              <a:t> – léčí se vzniklé komplikace</a:t>
            </a:r>
          </a:p>
        </p:txBody>
      </p:sp>
    </p:spTree>
    <p:extLst>
      <p:ext uri="{BB962C8B-B14F-4D97-AF65-F5344CB8AC3E}">
        <p14:creationId xmlns:p14="http://schemas.microsoft.com/office/powerpoint/2010/main" val="52742020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175</TotalTime>
  <Words>621</Words>
  <Application>Microsoft Office PowerPoint</Application>
  <PresentationFormat>Širokoúhlá obrazovka</PresentationFormat>
  <Paragraphs>138</Paragraphs>
  <Slides>22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Calibri</vt:lpstr>
      <vt:lpstr>Calibri Light</vt:lpstr>
      <vt:lpstr>Retrospektiva</vt:lpstr>
      <vt:lpstr>Dokument Microsoft Wordu</vt:lpstr>
      <vt:lpstr>Infuzní léčba </vt:lpstr>
      <vt:lpstr>Infuzní léčba</vt:lpstr>
      <vt:lpstr>Indikace</vt:lpstr>
      <vt:lpstr>Způsoby podání</vt:lpstr>
      <vt:lpstr>Periferní žilní vstupy</vt:lpstr>
      <vt:lpstr>Pomůcky</vt:lpstr>
      <vt:lpstr>Důvody ke zrušení kanyly</vt:lpstr>
      <vt:lpstr>Komplikace periferního vstupu</vt:lpstr>
      <vt:lpstr>Komplikace při podávání infuze</vt:lpstr>
      <vt:lpstr> Druhy roztoků:</vt:lpstr>
      <vt:lpstr>Dělení roztoků</vt:lpstr>
      <vt:lpstr>Fyziologický roztok</vt:lpstr>
      <vt:lpstr>Ringer laktát</vt:lpstr>
      <vt:lpstr>Hartmannův roztok</vt:lpstr>
      <vt:lpstr>Roztok glukosy 5 %</vt:lpstr>
      <vt:lpstr> K úpravě ABR</vt:lpstr>
      <vt:lpstr>Náhrada krevní plazmy</vt:lpstr>
      <vt:lpstr>Náhrada krevní plazmy</vt:lpstr>
      <vt:lpstr>Náhrada krevní plazmy</vt:lpstr>
      <vt:lpstr>K vyvolání osmotické diurézy, osmoterapeutika</vt:lpstr>
      <vt:lpstr>PŘEHLED INFUZNÍCH ROZTOKŮ A JEJICH SLOŽENÍ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Infuzní léčba</dc:title>
  <dc:creator>Lenka Veselá</dc:creator>
  <cp:lastModifiedBy>Lenka Veselá</cp:lastModifiedBy>
  <cp:revision>4</cp:revision>
  <dcterms:created xsi:type="dcterms:W3CDTF">2019-11-07T09:57:14Z</dcterms:created>
  <dcterms:modified xsi:type="dcterms:W3CDTF">2019-11-07T12:52:21Z</dcterms:modified>
</cp:coreProperties>
</file>