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87" r:id="rId2"/>
    <p:sldId id="302" r:id="rId3"/>
    <p:sldId id="303" r:id="rId4"/>
    <p:sldId id="350" r:id="rId5"/>
    <p:sldId id="304" r:id="rId6"/>
    <p:sldId id="349" r:id="rId7"/>
    <p:sldId id="307" r:id="rId8"/>
    <p:sldId id="308" r:id="rId9"/>
    <p:sldId id="313" r:id="rId10"/>
    <p:sldId id="309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4" r:id="rId21"/>
    <p:sldId id="323" r:id="rId22"/>
    <p:sldId id="325" r:id="rId23"/>
    <p:sldId id="326" r:id="rId24"/>
    <p:sldId id="311" r:id="rId25"/>
    <p:sldId id="329" r:id="rId26"/>
    <p:sldId id="327" r:id="rId27"/>
    <p:sldId id="328" r:id="rId28"/>
    <p:sldId id="330" r:id="rId29"/>
    <p:sldId id="331" r:id="rId30"/>
    <p:sldId id="332" r:id="rId31"/>
    <p:sldId id="334" r:id="rId32"/>
    <p:sldId id="335" r:id="rId33"/>
    <p:sldId id="336" r:id="rId34"/>
    <p:sldId id="337" r:id="rId35"/>
    <p:sldId id="333" r:id="rId36"/>
    <p:sldId id="338" r:id="rId37"/>
    <p:sldId id="341" r:id="rId38"/>
    <p:sldId id="342" r:id="rId39"/>
    <p:sldId id="344" r:id="rId40"/>
    <p:sldId id="345" r:id="rId41"/>
    <p:sldId id="346" r:id="rId42"/>
    <p:sldId id="339" r:id="rId43"/>
    <p:sldId id="347" r:id="rId44"/>
    <p:sldId id="348" r:id="rId45"/>
    <p:sldId id="300" r:id="rId46"/>
  </p:sldIdLst>
  <p:sldSz cx="12192000" cy="6858000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2BB46"/>
    <a:srgbClr val="21A9C0"/>
    <a:srgbClr val="7AC143"/>
    <a:srgbClr val="39464A"/>
    <a:srgbClr val="F6F7F7"/>
    <a:srgbClr val="EBECED"/>
    <a:srgbClr val="F0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87127" autoAdjust="0"/>
  </p:normalViewPr>
  <p:slideViewPr>
    <p:cSldViewPr snapToGrid="0" showGuides="1">
      <p:cViewPr varScale="1">
        <p:scale>
          <a:sx n="60" d="100"/>
          <a:sy n="60" d="100"/>
        </p:scale>
        <p:origin x="788" y="44"/>
      </p:cViewPr>
      <p:guideLst>
        <p:guide orient="horz" pos="2136"/>
        <p:guide pos="38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28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879682-766A-4EC9-9AB4-6B05D94CFB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41064"/>
          </a:xfrm>
          <a:prstGeom prst="rect">
            <a:avLst/>
          </a:prstGeom>
        </p:spPr>
        <p:txBody>
          <a:bodyPr vert="horz" lIns="95570" tIns="47785" rIns="95570" bIns="4778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5EE19B-11B0-4020-A52B-9F88D94D7A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41064"/>
          </a:xfrm>
          <a:prstGeom prst="rect">
            <a:avLst/>
          </a:prstGeom>
        </p:spPr>
        <p:txBody>
          <a:bodyPr vert="horz" lIns="95570" tIns="47785" rIns="95570" bIns="47785" rtlCol="0"/>
          <a:lstStyle>
            <a:lvl1pPr algn="r">
              <a:defRPr sz="1300"/>
            </a:lvl1pPr>
          </a:lstStyle>
          <a:p>
            <a:fld id="{00A26804-296B-4572-A0F9-372DDB81CE0C}" type="datetimeFigureOut">
              <a:rPr lang="en-US" smtClean="0"/>
              <a:t>20-Sep-19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C4B6D-059E-45D0-AFA3-0D9EA856C1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5570" tIns="47785" rIns="95570" bIns="4778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24AFA-A144-419F-8FDA-EB926EDC55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5570" tIns="47785" rIns="95570" bIns="47785" rtlCol="0" anchor="b"/>
          <a:lstStyle>
            <a:lvl1pPr algn="r">
              <a:defRPr sz="1300"/>
            </a:lvl1pPr>
          </a:lstStyle>
          <a:p>
            <a:fld id="{23F7E358-18BC-4B0A-BB40-FB7A647C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85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41064"/>
          </a:xfrm>
          <a:prstGeom prst="rect">
            <a:avLst/>
          </a:prstGeom>
        </p:spPr>
        <p:txBody>
          <a:bodyPr vert="horz" lIns="95570" tIns="47785" rIns="95570" bIns="4778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41064"/>
          </a:xfrm>
          <a:prstGeom prst="rect">
            <a:avLst/>
          </a:prstGeom>
        </p:spPr>
        <p:txBody>
          <a:bodyPr vert="horz" lIns="95570" tIns="47785" rIns="95570" bIns="47785" rtlCol="0"/>
          <a:lstStyle>
            <a:lvl1pPr algn="r">
              <a:defRPr sz="1300"/>
            </a:lvl1pPr>
          </a:lstStyle>
          <a:p>
            <a:fld id="{DD6D46A3-849D-4409-B0D0-71D3CF0B43A8}" type="datetimeFigureOut">
              <a:rPr lang="en-US" smtClean="0"/>
              <a:t>20-Sep-19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75113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0" tIns="47785" rIns="95570" bIns="477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2"/>
            <a:ext cx="7942580" cy="2676584"/>
          </a:xfrm>
          <a:prstGeom prst="rect">
            <a:avLst/>
          </a:prstGeom>
        </p:spPr>
        <p:txBody>
          <a:bodyPr vert="horz" lIns="95570" tIns="47785" rIns="95570" bIns="4778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5570" tIns="47785" rIns="95570" bIns="4778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5570" tIns="47785" rIns="95570" bIns="47785" rtlCol="0" anchor="b"/>
          <a:lstStyle>
            <a:lvl1pPr algn="r">
              <a:defRPr sz="1300"/>
            </a:lvl1pPr>
          </a:lstStyle>
          <a:p>
            <a:fld id="{934B23C0-22E8-4F3C-9489-1582CADF8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1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>
            <a:extLst>
              <a:ext uri="{FF2B5EF4-FFF2-40B4-BE49-F238E27FC236}">
                <a16:creationId xmlns:a16="http://schemas.microsoft.com/office/drawing/2014/main" id="{38BA96DA-4AED-4D58-84B8-34CF840B3C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Zástupný symbol pro poznámky 2">
            <a:extLst>
              <a:ext uri="{FF2B5EF4-FFF2-40B4-BE49-F238E27FC236}">
                <a16:creationId xmlns:a16="http://schemas.microsoft.com/office/drawing/2014/main" id="{F662795C-91AB-43C4-BA8F-96DF9EA60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 dirty="0">
              <a:latin typeface="Arial" panose="020B0604020202020204" pitchFamily="34" charset="0"/>
            </a:endParaRPr>
          </a:p>
        </p:txBody>
      </p:sp>
      <p:sp>
        <p:nvSpPr>
          <p:cNvPr id="24580" name="Zástupný symbol pro číslo snímku 3">
            <a:extLst>
              <a:ext uri="{FF2B5EF4-FFF2-40B4-BE49-F238E27FC236}">
                <a16:creationId xmlns:a16="http://schemas.microsoft.com/office/drawing/2014/main" id="{868B11F0-8907-433A-80EB-551E648579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505" indent="-2986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4624" indent="-238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2473" indent="-238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0322" indent="-238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172" indent="-238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6022" indent="-238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3871" indent="-238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1720" indent="-238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278E9E-F237-4B5E-8E23-061410CD0F9A}" type="slidenum">
              <a:rPr lang="cs-CZ" altLang="en-US" smtClean="0"/>
              <a:pPr/>
              <a:t>1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27885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B23C0-22E8-4F3C-9489-1582CADF85A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17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B23C0-22E8-4F3C-9489-1582CADF85A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23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B23C0-22E8-4F3C-9489-1582CADF85A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08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B23C0-22E8-4F3C-9489-1582CADF85A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14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B23C0-22E8-4F3C-9489-1582CADF85A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6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B23C0-22E8-4F3C-9489-1582CADF85A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08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B23C0-22E8-4F3C-9489-1582CADF85A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91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9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0847581D-BF1F-49D3-8CFA-5B02D626EF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" y="0"/>
            <a:ext cx="121919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706" y="2562224"/>
            <a:ext cx="10796588" cy="23479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7706" y="5105399"/>
            <a:ext cx="10796588" cy="971551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428DA62-D6E1-44D4-940A-CC0A26D337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8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9CAB-B78F-4547-932E-9B52A5186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7B3D8-C8FD-4695-9AED-29B11F411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6725" y="1523999"/>
            <a:ext cx="5553075" cy="436245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E075E-B249-44D9-B1FB-63F9B35A8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23999"/>
            <a:ext cx="5553075" cy="436245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55FF9-EAF5-495E-B1E1-C394C4CA9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2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8E032-3DB1-4A87-8AE3-C0F98583F7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5" y="365126"/>
            <a:ext cx="11258549" cy="825500"/>
          </a:xfrm>
        </p:spPr>
        <p:txBody>
          <a:bodyPr anchor="ctr"/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DB929-F940-434E-A2F5-04BDA1A51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24519"/>
            <a:ext cx="6542086" cy="436193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82815-0A5C-47DC-B1C0-50CE63A0A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6726" y="1523999"/>
            <a:ext cx="4305300" cy="4344989"/>
          </a:xfrm>
        </p:spPr>
        <p:txBody>
          <a:bodyPr/>
          <a:lstStyle>
            <a:lvl1pPr marL="0" indent="0">
              <a:buNone/>
              <a:defRPr sz="1600">
                <a:solidFill>
                  <a:srgbClr val="21A9C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47864-7B38-4FF5-A909-FCBDE435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44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915CF-2973-4EFE-89BA-8E59AE0F7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9022D-9CCE-4F2C-9FAC-85753E6ED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19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CD5F8-EC74-418B-94C9-EFF8FDD95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8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M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9F17AD4-BF40-4CDC-AF09-240A8C46A2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5149" y="3794257"/>
            <a:ext cx="7642460" cy="2624672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 dirty="0"/>
              <a:t>Click to edit </a:t>
            </a:r>
            <a:r>
              <a:rPr lang="en-US"/>
              <a:t>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5149" y="2759384"/>
            <a:ext cx="4882564" cy="1034873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8E936EE-4FBC-4323-8C30-7EEC88E671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6922" y="397746"/>
            <a:ext cx="1247372" cy="124700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44D8AAC-875F-4819-9B0C-6E5CF1DBD6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4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B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9F17AD4-BF40-4CDC-AF09-240A8C46A2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8895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5149" y="3794257"/>
            <a:ext cx="7642460" cy="2624672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5149" y="2759384"/>
            <a:ext cx="4882564" cy="1034873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C790552-49A7-425E-93B6-614B6C390F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1146" y="634882"/>
            <a:ext cx="2453146" cy="78434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D563548-2E9C-457B-980E-11E06F11DA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E6604-08F1-4707-8B60-4EB32C7DA9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5" y="365126"/>
            <a:ext cx="11258550" cy="341947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</a:t>
            </a:r>
            <a:r>
              <a:rPr lang="cs-CZ"/>
              <a:t>Section</a:t>
            </a:r>
            <a:r>
              <a:rPr lang="en-US"/>
              <a:t> </a:t>
            </a:r>
            <a:r>
              <a:rPr lang="en-US" dirty="0"/>
              <a:t>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6D9DB-552C-437D-8CD9-3FB1FDF8A8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6725" y="3975101"/>
            <a:ext cx="11258550" cy="18097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</a:t>
            </a:r>
            <a:r>
              <a:rPr lang="cs-CZ"/>
              <a:t>Section</a:t>
            </a:r>
            <a:r>
              <a:rPr lang="en-US"/>
              <a:t> </a:t>
            </a:r>
            <a:r>
              <a:rPr lang="en-US" dirty="0"/>
              <a:t>text styles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9AAEBC2-CD82-476B-9F09-93700AEF63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39" y="6423535"/>
            <a:ext cx="1661620" cy="2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1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U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008874-79A5-4DE1-BCF0-36751DC0A1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531" y="941772"/>
            <a:ext cx="705133" cy="7049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181E908-6745-4219-BA55-1589016E20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440" y="3752924"/>
            <a:ext cx="823313" cy="59741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5586552-65C1-4EC7-9AB9-DC4F19DD0C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185" y="5217319"/>
            <a:ext cx="470509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11" y="25014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7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U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008874-79A5-4DE1-BCF0-36751DC0A1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531" y="941772"/>
            <a:ext cx="705133" cy="7049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181E908-6745-4219-BA55-1589016E20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440" y="3752924"/>
            <a:ext cx="823313" cy="59741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5586552-65C1-4EC7-9AB9-DC4F19DD0C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185" y="5217319"/>
            <a:ext cx="470509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11" y="25014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754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T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5DDE41B-272D-4A47-BC83-FCC12D5E9F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3271C77-E0DA-47C0-B6A5-A8715EBC97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611" y="10790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32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T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611" y="10790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884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9898-7198-401D-B3BC-3FDCD0A3D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E3CC8-3D58-4CC9-9980-7B6494CB7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39464A"/>
              </a:buClr>
              <a:defRPr/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6665D-584B-488A-A8B7-BB61BBA1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5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E2BC1-A033-4DE0-B239-698661E50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65126"/>
            <a:ext cx="11258550" cy="825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D50F1-72F9-4DD3-93B1-AC1464145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5" y="1523999"/>
            <a:ext cx="11258550" cy="43624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891C1-86C2-4C30-A8CF-AC3354D3C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rgbClr val="7AC143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1B9B6A7-7477-4E45-A58A-5FA0ADD2624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9" y="6423535"/>
            <a:ext cx="1661620" cy="2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6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0" r:id="rId3"/>
    <p:sldLayoutId id="2147483651" r:id="rId4"/>
    <p:sldLayoutId id="2147483657" r:id="rId5"/>
    <p:sldLayoutId id="2147483661" r:id="rId6"/>
    <p:sldLayoutId id="2147483662" r:id="rId7"/>
    <p:sldLayoutId id="2147483663" r:id="rId8"/>
    <p:sldLayoutId id="2147483650" r:id="rId9"/>
    <p:sldLayoutId id="2147483652" r:id="rId10"/>
    <p:sldLayoutId id="2147483656" r:id="rId11"/>
    <p:sldLayoutId id="2147483654" r:id="rId12"/>
    <p:sldLayoutId id="214748365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1A9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1A9C0"/>
        </a:buClr>
        <a:buFont typeface="Arial" panose="020B0604020202020204" pitchFamily="34" charset="0"/>
        <a:buChar char="•"/>
        <a:defRPr sz="2400" kern="1200">
          <a:solidFill>
            <a:srgbClr val="39464A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39464A"/>
        </a:buClr>
        <a:buFont typeface="Arial" panose="020B0604020202020204" pitchFamily="34" charset="0"/>
        <a:buChar char="‒"/>
        <a:defRPr sz="2000" kern="1200">
          <a:solidFill>
            <a:srgbClr val="39464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A9C0"/>
        </a:buClr>
        <a:buFont typeface="Arial" panose="020B0604020202020204" pitchFamily="34" charset="0"/>
        <a:buChar char="•"/>
        <a:defRPr sz="1800" kern="1200">
          <a:solidFill>
            <a:srgbClr val="39464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9464A"/>
        </a:buClr>
        <a:buFont typeface="Arial" panose="020B0604020202020204" pitchFamily="34" charset="0"/>
        <a:buChar char="‒"/>
        <a:defRPr sz="1600" kern="1200">
          <a:solidFill>
            <a:srgbClr val="39464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A9C0"/>
        </a:buClr>
        <a:buFont typeface="Arial" panose="020B0604020202020204" pitchFamily="34" charset="0"/>
        <a:buChar char="•"/>
        <a:defRPr sz="1600" kern="1200">
          <a:solidFill>
            <a:srgbClr val="39464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anagiotis.alexiou@ceitec.muni.cz" TargetMode="External"/><Relationship Id="rId4" Type="http://schemas.openxmlformats.org/officeDocument/2006/relationships/image" Target="../media/image2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sisfun.com/games/towerofhanoi.html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www.mathsisfun.com/games/towerofhanoi.html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www.mathsisfun.com/games/towerofhanoi.html" TargetMode="Externa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www.mathsisfun.com/games/towerofhanoi.html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www.mathsisfun.com/games/towerofhanoi.html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www.mathsisfun.com/games/towerofhanoi.html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www.mathsisfun.com/games/towerofhanoi.html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3.jpg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hyperlink" Target="mailto:panagiotis.alexiou@ceitec.muni.cz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E4B30EF6-4641-45F0-9275-01C71BCFFE6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altLang="cs-CZ" sz="4800" dirty="0"/>
              <a:t/>
            </a:r>
            <a:br>
              <a:rPr lang="en-GB" altLang="cs-CZ" sz="4800" dirty="0"/>
            </a:br>
            <a:r>
              <a:rPr lang="en-US" altLang="cs-CZ" sz="4800" dirty="0" smtClean="0"/>
              <a:t>Week 1 </a:t>
            </a:r>
            <a:r>
              <a:rPr lang="en-US" altLang="cs-CZ" sz="4800" dirty="0"/>
              <a:t>: Introduction; Algorithm Basics</a:t>
            </a:r>
            <a:r>
              <a:rPr lang="en-GB" altLang="cs-CZ" sz="4800" dirty="0"/>
              <a:t/>
            </a:r>
            <a:br>
              <a:rPr lang="en-GB" altLang="cs-CZ" sz="4800" dirty="0"/>
            </a:br>
            <a:endParaRPr lang="en-GB" altLang="cs-CZ" sz="4800" dirty="0"/>
          </a:p>
        </p:txBody>
      </p:sp>
      <p:sp>
        <p:nvSpPr>
          <p:cNvPr id="2" name="Podnadpis 1">
            <a:extLst>
              <a:ext uri="{FF2B5EF4-FFF2-40B4-BE49-F238E27FC236}">
                <a16:creationId xmlns:a16="http://schemas.microsoft.com/office/drawing/2014/main" id="{E38636A8-6216-4BCE-8A5E-6572CEFC92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Introduction to Bioinformatics (LF:DSIB01)</a:t>
            </a:r>
            <a:endParaRPr lang="en-GB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69" y="345438"/>
            <a:ext cx="4277238" cy="15544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88" y="6355127"/>
            <a:ext cx="2351926" cy="430887"/>
          </a:xfrm>
          <a:prstGeom prst="rect">
            <a:avLst/>
          </a:prstGeom>
          <a:solidFill>
            <a:schemeClr val="bg1"/>
          </a:solidFill>
          <a:ln>
            <a:solidFill>
              <a:srgbClr val="21A9C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Panos</a:t>
            </a:r>
            <a:r>
              <a:rPr lang="en-US" sz="1100" dirty="0" smtClean="0"/>
              <a:t> Alexiou </a:t>
            </a:r>
          </a:p>
          <a:p>
            <a:r>
              <a:rPr lang="en-US" sz="1100" dirty="0" smtClean="0">
                <a:solidFill>
                  <a:srgbClr val="21A9C0"/>
                </a:solidFill>
                <a:hlinkClick r:id="rId5"/>
              </a:rPr>
              <a:t>panagiotis.alexiou@ceitec.muni.cz</a:t>
            </a:r>
            <a:endParaRPr lang="en-US" sz="1100" dirty="0" smtClean="0">
              <a:solidFill>
                <a:srgbClr val="21A9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59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Pseudocode 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625572"/>
            <a:ext cx="8963025" cy="3105150"/>
          </a:xfrm>
          <a:prstGeom prst="rect">
            <a:avLst/>
          </a:prstGeom>
          <a:ln>
            <a:solidFill>
              <a:srgbClr val="62BB46"/>
            </a:solidFill>
          </a:ln>
        </p:spPr>
      </p:pic>
    </p:spTree>
    <p:extLst>
      <p:ext uri="{BB962C8B-B14F-4D97-AF65-F5344CB8AC3E}">
        <p14:creationId xmlns:p14="http://schemas.microsoft.com/office/powerpoint/2010/main" val="210118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Pseudocode 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66725" y="1643780"/>
            <a:ext cx="5800725" cy="3543300"/>
            <a:chOff x="466725" y="1190626"/>
            <a:chExt cx="5800725" cy="3543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725" y="1190626"/>
              <a:ext cx="5800725" cy="20478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2458"/>
            <a:stretch/>
          </p:blipFill>
          <p:spPr>
            <a:xfrm>
              <a:off x="466725" y="3238501"/>
              <a:ext cx="3957933" cy="1495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84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Pseudocode 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076241"/>
            <a:ext cx="8847208" cy="497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9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Pseudocode 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100980"/>
            <a:ext cx="10267950" cy="50768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51781" y="3538904"/>
            <a:ext cx="167054" cy="2110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6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Pseudocode 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126210"/>
            <a:ext cx="8966565" cy="508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6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Pseudocode 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095712"/>
            <a:ext cx="102108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6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Pseudocode vs Computer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9333" y="1582064"/>
            <a:ext cx="118467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you were to build a machine that follows these </a:t>
            </a:r>
            <a:r>
              <a:rPr lang="en-US" dirty="0" smtClean="0"/>
              <a:t>instructions, you </a:t>
            </a:r>
            <a:r>
              <a:rPr lang="en-US" dirty="0"/>
              <a:t>would need to make it specific to a particular kitchen and be </a:t>
            </a:r>
            <a:r>
              <a:rPr lang="en-US" dirty="0" smtClean="0"/>
              <a:t>tirelessly explicit </a:t>
            </a:r>
            <a:r>
              <a:rPr lang="en-US" dirty="0"/>
              <a:t>in all the steps (e.g., how many times and how hard to stir the </a:t>
            </a:r>
            <a:r>
              <a:rPr lang="en-US" dirty="0" smtClean="0"/>
              <a:t>filling</a:t>
            </a:r>
            <a:r>
              <a:rPr lang="en-US" dirty="0"/>
              <a:t>, with what kind of spoon, in what kind of bowl, etc.)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is </a:t>
            </a:r>
            <a:r>
              <a:rPr lang="en-US" dirty="0" smtClean="0"/>
              <a:t>exactly the </a:t>
            </a:r>
            <a:r>
              <a:rPr lang="en-US" dirty="0"/>
              <a:t>difference between pseudocode (the abstract sequence of steps to </a:t>
            </a:r>
            <a:r>
              <a:rPr lang="en-US" dirty="0" smtClean="0"/>
              <a:t>solve a </a:t>
            </a:r>
            <a:r>
              <a:rPr lang="en-US" dirty="0"/>
              <a:t>well-formulated computational problem) and computer code (a set of </a:t>
            </a:r>
            <a:r>
              <a:rPr lang="en-US" dirty="0" smtClean="0"/>
              <a:t>detailed </a:t>
            </a:r>
            <a:r>
              <a:rPr lang="en-US" dirty="0"/>
              <a:t>instructions that one particular computer will be able to perform).</a:t>
            </a:r>
          </a:p>
        </p:txBody>
      </p:sp>
    </p:spTree>
    <p:extLst>
      <p:ext uri="{BB962C8B-B14F-4D97-AF65-F5344CB8AC3E}">
        <p14:creationId xmlns:p14="http://schemas.microsoft.com/office/powerpoint/2010/main" val="112253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Pseudocode Exercise: Coin Change (Euro coins)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0325" y="1124793"/>
            <a:ext cx="641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Convert an amount of money into the fewest number of coins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80325" y="1494125"/>
            <a:ext cx="8340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Input</a:t>
            </a:r>
            <a:r>
              <a:rPr lang="en-US" dirty="0" smtClean="0"/>
              <a:t>: Amount of money (M)</a:t>
            </a:r>
          </a:p>
          <a:p>
            <a:r>
              <a:rPr lang="en-US" b="1" dirty="0" smtClean="0"/>
              <a:t>Output</a:t>
            </a:r>
            <a:r>
              <a:rPr lang="en-US" dirty="0" smtClean="0"/>
              <a:t>: the smallest number of 50c (a), 20c (b), 10c (c), 5c (d), 2c (e) and 1c (f)</a:t>
            </a:r>
          </a:p>
          <a:p>
            <a:r>
              <a:rPr lang="en-US" dirty="0" smtClean="0"/>
              <a:t>such that 50a+20b+10c+5d+2e+1f = 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6725" y="4577028"/>
            <a:ext cx="3025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Try: </a:t>
            </a:r>
            <a:r>
              <a:rPr lang="en-US" dirty="0" smtClean="0"/>
              <a:t>M=60c; M=55c; M=40c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2720954"/>
            <a:ext cx="8067675" cy="15525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483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Pseudocode Exercise: Coin Change (</a:t>
            </a:r>
            <a:r>
              <a:rPr lang="en-US" dirty="0" err="1" smtClean="0"/>
              <a:t>Generalised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288664"/>
            <a:ext cx="7867650" cy="21240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873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Pseudocode Exercise: Coin Change (US coins)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3541149"/>
            <a:ext cx="3524250" cy="2543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1274537"/>
            <a:ext cx="7867650" cy="2124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551470" y="3398612"/>
            <a:ext cx="3692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Try</a:t>
            </a:r>
          </a:p>
          <a:p>
            <a:r>
              <a:rPr lang="en-US" dirty="0" smtClean="0"/>
              <a:t>M = 40; c1=25, c2=10, c3=5, c4=1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9" t="13927" r="1" b="50594"/>
          <a:stretch/>
        </p:blipFill>
        <p:spPr>
          <a:xfrm>
            <a:off x="7551470" y="4044943"/>
            <a:ext cx="4130309" cy="102581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0325" y="6038926"/>
            <a:ext cx="231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NB: Division = “floor”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65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</a:t>
            </a:r>
            <a:r>
              <a:rPr lang="en-US" dirty="0" smtClean="0"/>
              <a:t>LF:DSIB01 - Course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Introductory course for Bioinformatics</a:t>
            </a:r>
          </a:p>
          <a:p>
            <a:endParaRPr lang="en-US" dirty="0" smtClean="0"/>
          </a:p>
          <a:p>
            <a:r>
              <a:rPr lang="en-US" dirty="0" smtClean="0"/>
              <a:t>Students will:</a:t>
            </a:r>
          </a:p>
          <a:p>
            <a:pPr lvl="1"/>
            <a:r>
              <a:rPr lang="en-US" dirty="0" smtClean="0"/>
              <a:t>become familiar with fundamental concepts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ble to design, implement, and run basic analyses</a:t>
            </a:r>
          </a:p>
          <a:p>
            <a:pPr lvl="1"/>
            <a:r>
              <a:rPr lang="en-US" dirty="0" smtClean="0"/>
              <a:t>decipher domain specific language in publications</a:t>
            </a:r>
          </a:p>
          <a:p>
            <a:pPr lvl="1"/>
            <a:r>
              <a:rPr lang="en-US" dirty="0" smtClean="0"/>
              <a:t>understand the field and opportunities for development of skills</a:t>
            </a:r>
          </a:p>
          <a:p>
            <a:endParaRPr lang="en-US" dirty="0" smtClean="0"/>
          </a:p>
          <a:p>
            <a:r>
              <a:rPr lang="en-US" dirty="0" smtClean="0"/>
              <a:t>Not goals: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olve specific research questions</a:t>
            </a:r>
          </a:p>
          <a:p>
            <a:pPr lvl="1"/>
            <a:r>
              <a:rPr lang="en-US" dirty="0" smtClean="0"/>
              <a:t>cover entirety of </a:t>
            </a:r>
            <a:r>
              <a:rPr lang="en-US" dirty="0" err="1" smtClean="0"/>
              <a:t>Bionformatics</a:t>
            </a:r>
            <a:r>
              <a:rPr lang="en-US" dirty="0" smtClean="0"/>
              <a:t> field</a:t>
            </a:r>
          </a:p>
          <a:p>
            <a:pPr lvl="1"/>
            <a:r>
              <a:rPr lang="en-US" dirty="0" smtClean="0"/>
              <a:t>teach programming skills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4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Pseudocode Exercise: Coin Change (US coins)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3541149"/>
            <a:ext cx="3524250" cy="2543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1274537"/>
            <a:ext cx="7867650" cy="2124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7349169" y="3541149"/>
            <a:ext cx="4455066" cy="2708851"/>
            <a:chOff x="7551470" y="4028759"/>
            <a:chExt cx="4455066" cy="2708851"/>
          </a:xfrm>
        </p:grpSpPr>
        <p:grpSp>
          <p:nvGrpSpPr>
            <p:cNvPr id="11" name="Group 10"/>
            <p:cNvGrpSpPr/>
            <p:nvPr/>
          </p:nvGrpSpPr>
          <p:grpSpPr>
            <a:xfrm>
              <a:off x="7551470" y="4028759"/>
              <a:ext cx="4455066" cy="2708851"/>
              <a:chOff x="3990975" y="4128854"/>
              <a:chExt cx="4455066" cy="2708851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049" t="13927" r="1" b="50594"/>
              <a:stretch/>
            </p:blipFill>
            <p:spPr>
              <a:xfrm>
                <a:off x="3990975" y="4128854"/>
                <a:ext cx="4130309" cy="1025819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3990975" y="5154673"/>
                <a:ext cx="44550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M = 40; c1=25, </a:t>
                </a:r>
                <a:r>
                  <a:rPr lang="en-US" b="1" dirty="0"/>
                  <a:t>c2=20</a:t>
                </a:r>
                <a:r>
                  <a:rPr lang="en-US" dirty="0"/>
                  <a:t>, c3=10, c4=5, c5=1</a:t>
                </a: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372" t="1934" r="1"/>
              <a:stretch/>
            </p:blipFill>
            <p:spPr>
              <a:xfrm>
                <a:off x="4108690" y="5523279"/>
                <a:ext cx="1330379" cy="1314426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8896389" y="5679664"/>
              <a:ext cx="100219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Discontinued</a:t>
              </a:r>
            </a:p>
            <a:p>
              <a:pPr algn="ctr"/>
              <a:r>
                <a:rPr lang="en-US" sz="1100" dirty="0" smtClean="0"/>
                <a:t>1875</a:t>
              </a:r>
            </a:p>
            <a:p>
              <a:pPr algn="ctr"/>
              <a:r>
                <a:rPr lang="en-US" sz="1100" dirty="0" smtClean="0"/>
                <a:t>for being too</a:t>
              </a:r>
            </a:p>
            <a:p>
              <a:pPr algn="ctr"/>
              <a:r>
                <a:rPr lang="en-US" sz="1100" dirty="0" smtClean="0"/>
                <a:t>confusing</a:t>
              </a:r>
              <a:endParaRPr lang="en-US" sz="11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80325" y="6038926"/>
            <a:ext cx="231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NB: Division = “floor”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1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Pseudocode Exercise: Coin Change (US coins)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3541149"/>
            <a:ext cx="3524250" cy="2543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1274537"/>
            <a:ext cx="7867650" cy="2124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109542" y="3658574"/>
            <a:ext cx="22172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BetterChange</a:t>
            </a:r>
            <a:endParaRPr lang="en-US" dirty="0" smtClean="0"/>
          </a:p>
          <a:p>
            <a:r>
              <a:rPr lang="en-US" dirty="0" smtClean="0"/>
              <a:t>40=</a:t>
            </a:r>
          </a:p>
          <a:p>
            <a:r>
              <a:rPr lang="en-US" dirty="0" smtClean="0"/>
              <a:t>1x25 + 1x10 + 1x5=</a:t>
            </a:r>
          </a:p>
          <a:p>
            <a:r>
              <a:rPr lang="en-US" dirty="0" smtClean="0"/>
              <a:t>3 coins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Incorrect!</a:t>
            </a:r>
          </a:p>
          <a:p>
            <a:r>
              <a:rPr lang="en-US" dirty="0" smtClean="0"/>
              <a:t>40 = 2x20=</a:t>
            </a:r>
          </a:p>
          <a:p>
            <a:r>
              <a:rPr lang="en-US" dirty="0" smtClean="0"/>
              <a:t>2 coins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349169" y="3541149"/>
            <a:ext cx="4455066" cy="2708851"/>
            <a:chOff x="7551470" y="4028759"/>
            <a:chExt cx="4455066" cy="2708851"/>
          </a:xfrm>
        </p:grpSpPr>
        <p:grpSp>
          <p:nvGrpSpPr>
            <p:cNvPr id="15" name="Group 14"/>
            <p:cNvGrpSpPr/>
            <p:nvPr/>
          </p:nvGrpSpPr>
          <p:grpSpPr>
            <a:xfrm>
              <a:off x="7551470" y="4028759"/>
              <a:ext cx="4455066" cy="2708851"/>
              <a:chOff x="3990975" y="4128854"/>
              <a:chExt cx="4455066" cy="2708851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049" t="13927" r="1" b="50594"/>
              <a:stretch/>
            </p:blipFill>
            <p:spPr>
              <a:xfrm>
                <a:off x="3990975" y="4128854"/>
                <a:ext cx="4130309" cy="1025819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3990975" y="5154673"/>
                <a:ext cx="44550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M = 40; c1=25, </a:t>
                </a:r>
                <a:r>
                  <a:rPr lang="en-US" b="1" dirty="0"/>
                  <a:t>c2=20</a:t>
                </a:r>
                <a:r>
                  <a:rPr lang="en-US" dirty="0"/>
                  <a:t>, c3=10, c4=5, c5=1</a:t>
                </a: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372" t="1934" r="1"/>
              <a:stretch/>
            </p:blipFill>
            <p:spPr>
              <a:xfrm>
                <a:off x="4108690" y="5523279"/>
                <a:ext cx="1330379" cy="1314426"/>
              </a:xfrm>
              <a:prstGeom prst="rect">
                <a:avLst/>
              </a:prstGeom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8896389" y="5679664"/>
              <a:ext cx="100219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Discontinued</a:t>
              </a:r>
            </a:p>
            <a:p>
              <a:pPr algn="ctr"/>
              <a:r>
                <a:rPr lang="en-US" sz="1100" dirty="0" smtClean="0"/>
                <a:t>1875</a:t>
              </a:r>
            </a:p>
            <a:p>
              <a:pPr algn="ctr"/>
              <a:r>
                <a:rPr lang="en-US" sz="1100" dirty="0" smtClean="0"/>
                <a:t>for being too</a:t>
              </a:r>
            </a:p>
            <a:p>
              <a:pPr algn="ctr"/>
              <a:r>
                <a:rPr lang="en-US" sz="1100" dirty="0" smtClean="0"/>
                <a:t>confusing</a:t>
              </a:r>
              <a:endParaRPr lang="en-US" sz="11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80325" y="6038926"/>
            <a:ext cx="231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NB: Division = “floor”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6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 Exercise: Coin </a:t>
            </a:r>
            <a:r>
              <a:rPr lang="en-US" dirty="0" smtClean="0"/>
              <a:t>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274537"/>
            <a:ext cx="7867650" cy="2124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334375" y="2475282"/>
            <a:ext cx="2903359" cy="923330"/>
          </a:xfrm>
          <a:prstGeom prst="rect">
            <a:avLst/>
          </a:prstGeom>
          <a:noFill/>
          <a:ln>
            <a:solidFill>
              <a:srgbClr val="62BB4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Tries every combination</a:t>
            </a:r>
          </a:p>
          <a:p>
            <a:r>
              <a:rPr lang="en-US" dirty="0" smtClean="0"/>
              <a:t>Guaranteed to find optimal</a:t>
            </a:r>
          </a:p>
          <a:p>
            <a:r>
              <a:rPr lang="en-US" dirty="0" smtClean="0"/>
              <a:t>Slow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35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27" y="165928"/>
            <a:ext cx="7867650" cy="2124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27" y="2409824"/>
            <a:ext cx="8610600" cy="3867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769827" y="5353644"/>
            <a:ext cx="2903359" cy="923330"/>
          </a:xfrm>
          <a:prstGeom prst="rect">
            <a:avLst/>
          </a:prstGeom>
          <a:noFill/>
          <a:ln>
            <a:solidFill>
              <a:srgbClr val="62BB4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Tries every combination</a:t>
            </a:r>
          </a:p>
          <a:p>
            <a:r>
              <a:rPr lang="en-US" dirty="0" smtClean="0"/>
              <a:t>Guaranteed to find optimal</a:t>
            </a:r>
          </a:p>
          <a:p>
            <a:r>
              <a:rPr lang="en-US" b="1" dirty="0" smtClean="0"/>
              <a:t>Slow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328742" y="6258295"/>
            <a:ext cx="4144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Spoiler: (There is a better solution: Stay tuned for Week 4)</a:t>
            </a:r>
            <a:endParaRPr lang="en-US" sz="1200" i="1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769827" y="365126"/>
            <a:ext cx="2955448" cy="825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Brute Force</a:t>
            </a:r>
            <a:br>
              <a:rPr lang="en-US" dirty="0" smtClean="0"/>
            </a:br>
            <a:r>
              <a:rPr lang="en-US" dirty="0" smtClean="0"/>
              <a:t>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25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775" y="1129555"/>
            <a:ext cx="10096500" cy="31908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39437" y="6331592"/>
            <a:ext cx="568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https://www.mathsisfun.com/games/towerofhanoi.html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495" y="4331727"/>
            <a:ext cx="3807290" cy="23691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39437" y="4725846"/>
            <a:ext cx="52950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disc = 1 move</a:t>
            </a:r>
          </a:p>
          <a:p>
            <a:r>
              <a:rPr lang="en-US" dirty="0" smtClean="0"/>
              <a:t>2 discs = 3 moves (1-2, 1-3, 2-3)</a:t>
            </a:r>
          </a:p>
          <a:p>
            <a:r>
              <a:rPr lang="en-US" dirty="0" smtClean="0"/>
              <a:t>3 discs = 7 moves </a:t>
            </a:r>
            <a:r>
              <a:rPr lang="en-US" dirty="0"/>
              <a:t>(1-3, 1-2, 3-2, 1-3, 2-1, 2-3,1-3)</a:t>
            </a:r>
            <a:endParaRPr lang="en-US" dirty="0" smtClean="0"/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52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Towers of Hanoi (3 disks)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39437" y="6331592"/>
            <a:ext cx="568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https://www.mathsisfun.com/games/towerofhanoi.html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1474926"/>
            <a:ext cx="3489505" cy="21714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3335" y="1474926"/>
            <a:ext cx="3489352" cy="21196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25" y="3646372"/>
            <a:ext cx="3526125" cy="21772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b="2752"/>
          <a:stretch/>
        </p:blipFill>
        <p:spPr>
          <a:xfrm>
            <a:off x="4053335" y="3673364"/>
            <a:ext cx="3528649" cy="21232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67676" y="1338048"/>
            <a:ext cx="3657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More generally, to move a </a:t>
            </a:r>
            <a:r>
              <a:rPr lang="en-US" dirty="0" smtClean="0"/>
              <a:t>stack of </a:t>
            </a:r>
            <a:r>
              <a:rPr lang="en-US" dirty="0"/>
              <a:t>size </a:t>
            </a:r>
            <a:r>
              <a:rPr lang="en-US" b="1" dirty="0"/>
              <a:t>n</a:t>
            </a:r>
            <a:r>
              <a:rPr lang="en-US" dirty="0"/>
              <a:t> from the </a:t>
            </a:r>
            <a:r>
              <a:rPr lang="en-US" b="1" dirty="0"/>
              <a:t>left</a:t>
            </a:r>
            <a:r>
              <a:rPr lang="en-US" dirty="0"/>
              <a:t> to the </a:t>
            </a:r>
            <a:r>
              <a:rPr lang="en-US" b="1" dirty="0"/>
              <a:t>right</a:t>
            </a:r>
            <a:r>
              <a:rPr lang="en-US" dirty="0"/>
              <a:t> peg, you first need to move a stack of </a:t>
            </a:r>
            <a:r>
              <a:rPr lang="en-US" dirty="0" smtClean="0"/>
              <a:t>size </a:t>
            </a:r>
            <a:r>
              <a:rPr lang="en-US" b="1" dirty="0" smtClean="0"/>
              <a:t>n </a:t>
            </a:r>
            <a:r>
              <a:rPr lang="en-US" b="1" dirty="0"/>
              <a:t>− 1 </a:t>
            </a:r>
            <a:r>
              <a:rPr lang="en-US" dirty="0"/>
              <a:t>from the </a:t>
            </a:r>
            <a:r>
              <a:rPr lang="en-US" b="1" dirty="0"/>
              <a:t>left</a:t>
            </a:r>
            <a:r>
              <a:rPr lang="en-US" dirty="0"/>
              <a:t> to the </a:t>
            </a:r>
            <a:r>
              <a:rPr lang="en-US" b="1" dirty="0"/>
              <a:t>middle</a:t>
            </a:r>
            <a:r>
              <a:rPr lang="en-US" dirty="0"/>
              <a:t> peg, and then from the middle peg to </a:t>
            </a:r>
            <a:r>
              <a:rPr lang="en-US" dirty="0" smtClean="0"/>
              <a:t>the right </a:t>
            </a:r>
            <a:r>
              <a:rPr lang="en-US" dirty="0"/>
              <a:t>peg once you have moved the nth disk to the right peg.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67676" y="3648093"/>
            <a:ext cx="3867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To move a </a:t>
            </a:r>
            <a:r>
              <a:rPr lang="en-US" dirty="0" smtClean="0"/>
              <a:t>stack of </a:t>
            </a:r>
            <a:r>
              <a:rPr lang="en-US" dirty="0"/>
              <a:t>size </a:t>
            </a:r>
            <a:r>
              <a:rPr lang="en-US" b="1" dirty="0"/>
              <a:t>n − 1 </a:t>
            </a:r>
            <a:r>
              <a:rPr lang="en-US" dirty="0"/>
              <a:t>from </a:t>
            </a:r>
            <a:r>
              <a:rPr lang="en-US" dirty="0" smtClean="0"/>
              <a:t> the </a:t>
            </a:r>
            <a:r>
              <a:rPr lang="en-US" b="1" dirty="0"/>
              <a:t>middle</a:t>
            </a:r>
            <a:r>
              <a:rPr lang="en-US" dirty="0"/>
              <a:t> to the </a:t>
            </a:r>
            <a:r>
              <a:rPr lang="en-US" b="1" dirty="0"/>
              <a:t>right</a:t>
            </a:r>
            <a:r>
              <a:rPr lang="en-US" dirty="0"/>
              <a:t>, you first need to move a stack </a:t>
            </a:r>
            <a:r>
              <a:rPr lang="en-US" dirty="0" smtClean="0"/>
              <a:t>of size </a:t>
            </a:r>
            <a:r>
              <a:rPr lang="en-US" b="1" dirty="0"/>
              <a:t>n − 2 </a:t>
            </a:r>
            <a:r>
              <a:rPr lang="en-US" dirty="0"/>
              <a:t>from the </a:t>
            </a:r>
            <a:r>
              <a:rPr lang="en-US" b="1" dirty="0"/>
              <a:t>middle</a:t>
            </a:r>
            <a:r>
              <a:rPr lang="en-US" dirty="0"/>
              <a:t> to the </a:t>
            </a:r>
            <a:r>
              <a:rPr lang="en-US" b="1" dirty="0"/>
              <a:t>left</a:t>
            </a:r>
            <a:r>
              <a:rPr lang="en-US" dirty="0"/>
              <a:t>, then m</a:t>
            </a:r>
            <a:r>
              <a:rPr lang="en-US" dirty="0" smtClean="0"/>
              <a:t>ove </a:t>
            </a:r>
            <a:r>
              <a:rPr lang="en-US" dirty="0"/>
              <a:t>the (n − 1)</a:t>
            </a:r>
            <a:r>
              <a:rPr lang="en-US" dirty="0" err="1"/>
              <a:t>th</a:t>
            </a:r>
            <a:r>
              <a:rPr lang="en-US" dirty="0"/>
              <a:t> disk to </a:t>
            </a:r>
            <a:r>
              <a:rPr lang="en-US" dirty="0" smtClean="0"/>
              <a:t>the right</a:t>
            </a:r>
            <a:r>
              <a:rPr lang="en-US" dirty="0"/>
              <a:t>, and then move the stack of n − 2 </a:t>
            </a:r>
            <a:r>
              <a:rPr lang="en-US" dirty="0" smtClean="0"/>
              <a:t>from </a:t>
            </a:r>
            <a:r>
              <a:rPr lang="en-US" dirty="0"/>
              <a:t>the left to the right peg, and so</a:t>
            </a:r>
          </a:p>
          <a:p>
            <a:pPr algn="just"/>
            <a:r>
              <a:rPr lang="en-US" dirty="0"/>
              <a:t>on.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6725" y="1148110"/>
            <a:ext cx="4314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7 moves (1-3, 1-2, 3-2, 1-3, 2-1, 2-3,1-3)</a:t>
            </a:r>
          </a:p>
        </p:txBody>
      </p:sp>
    </p:spTree>
    <p:extLst>
      <p:ext uri="{BB962C8B-B14F-4D97-AF65-F5344CB8AC3E}">
        <p14:creationId xmlns:p14="http://schemas.microsoft.com/office/powerpoint/2010/main" val="120934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Towers of Hanoi: N disks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39437" y="6331592"/>
            <a:ext cx="568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https://www.mathsisfun.com/games/towerofhanoi.html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587" y="1147762"/>
            <a:ext cx="7362825" cy="4562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03540" y="5146534"/>
            <a:ext cx="38032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20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Towers of Hanoi: N disks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39437" y="6331592"/>
            <a:ext cx="568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https://www.mathsisfun.com/games/towerofhanoi.html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66725" y="2091917"/>
            <a:ext cx="8353425" cy="3629025"/>
            <a:chOff x="1919287" y="1614487"/>
            <a:chExt cx="8353425" cy="36290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9287" y="1614487"/>
              <a:ext cx="8353425" cy="362902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492347" y="3560495"/>
              <a:ext cx="7137175" cy="121380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0150" y="50303"/>
            <a:ext cx="3300876" cy="185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2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Towers of Hanoi: N disks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39437" y="6331592"/>
            <a:ext cx="568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https://www.mathsisfun.com/games/towerofhanoi.html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2091917"/>
            <a:ext cx="8353425" cy="3629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0150" y="50303"/>
            <a:ext cx="3300876" cy="185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Towers of Hanoi: 4 disks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39437" y="6331592"/>
            <a:ext cx="568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https://www.mathsisfun.com/games/towerofhanoi.html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716" y="117462"/>
            <a:ext cx="3689800" cy="16029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" y="2146621"/>
            <a:ext cx="96774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5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</a:t>
            </a:r>
            <a:r>
              <a:rPr lang="en-US" dirty="0" smtClean="0"/>
              <a:t>LF:DSIB01 - Course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 Notes</a:t>
            </a:r>
          </a:p>
          <a:p>
            <a:endParaRPr lang="en-US" dirty="0" smtClean="0"/>
          </a:p>
          <a:p>
            <a:r>
              <a:rPr lang="en-US" dirty="0" smtClean="0"/>
              <a:t>Useful Books</a:t>
            </a:r>
            <a:endParaRPr lang="en-US" dirty="0"/>
          </a:p>
          <a:p>
            <a:pPr lvl="1"/>
            <a:r>
              <a:rPr lang="en-US" dirty="0" smtClean="0"/>
              <a:t>An Introduction to Bioinformatics Algorithms, Jones and </a:t>
            </a:r>
            <a:r>
              <a:rPr lang="en-US" dirty="0" err="1" smtClean="0"/>
              <a:t>Pevzner</a:t>
            </a:r>
            <a:endParaRPr lang="en-US" dirty="0" smtClean="0"/>
          </a:p>
          <a:p>
            <a:pPr lvl="1"/>
            <a:r>
              <a:rPr lang="en-US" dirty="0" smtClean="0"/>
              <a:t>Bioinformatics for Biologists, </a:t>
            </a:r>
            <a:r>
              <a:rPr lang="en-US" dirty="0" err="1" smtClean="0"/>
              <a:t>Pevzner</a:t>
            </a:r>
            <a:r>
              <a:rPr lang="en-US" dirty="0" smtClean="0"/>
              <a:t> and Shamir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2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Towers of Hanoi: 4 disks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30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39437" y="6331592"/>
            <a:ext cx="568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https://www.mathsisfun.com/games/towerofhanoi.html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716" y="117462"/>
            <a:ext cx="3689800" cy="1602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117" y="1841938"/>
            <a:ext cx="9580885" cy="436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4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450" y="-1"/>
            <a:ext cx="14177246" cy="708862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Algorithms – Fibonacci Series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1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Algorithms – Immortal Rabbits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310" y="244049"/>
            <a:ext cx="2540000" cy="3086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494" y="1190626"/>
            <a:ext cx="5747011" cy="54831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871" y="3451226"/>
            <a:ext cx="2714878" cy="27148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7690" y="1190626"/>
            <a:ext cx="5814477" cy="1754326"/>
          </a:xfrm>
          <a:prstGeom prst="rect">
            <a:avLst/>
          </a:prstGeom>
          <a:solidFill>
            <a:srgbClr val="FFFFFF"/>
          </a:solidFill>
          <a:ln>
            <a:solidFill>
              <a:srgbClr val="62BB4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 baby pair of rabbits takes the same time to mature</a:t>
            </a:r>
          </a:p>
          <a:p>
            <a:r>
              <a:rPr lang="en-US" dirty="0" smtClean="0"/>
              <a:t>as a mature pair of rabbits takes to produce a new pair.</a:t>
            </a:r>
          </a:p>
          <a:p>
            <a:endParaRPr lang="en-US" dirty="0"/>
          </a:p>
          <a:p>
            <a:r>
              <a:rPr lang="en-US" dirty="0" smtClean="0"/>
              <a:t>How many rabbits are there after N iterations?</a:t>
            </a:r>
          </a:p>
          <a:p>
            <a:endParaRPr lang="en-US" dirty="0"/>
          </a:p>
          <a:p>
            <a:r>
              <a:rPr lang="en-US" dirty="0" smtClean="0"/>
              <a:t>PS: rabbits cannot die!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11446" y="-61694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1,1,sum of previous two,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7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28" y="1843635"/>
            <a:ext cx="5972175" cy="289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421" y="1843635"/>
            <a:ext cx="3695700" cy="25336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324421" y="4377285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Iterative: Fast (linear)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2828" y="4746617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Recursive: Slow (exponential)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6725" y="365126"/>
            <a:ext cx="11258550" cy="825500"/>
          </a:xfrm>
        </p:spPr>
        <p:txBody>
          <a:bodyPr/>
          <a:lstStyle/>
          <a:p>
            <a:r>
              <a:rPr lang="en-US" dirty="0" smtClean="0"/>
              <a:t>Iterative Algorithms vs Recursive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41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632" y="0"/>
            <a:ext cx="4324368" cy="20966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776446" y="2096663"/>
            <a:ext cx="2343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Recursive: Slow (exponential)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56" y="1165253"/>
            <a:ext cx="6907999" cy="43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4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Brute force : Try Everything, slow but always correct</a:t>
            </a:r>
          </a:p>
          <a:p>
            <a:endParaRPr lang="en-US" dirty="0"/>
          </a:p>
          <a:p>
            <a:r>
              <a:rPr lang="en-US" dirty="0" smtClean="0"/>
              <a:t>Recursive : To Solve for n, first solve for n-1</a:t>
            </a:r>
          </a:p>
          <a:p>
            <a:endParaRPr lang="en-US" dirty="0"/>
          </a:p>
          <a:p>
            <a:r>
              <a:rPr lang="en-US" dirty="0" smtClean="0"/>
              <a:t>Iterative : Loop on something, can be faster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6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vs Slow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36</a:t>
            </a:fld>
            <a:endParaRPr lang="en-US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66725" y="1523999"/>
            <a:ext cx="10328148" cy="2174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many operations does an algorithm take as N increases?</a:t>
            </a:r>
          </a:p>
          <a:p>
            <a:endParaRPr lang="en-US" dirty="0"/>
          </a:p>
          <a:p>
            <a:r>
              <a:rPr lang="en-US" dirty="0" smtClean="0"/>
              <a:t>Is the relationship linear? Quadratic? Exponential?</a:t>
            </a:r>
          </a:p>
          <a:p>
            <a:endParaRPr lang="en-US" dirty="0"/>
          </a:p>
          <a:p>
            <a:r>
              <a:rPr lang="en-US" dirty="0" smtClean="0"/>
              <a:t>What is the upper limit of the running time of an algorithm as N increases?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0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random number (up/down)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1052428"/>
            <a:ext cx="5181600" cy="5076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42534" y="1328682"/>
            <a:ext cx="351891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 smtClean="0"/>
          </a:p>
          <a:p>
            <a:r>
              <a:rPr lang="en-US" b="1" dirty="0" smtClean="0"/>
              <a:t>Simple search:</a:t>
            </a:r>
            <a:r>
              <a:rPr lang="en-US" dirty="0" smtClean="0"/>
              <a:t> </a:t>
            </a:r>
          </a:p>
          <a:p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 in 1 to N</a:t>
            </a:r>
          </a:p>
          <a:p>
            <a:r>
              <a:rPr lang="en-US" dirty="0" smtClean="0"/>
              <a:t>If </a:t>
            </a:r>
            <a:r>
              <a:rPr lang="en-US" dirty="0" err="1" smtClean="0"/>
              <a:t>i</a:t>
            </a:r>
            <a:r>
              <a:rPr lang="en-US" dirty="0" smtClean="0"/>
              <a:t> == the number</a:t>
            </a:r>
          </a:p>
          <a:p>
            <a:r>
              <a:rPr lang="en-US" dirty="0" smtClean="0"/>
              <a:t>   return </a:t>
            </a:r>
            <a:r>
              <a:rPr lang="en-US" dirty="0" err="1" smtClean="0"/>
              <a:t>i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Binary search:</a:t>
            </a:r>
          </a:p>
          <a:p>
            <a:r>
              <a:rPr lang="en-US" dirty="0" smtClean="0"/>
              <a:t>Range-min = 1</a:t>
            </a:r>
          </a:p>
          <a:p>
            <a:r>
              <a:rPr lang="en-US" dirty="0" smtClean="0"/>
              <a:t>Range-max = N</a:t>
            </a:r>
          </a:p>
          <a:p>
            <a:r>
              <a:rPr lang="en-US" dirty="0" smtClean="0"/>
              <a:t>While ()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= middle number of range</a:t>
            </a:r>
          </a:p>
          <a:p>
            <a:r>
              <a:rPr lang="en-US" dirty="0" smtClean="0"/>
              <a:t>   if </a:t>
            </a:r>
            <a:r>
              <a:rPr lang="en-US" dirty="0" err="1" smtClean="0"/>
              <a:t>i</a:t>
            </a:r>
            <a:r>
              <a:rPr lang="en-US" dirty="0" smtClean="0"/>
              <a:t> == the number; return I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elsif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&lt; number; Range-max=</a:t>
            </a:r>
            <a:r>
              <a:rPr lang="en-US" dirty="0" err="1" smtClean="0"/>
              <a:t>i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elsif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&gt; number; Range-min=</a:t>
            </a:r>
            <a:r>
              <a:rPr lang="en-US" dirty="0" err="1" smtClean="0"/>
              <a:t>i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6725" y="1052428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1ms / check</a:t>
            </a:r>
          </a:p>
          <a:p>
            <a:r>
              <a:rPr lang="en-US" dirty="0" smtClean="0"/>
              <a:t>N =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7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Guess random number (up/down)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38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1336282"/>
            <a:ext cx="7419975" cy="2571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84177" y="2707930"/>
            <a:ext cx="3641416" cy="10629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??? Guess ???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70423" y="2306568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~15 times faster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Guess random number (up/down)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1336282"/>
            <a:ext cx="7419975" cy="2571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84177" y="2707930"/>
            <a:ext cx="1602223" cy="10629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~450ms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70423" y="2306568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~15 times faster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486400" y="2707930"/>
            <a:ext cx="1262358" cy="5664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70422" y="3274372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~15 times faster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87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279281"/>
            <a:ext cx="11258550" cy="4884127"/>
          </a:xfrm>
        </p:spPr>
        <p:txBody>
          <a:bodyPr>
            <a:normAutofit fontScale="85000" lnSpcReduction="20000"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dirty="0" smtClean="0"/>
              <a:t>Introduction</a:t>
            </a:r>
            <a:r>
              <a:rPr lang="en-US" dirty="0"/>
              <a:t>; Algorithm Basics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Sequence analysis introduction/common file formats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Sequence Alignment / Sequence pattern recognition 1/3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Sequence Alignment / Sequence pattern recognition 2/3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Sequence Alignment / Sequence pattern recognition 3/3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NGS / </a:t>
            </a:r>
            <a:r>
              <a:rPr lang="en-US" dirty="0" smtClean="0"/>
              <a:t>galaxy</a:t>
            </a:r>
            <a:br>
              <a:rPr lang="en-US" dirty="0" smtClean="0"/>
            </a:br>
            <a:r>
              <a:rPr lang="en-US" dirty="0" smtClean="0"/>
              <a:t>--------------------------------------------------------------------------------------------</a:t>
            </a:r>
            <a:endParaRPr lang="en-US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Introduction to Data Analysis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Principles of Data </a:t>
            </a:r>
            <a:r>
              <a:rPr lang="en-US" dirty="0" err="1"/>
              <a:t>visualisation</a:t>
            </a:r>
            <a:endParaRPr lang="en-US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Clustering / PCA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Basic Statistics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Bayesian Inference/Bayesian </a:t>
            </a:r>
            <a:r>
              <a:rPr lang="en-US" dirty="0" smtClean="0"/>
              <a:t>classifier</a:t>
            </a:r>
            <a:br>
              <a:rPr lang="en-US" dirty="0" smtClean="0"/>
            </a:br>
            <a:r>
              <a:rPr lang="en-US" dirty="0" smtClean="0"/>
              <a:t>--------------------------------------------------------------------------------------------</a:t>
            </a:r>
            <a:endParaRPr lang="en-US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Current Developments in Machine Learning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Colloquium Evaluation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Guess random number (up/down)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1336282"/>
            <a:ext cx="7419975" cy="2571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84177" y="2707930"/>
            <a:ext cx="1602223" cy="5664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70423" y="2306568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~15 times faster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486400" y="2707930"/>
            <a:ext cx="1262358" cy="5664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70422" y="3274372"/>
            <a:ext cx="401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trike="sngStrike" dirty="0" smtClean="0"/>
              <a:t>~15 times faster</a:t>
            </a:r>
            <a:r>
              <a:rPr lang="en-US" dirty="0" smtClean="0"/>
              <a:t> doesn’t make sense!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8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Guess random number (up/down)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1336282"/>
            <a:ext cx="7419975" cy="25717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73168" y="3730522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Linear</a:t>
            </a:r>
          </a:p>
          <a:p>
            <a:pPr algn="ctr"/>
            <a:r>
              <a:rPr lang="en-US" dirty="0" smtClean="0"/>
              <a:t>1 </a:t>
            </a:r>
            <a:r>
              <a:rPr lang="en-US" dirty="0" err="1" smtClean="0"/>
              <a:t>ms</a:t>
            </a:r>
            <a:r>
              <a:rPr lang="en-US" dirty="0" smtClean="0"/>
              <a:t>/element</a:t>
            </a:r>
          </a:p>
          <a:p>
            <a:pPr algn="ctr"/>
            <a:r>
              <a:rPr lang="en-US" dirty="0" smtClean="0"/>
              <a:t>O(n)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91785" y="3730521"/>
            <a:ext cx="2159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Logarithmic</a:t>
            </a:r>
          </a:p>
          <a:p>
            <a:pPr algn="ctr"/>
            <a:r>
              <a:rPr lang="en-US" dirty="0" smtClean="0"/>
              <a:t>1 </a:t>
            </a:r>
            <a:r>
              <a:rPr lang="en-US" dirty="0" err="1" smtClean="0"/>
              <a:t>ms</a:t>
            </a:r>
            <a:r>
              <a:rPr lang="en-US" dirty="0" smtClean="0"/>
              <a:t>/log2(element)</a:t>
            </a:r>
          </a:p>
          <a:p>
            <a:pPr algn="ctr"/>
            <a:r>
              <a:rPr lang="en-US" dirty="0" smtClean="0"/>
              <a:t>O(log n)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20807"/>
          <a:stretch/>
        </p:blipFill>
        <p:spPr>
          <a:xfrm>
            <a:off x="3382469" y="4799504"/>
            <a:ext cx="5218352" cy="18247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92533" y="5850467"/>
            <a:ext cx="2424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(Worst case scenario)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47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75"/>
          <a:stretch/>
        </p:blipFill>
        <p:spPr>
          <a:xfrm>
            <a:off x="3602736" y="-83186"/>
            <a:ext cx="8589264" cy="69411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6"/>
          <a:stretch/>
        </p:blipFill>
        <p:spPr>
          <a:xfrm>
            <a:off x="0" y="-83186"/>
            <a:ext cx="8899488" cy="69411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196" y="390010"/>
            <a:ext cx="5777292" cy="568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6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Big-</a:t>
            </a:r>
            <a:r>
              <a:rPr lang="en-US" dirty="0" err="1" smtClean="0"/>
              <a:t>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411" y="91216"/>
            <a:ext cx="6645458" cy="2198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1464536"/>
            <a:ext cx="4901150" cy="42384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483" y="2978813"/>
            <a:ext cx="6240335" cy="28550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06109" y="5726188"/>
            <a:ext cx="53191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https://www.freecodecamp.org/news/big-o-notation-simply-explained-with-illustrations-and-video-87d5a71c0174/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40638" y="2333113"/>
            <a:ext cx="5917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"Given a list of cities and the distances between each pair of cities, </a:t>
            </a:r>
            <a:endParaRPr lang="en-US" sz="1200" i="1" dirty="0" smtClean="0"/>
          </a:p>
          <a:p>
            <a:r>
              <a:rPr lang="en-US" sz="1200" i="1" dirty="0" smtClean="0"/>
              <a:t>what </a:t>
            </a:r>
            <a:r>
              <a:rPr lang="en-US" sz="1200" i="1" dirty="0"/>
              <a:t>is the shortest possible route that visits each city and returns to the origin city?"</a:t>
            </a:r>
          </a:p>
        </p:txBody>
      </p:sp>
    </p:spTree>
    <p:extLst>
      <p:ext uri="{BB962C8B-B14F-4D97-AF65-F5344CB8AC3E}">
        <p14:creationId xmlns:p14="http://schemas.microsoft.com/office/powerpoint/2010/main" val="422317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1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44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7267" y="1329267"/>
            <a:ext cx="469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I know what an algorithm is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I can write pseudocode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I understand 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Brute force 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Iterative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Recursive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Big-O = how slow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63" y="101600"/>
            <a:ext cx="786317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1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3A9DF2A-7504-4297-9750-D7A7B9B368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5B94687-3D37-479A-9006-A17808AF2807}"/>
              </a:ext>
            </a:extLst>
          </p:cNvPr>
          <p:cNvSpPr txBox="1">
            <a:spLocks/>
          </p:cNvSpPr>
          <p:nvPr/>
        </p:nvSpPr>
        <p:spPr>
          <a:xfrm>
            <a:off x="3330341" y="6408258"/>
            <a:ext cx="2263592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0" dirty="0">
                <a:solidFill>
                  <a:srgbClr val="21A9C0"/>
                </a:solidFill>
              </a:rPr>
              <a:t>www.ceitec.eu</a:t>
            </a:r>
            <a:endParaRPr lang="en-US" sz="1800" b="0" dirty="0">
              <a:solidFill>
                <a:srgbClr val="21A9C0"/>
              </a:solidFill>
            </a:endParaRP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B34BA45A-7585-44E0-8C69-9BA6B94D84E7}"/>
              </a:ext>
            </a:extLst>
          </p:cNvPr>
          <p:cNvSpPr txBox="1">
            <a:spLocks/>
          </p:cNvSpPr>
          <p:nvPr/>
        </p:nvSpPr>
        <p:spPr>
          <a:xfrm>
            <a:off x="2363404" y="1836406"/>
            <a:ext cx="841809" cy="281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b="0" dirty="0">
                <a:solidFill>
                  <a:srgbClr val="21A9C0"/>
                </a:solidFill>
              </a:rPr>
              <a:t>CEITEC</a:t>
            </a:r>
            <a:endParaRPr lang="en-US" sz="1600" b="0" dirty="0">
              <a:solidFill>
                <a:srgbClr val="21A9C0"/>
              </a:solidFill>
            </a:endParaRPr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3C357198-AEB7-4CEC-9D4D-3FF14D1E2F83}"/>
              </a:ext>
            </a:extLst>
          </p:cNvPr>
          <p:cNvSpPr txBox="1">
            <a:spLocks/>
          </p:cNvSpPr>
          <p:nvPr/>
        </p:nvSpPr>
        <p:spPr>
          <a:xfrm>
            <a:off x="2026520" y="2419317"/>
            <a:ext cx="1554079" cy="281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b="0" dirty="0">
                <a:solidFill>
                  <a:srgbClr val="21A9C0"/>
                </a:solidFill>
              </a:rPr>
              <a:t>@</a:t>
            </a:r>
            <a:r>
              <a:rPr lang="cs-CZ" sz="1600" b="0" dirty="0" err="1">
                <a:solidFill>
                  <a:srgbClr val="21A9C0"/>
                </a:solidFill>
              </a:rPr>
              <a:t>CEITEC_Brno</a:t>
            </a:r>
            <a:endParaRPr lang="en-US" sz="1600" b="0" dirty="0">
              <a:solidFill>
                <a:srgbClr val="21A9C0"/>
              </a:solidFill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3A193543-86A3-45C5-8BA9-E53E19222F3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489711" y="2383237"/>
            <a:ext cx="414501" cy="360000"/>
          </a:xfrm>
          <a:custGeom>
            <a:avLst/>
            <a:gdLst>
              <a:gd name="T0" fmla="*/ 1375 w 1833"/>
              <a:gd name="T1" fmla="*/ 0 h 1587"/>
              <a:gd name="T2" fmla="*/ 1833 w 1833"/>
              <a:gd name="T3" fmla="*/ 793 h 1587"/>
              <a:gd name="T4" fmla="*/ 1375 w 1833"/>
              <a:gd name="T5" fmla="*/ 1587 h 1587"/>
              <a:gd name="T6" fmla="*/ 459 w 1833"/>
              <a:gd name="T7" fmla="*/ 1587 h 1587"/>
              <a:gd name="T8" fmla="*/ 0 w 1833"/>
              <a:gd name="T9" fmla="*/ 793 h 1587"/>
              <a:gd name="T10" fmla="*/ 459 w 1833"/>
              <a:gd name="T11" fmla="*/ 0 h 1587"/>
              <a:gd name="T12" fmla="*/ 1375 w 1833"/>
              <a:gd name="T13" fmla="*/ 0 h 1587"/>
              <a:gd name="T14" fmla="*/ 1271 w 1833"/>
              <a:gd name="T15" fmla="*/ 612 h 1587"/>
              <a:gd name="T16" fmla="*/ 1362 w 1833"/>
              <a:gd name="T17" fmla="*/ 517 h 1587"/>
              <a:gd name="T18" fmla="*/ 1257 w 1833"/>
              <a:gd name="T19" fmla="*/ 546 h 1587"/>
              <a:gd name="T20" fmla="*/ 1338 w 1833"/>
              <a:gd name="T21" fmla="*/ 445 h 1587"/>
              <a:gd name="T22" fmla="*/ 1222 w 1833"/>
              <a:gd name="T23" fmla="*/ 489 h 1587"/>
              <a:gd name="T24" fmla="*/ 1088 w 1833"/>
              <a:gd name="T25" fmla="*/ 431 h 1587"/>
              <a:gd name="T26" fmla="*/ 905 w 1833"/>
              <a:gd name="T27" fmla="*/ 614 h 1587"/>
              <a:gd name="T28" fmla="*/ 910 w 1833"/>
              <a:gd name="T29" fmla="*/ 656 h 1587"/>
              <a:gd name="T30" fmla="*/ 533 w 1833"/>
              <a:gd name="T31" fmla="*/ 465 h 1587"/>
              <a:gd name="T32" fmla="*/ 509 w 1833"/>
              <a:gd name="T33" fmla="*/ 557 h 1587"/>
              <a:gd name="T34" fmla="*/ 590 w 1833"/>
              <a:gd name="T35" fmla="*/ 709 h 1587"/>
              <a:gd name="T36" fmla="*/ 507 w 1833"/>
              <a:gd name="T37" fmla="*/ 686 h 1587"/>
              <a:gd name="T38" fmla="*/ 507 w 1833"/>
              <a:gd name="T39" fmla="*/ 688 h 1587"/>
              <a:gd name="T40" fmla="*/ 654 w 1833"/>
              <a:gd name="T41" fmla="*/ 868 h 1587"/>
              <a:gd name="T42" fmla="*/ 606 w 1833"/>
              <a:gd name="T43" fmla="*/ 874 h 1587"/>
              <a:gd name="T44" fmla="*/ 571 w 1833"/>
              <a:gd name="T45" fmla="*/ 871 h 1587"/>
              <a:gd name="T46" fmla="*/ 742 w 1833"/>
              <a:gd name="T47" fmla="*/ 998 h 1587"/>
              <a:gd name="T48" fmla="*/ 515 w 1833"/>
              <a:gd name="T49" fmla="*/ 1076 h 1587"/>
              <a:gd name="T50" fmla="*/ 471 w 1833"/>
              <a:gd name="T51" fmla="*/ 1073 h 1587"/>
              <a:gd name="T52" fmla="*/ 752 w 1833"/>
              <a:gd name="T53" fmla="*/ 1156 h 1587"/>
              <a:gd name="T54" fmla="*/ 1272 w 1833"/>
              <a:gd name="T55" fmla="*/ 635 h 1587"/>
              <a:gd name="T56" fmla="*/ 1271 w 1833"/>
              <a:gd name="T57" fmla="*/ 612 h 1587"/>
              <a:gd name="T58" fmla="*/ 1271 w 1833"/>
              <a:gd name="T59" fmla="*/ 612 h 1587"/>
              <a:gd name="T60" fmla="*/ 1271 w 1833"/>
              <a:gd name="T61" fmla="*/ 612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833" h="1587">
                <a:moveTo>
                  <a:pt x="1375" y="0"/>
                </a:moveTo>
                <a:cubicBezTo>
                  <a:pt x="1833" y="793"/>
                  <a:pt x="1833" y="793"/>
                  <a:pt x="1833" y="793"/>
                </a:cubicBezTo>
                <a:cubicBezTo>
                  <a:pt x="1375" y="1587"/>
                  <a:pt x="1375" y="1587"/>
                  <a:pt x="1375" y="1587"/>
                </a:cubicBezTo>
                <a:cubicBezTo>
                  <a:pt x="459" y="1587"/>
                  <a:pt x="459" y="1587"/>
                  <a:pt x="459" y="1587"/>
                </a:cubicBezTo>
                <a:cubicBezTo>
                  <a:pt x="0" y="793"/>
                  <a:pt x="0" y="793"/>
                  <a:pt x="0" y="793"/>
                </a:cubicBezTo>
                <a:cubicBezTo>
                  <a:pt x="459" y="0"/>
                  <a:pt x="459" y="0"/>
                  <a:pt x="459" y="0"/>
                </a:cubicBezTo>
                <a:lnTo>
                  <a:pt x="1375" y="0"/>
                </a:lnTo>
                <a:close/>
                <a:moveTo>
                  <a:pt x="1271" y="612"/>
                </a:moveTo>
                <a:cubicBezTo>
                  <a:pt x="1307" y="586"/>
                  <a:pt x="1338" y="554"/>
                  <a:pt x="1362" y="517"/>
                </a:cubicBezTo>
                <a:cubicBezTo>
                  <a:pt x="1330" y="532"/>
                  <a:pt x="1295" y="542"/>
                  <a:pt x="1257" y="546"/>
                </a:cubicBezTo>
                <a:cubicBezTo>
                  <a:pt x="1295" y="523"/>
                  <a:pt x="1324" y="487"/>
                  <a:pt x="1338" y="445"/>
                </a:cubicBezTo>
                <a:cubicBezTo>
                  <a:pt x="1303" y="466"/>
                  <a:pt x="1263" y="481"/>
                  <a:pt x="1222" y="489"/>
                </a:cubicBezTo>
                <a:cubicBezTo>
                  <a:pt x="1188" y="454"/>
                  <a:pt x="1141" y="431"/>
                  <a:pt x="1088" y="431"/>
                </a:cubicBezTo>
                <a:cubicBezTo>
                  <a:pt x="987" y="431"/>
                  <a:pt x="905" y="513"/>
                  <a:pt x="905" y="614"/>
                </a:cubicBezTo>
                <a:cubicBezTo>
                  <a:pt x="905" y="629"/>
                  <a:pt x="907" y="642"/>
                  <a:pt x="910" y="656"/>
                </a:cubicBezTo>
                <a:cubicBezTo>
                  <a:pt x="758" y="648"/>
                  <a:pt x="623" y="575"/>
                  <a:pt x="533" y="465"/>
                </a:cubicBezTo>
                <a:cubicBezTo>
                  <a:pt x="518" y="492"/>
                  <a:pt x="509" y="523"/>
                  <a:pt x="509" y="557"/>
                </a:cubicBezTo>
                <a:cubicBezTo>
                  <a:pt x="509" y="620"/>
                  <a:pt x="541" y="676"/>
                  <a:pt x="590" y="709"/>
                </a:cubicBezTo>
                <a:cubicBezTo>
                  <a:pt x="560" y="708"/>
                  <a:pt x="532" y="700"/>
                  <a:pt x="507" y="686"/>
                </a:cubicBezTo>
                <a:cubicBezTo>
                  <a:pt x="507" y="687"/>
                  <a:pt x="507" y="688"/>
                  <a:pt x="507" y="688"/>
                </a:cubicBezTo>
                <a:cubicBezTo>
                  <a:pt x="507" y="777"/>
                  <a:pt x="570" y="851"/>
                  <a:pt x="654" y="868"/>
                </a:cubicBezTo>
                <a:cubicBezTo>
                  <a:pt x="638" y="872"/>
                  <a:pt x="622" y="874"/>
                  <a:pt x="606" y="874"/>
                </a:cubicBezTo>
                <a:cubicBezTo>
                  <a:pt x="594" y="874"/>
                  <a:pt x="582" y="873"/>
                  <a:pt x="571" y="871"/>
                </a:cubicBezTo>
                <a:cubicBezTo>
                  <a:pt x="595" y="943"/>
                  <a:pt x="662" y="996"/>
                  <a:pt x="742" y="998"/>
                </a:cubicBezTo>
                <a:cubicBezTo>
                  <a:pt x="679" y="1047"/>
                  <a:pt x="601" y="1076"/>
                  <a:pt x="515" y="1076"/>
                </a:cubicBezTo>
                <a:cubicBezTo>
                  <a:pt x="500" y="1076"/>
                  <a:pt x="486" y="1075"/>
                  <a:pt x="471" y="1073"/>
                </a:cubicBezTo>
                <a:cubicBezTo>
                  <a:pt x="552" y="1125"/>
                  <a:pt x="648" y="1156"/>
                  <a:pt x="752" y="1156"/>
                </a:cubicBezTo>
                <a:cubicBezTo>
                  <a:pt x="1088" y="1156"/>
                  <a:pt x="1272" y="877"/>
                  <a:pt x="1272" y="635"/>
                </a:cubicBezTo>
                <a:cubicBezTo>
                  <a:pt x="1272" y="627"/>
                  <a:pt x="1272" y="619"/>
                  <a:pt x="1271" y="612"/>
                </a:cubicBezTo>
                <a:close/>
                <a:moveTo>
                  <a:pt x="1271" y="612"/>
                </a:moveTo>
                <a:cubicBezTo>
                  <a:pt x="1271" y="612"/>
                  <a:pt x="1271" y="612"/>
                  <a:pt x="1271" y="612"/>
                </a:cubicBezTo>
              </a:path>
            </a:pathLst>
          </a:custGeom>
          <a:solidFill>
            <a:srgbClr val="21A9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31816A4-8995-4003-9892-C5C90C60D8D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26595" y="1797075"/>
            <a:ext cx="417079" cy="360000"/>
          </a:xfrm>
          <a:custGeom>
            <a:avLst/>
            <a:gdLst>
              <a:gd name="T0" fmla="*/ 1375 w 1833"/>
              <a:gd name="T1" fmla="*/ 0 h 1587"/>
              <a:gd name="T2" fmla="*/ 1833 w 1833"/>
              <a:gd name="T3" fmla="*/ 793 h 1587"/>
              <a:gd name="T4" fmla="*/ 1375 w 1833"/>
              <a:gd name="T5" fmla="*/ 1587 h 1587"/>
              <a:gd name="T6" fmla="*/ 459 w 1833"/>
              <a:gd name="T7" fmla="*/ 1587 h 1587"/>
              <a:gd name="T8" fmla="*/ 0 w 1833"/>
              <a:gd name="T9" fmla="*/ 793 h 1587"/>
              <a:gd name="T10" fmla="*/ 459 w 1833"/>
              <a:gd name="T11" fmla="*/ 0 h 1587"/>
              <a:gd name="T12" fmla="*/ 1375 w 1833"/>
              <a:gd name="T13" fmla="*/ 0 h 1587"/>
              <a:gd name="T14" fmla="*/ 1131 w 1833"/>
              <a:gd name="T15" fmla="*/ 659 h 1587"/>
              <a:gd name="T16" fmla="*/ 985 w 1833"/>
              <a:gd name="T17" fmla="*/ 659 h 1587"/>
              <a:gd name="T18" fmla="*/ 985 w 1833"/>
              <a:gd name="T19" fmla="*/ 563 h 1587"/>
              <a:gd name="T20" fmla="*/ 1026 w 1833"/>
              <a:gd name="T21" fmla="*/ 519 h 1587"/>
              <a:gd name="T22" fmla="*/ 1129 w 1833"/>
              <a:gd name="T23" fmla="*/ 519 h 1587"/>
              <a:gd name="T24" fmla="*/ 1129 w 1833"/>
              <a:gd name="T25" fmla="*/ 361 h 1587"/>
              <a:gd name="T26" fmla="*/ 987 w 1833"/>
              <a:gd name="T27" fmla="*/ 360 h 1587"/>
              <a:gd name="T28" fmla="*/ 794 w 1833"/>
              <a:gd name="T29" fmla="*/ 553 h 1587"/>
              <a:gd name="T30" fmla="*/ 794 w 1833"/>
              <a:gd name="T31" fmla="*/ 659 h 1587"/>
              <a:gd name="T32" fmla="*/ 703 w 1833"/>
              <a:gd name="T33" fmla="*/ 659 h 1587"/>
              <a:gd name="T34" fmla="*/ 703 w 1833"/>
              <a:gd name="T35" fmla="*/ 821 h 1587"/>
              <a:gd name="T36" fmla="*/ 794 w 1833"/>
              <a:gd name="T37" fmla="*/ 821 h 1587"/>
              <a:gd name="T38" fmla="*/ 794 w 1833"/>
              <a:gd name="T39" fmla="*/ 1282 h 1587"/>
              <a:gd name="T40" fmla="*/ 985 w 1833"/>
              <a:gd name="T41" fmla="*/ 1282 h 1587"/>
              <a:gd name="T42" fmla="*/ 985 w 1833"/>
              <a:gd name="T43" fmla="*/ 821 h 1587"/>
              <a:gd name="T44" fmla="*/ 1115 w 1833"/>
              <a:gd name="T45" fmla="*/ 821 h 1587"/>
              <a:gd name="T46" fmla="*/ 1131 w 1833"/>
              <a:gd name="T47" fmla="*/ 659 h 1587"/>
              <a:gd name="T48" fmla="*/ 1115 w 1833"/>
              <a:gd name="T49" fmla="*/ 821 h 1587"/>
              <a:gd name="T50" fmla="*/ 1115 w 1833"/>
              <a:gd name="T51" fmla="*/ 821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33" h="1587">
                <a:moveTo>
                  <a:pt x="1375" y="0"/>
                </a:moveTo>
                <a:cubicBezTo>
                  <a:pt x="1833" y="793"/>
                  <a:pt x="1833" y="793"/>
                  <a:pt x="1833" y="793"/>
                </a:cubicBezTo>
                <a:cubicBezTo>
                  <a:pt x="1375" y="1587"/>
                  <a:pt x="1375" y="1587"/>
                  <a:pt x="1375" y="1587"/>
                </a:cubicBezTo>
                <a:cubicBezTo>
                  <a:pt x="459" y="1587"/>
                  <a:pt x="459" y="1587"/>
                  <a:pt x="459" y="1587"/>
                </a:cubicBezTo>
                <a:cubicBezTo>
                  <a:pt x="0" y="793"/>
                  <a:pt x="0" y="793"/>
                  <a:pt x="0" y="793"/>
                </a:cubicBezTo>
                <a:cubicBezTo>
                  <a:pt x="459" y="0"/>
                  <a:pt x="459" y="0"/>
                  <a:pt x="459" y="0"/>
                </a:cubicBezTo>
                <a:lnTo>
                  <a:pt x="1375" y="0"/>
                </a:lnTo>
                <a:close/>
                <a:moveTo>
                  <a:pt x="1131" y="659"/>
                </a:moveTo>
                <a:cubicBezTo>
                  <a:pt x="985" y="659"/>
                  <a:pt x="985" y="659"/>
                  <a:pt x="985" y="659"/>
                </a:cubicBezTo>
                <a:cubicBezTo>
                  <a:pt x="985" y="563"/>
                  <a:pt x="985" y="563"/>
                  <a:pt x="985" y="563"/>
                </a:cubicBezTo>
                <a:cubicBezTo>
                  <a:pt x="985" y="527"/>
                  <a:pt x="1009" y="519"/>
                  <a:pt x="1026" y="519"/>
                </a:cubicBezTo>
                <a:cubicBezTo>
                  <a:pt x="1129" y="519"/>
                  <a:pt x="1129" y="519"/>
                  <a:pt x="1129" y="519"/>
                </a:cubicBezTo>
                <a:cubicBezTo>
                  <a:pt x="1129" y="361"/>
                  <a:pt x="1129" y="361"/>
                  <a:pt x="1129" y="361"/>
                </a:cubicBezTo>
                <a:cubicBezTo>
                  <a:pt x="987" y="360"/>
                  <a:pt x="987" y="360"/>
                  <a:pt x="987" y="360"/>
                </a:cubicBezTo>
                <a:cubicBezTo>
                  <a:pt x="830" y="360"/>
                  <a:pt x="794" y="478"/>
                  <a:pt x="794" y="553"/>
                </a:cubicBezTo>
                <a:cubicBezTo>
                  <a:pt x="794" y="659"/>
                  <a:pt x="794" y="659"/>
                  <a:pt x="794" y="659"/>
                </a:cubicBezTo>
                <a:cubicBezTo>
                  <a:pt x="703" y="659"/>
                  <a:pt x="703" y="659"/>
                  <a:pt x="703" y="659"/>
                </a:cubicBezTo>
                <a:cubicBezTo>
                  <a:pt x="703" y="821"/>
                  <a:pt x="703" y="821"/>
                  <a:pt x="703" y="821"/>
                </a:cubicBezTo>
                <a:cubicBezTo>
                  <a:pt x="794" y="821"/>
                  <a:pt x="794" y="821"/>
                  <a:pt x="794" y="821"/>
                </a:cubicBezTo>
                <a:cubicBezTo>
                  <a:pt x="794" y="1282"/>
                  <a:pt x="794" y="1282"/>
                  <a:pt x="794" y="1282"/>
                </a:cubicBezTo>
                <a:cubicBezTo>
                  <a:pt x="985" y="1282"/>
                  <a:pt x="985" y="1282"/>
                  <a:pt x="985" y="1282"/>
                </a:cubicBezTo>
                <a:cubicBezTo>
                  <a:pt x="985" y="821"/>
                  <a:pt x="985" y="821"/>
                  <a:pt x="985" y="821"/>
                </a:cubicBezTo>
                <a:cubicBezTo>
                  <a:pt x="1115" y="821"/>
                  <a:pt x="1115" y="821"/>
                  <a:pt x="1115" y="821"/>
                </a:cubicBezTo>
                <a:lnTo>
                  <a:pt x="1131" y="659"/>
                </a:lnTo>
                <a:close/>
                <a:moveTo>
                  <a:pt x="1115" y="821"/>
                </a:moveTo>
                <a:cubicBezTo>
                  <a:pt x="1115" y="821"/>
                  <a:pt x="1115" y="821"/>
                  <a:pt x="1115" y="821"/>
                </a:cubicBezTo>
              </a:path>
            </a:pathLst>
          </a:custGeom>
          <a:solidFill>
            <a:srgbClr val="21A9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3242007" y="5840777"/>
            <a:ext cx="2351926" cy="430887"/>
          </a:xfrm>
          <a:prstGeom prst="rect">
            <a:avLst/>
          </a:prstGeom>
          <a:solidFill>
            <a:schemeClr val="bg1"/>
          </a:solidFill>
          <a:ln>
            <a:solidFill>
              <a:srgbClr val="21A9C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Panos</a:t>
            </a:r>
            <a:r>
              <a:rPr lang="en-US" sz="1100" dirty="0" smtClean="0"/>
              <a:t> Alexiou </a:t>
            </a:r>
          </a:p>
          <a:p>
            <a:r>
              <a:rPr lang="en-US" sz="1100" dirty="0" smtClean="0">
                <a:solidFill>
                  <a:srgbClr val="21A9C0"/>
                </a:solidFill>
                <a:hlinkClick r:id="rId2"/>
              </a:rPr>
              <a:t>panagiotis.alexiou@ceitec.muni.cz</a:t>
            </a:r>
            <a:endParaRPr lang="en-US" sz="1100" dirty="0" smtClean="0">
              <a:solidFill>
                <a:srgbClr val="21A9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273" y="3044848"/>
            <a:ext cx="3346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 you for your attention!</a:t>
            </a:r>
          </a:p>
          <a:p>
            <a:r>
              <a:rPr lang="en-US" dirty="0" smtClean="0"/>
              <a:t>60 minutes lunch break.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96" y="3624941"/>
            <a:ext cx="2999317" cy="299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</a:t>
            </a:r>
            <a:r>
              <a:rPr lang="en-US" dirty="0" smtClean="0"/>
              <a:t>LF:DSIB01 - Student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Attend </a:t>
            </a:r>
            <a:r>
              <a:rPr lang="en-US" dirty="0" smtClean="0"/>
              <a:t>Classes and </a:t>
            </a:r>
            <a:r>
              <a:rPr lang="en-US" dirty="0" err="1" smtClean="0"/>
              <a:t>Practicals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Complete Practical Exercises</a:t>
            </a:r>
          </a:p>
          <a:p>
            <a:endParaRPr lang="en-US" dirty="0"/>
          </a:p>
          <a:p>
            <a:r>
              <a:rPr lang="en-US" dirty="0" smtClean="0"/>
              <a:t>Demonstrate Understanding of Material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9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2570" cy="676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Definition of an algorithm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Pseudocode Notation</a:t>
            </a:r>
          </a:p>
          <a:p>
            <a:pPr fontAlgn="base"/>
            <a:endParaRPr lang="en-US" dirty="0"/>
          </a:p>
          <a:p>
            <a:pPr fontAlgn="base"/>
            <a:r>
              <a:rPr lang="en-US" dirty="0" smtClean="0"/>
              <a:t>Exercise: The Coin Change Problem</a:t>
            </a:r>
            <a:endParaRPr lang="en-US" dirty="0"/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Brute </a:t>
            </a:r>
            <a:r>
              <a:rPr lang="en-US" dirty="0"/>
              <a:t>force, Iterative, Recursive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Big-O </a:t>
            </a:r>
            <a:r>
              <a:rPr lang="en-US" dirty="0"/>
              <a:t>notation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2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524000"/>
            <a:ext cx="11258550" cy="1429594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u="sng" dirty="0" smtClean="0"/>
              <a:t>sequence of instructions</a:t>
            </a:r>
            <a:r>
              <a:rPr lang="en-US" dirty="0" smtClean="0"/>
              <a:t> one must perform to </a:t>
            </a:r>
            <a:r>
              <a:rPr lang="en-US" dirty="0" smtClean="0">
                <a:solidFill>
                  <a:srgbClr val="21A9C0"/>
                </a:solidFill>
              </a:rPr>
              <a:t>solve</a:t>
            </a:r>
            <a:r>
              <a:rPr lang="en-US" dirty="0" smtClean="0"/>
              <a:t> a </a:t>
            </a:r>
            <a:r>
              <a:rPr lang="en-US" u="sng" dirty="0" smtClean="0"/>
              <a:t>well formulated problem</a:t>
            </a:r>
          </a:p>
          <a:p>
            <a:r>
              <a:rPr lang="en-US" dirty="0" smtClean="0"/>
              <a:t>A </a:t>
            </a:r>
            <a:r>
              <a:rPr lang="en-US" u="sng" dirty="0" smtClean="0"/>
              <a:t>step-by-step method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21A9C0"/>
                </a:solidFill>
              </a:rPr>
              <a:t>solving</a:t>
            </a:r>
            <a:r>
              <a:rPr lang="en-US" dirty="0" smtClean="0"/>
              <a:t> a </a:t>
            </a:r>
            <a:r>
              <a:rPr lang="en-US" u="sng" dirty="0" smtClean="0"/>
              <a:t>problem</a:t>
            </a:r>
          </a:p>
          <a:p>
            <a:r>
              <a:rPr lang="en-US" dirty="0" smtClean="0"/>
              <a:t>A </a:t>
            </a:r>
            <a:r>
              <a:rPr lang="en-US" u="sng" dirty="0" smtClean="0"/>
              <a:t>set of instructions</a:t>
            </a:r>
            <a:r>
              <a:rPr lang="en-US" dirty="0" smtClean="0"/>
              <a:t> designed to </a:t>
            </a:r>
            <a:r>
              <a:rPr lang="en-US" dirty="0" smtClean="0">
                <a:solidFill>
                  <a:srgbClr val="21A9C0"/>
                </a:solidFill>
              </a:rPr>
              <a:t>perform</a:t>
            </a:r>
            <a:r>
              <a:rPr lang="en-US" dirty="0" smtClean="0"/>
              <a:t> a </a:t>
            </a:r>
            <a:r>
              <a:rPr lang="en-US" u="sng" dirty="0" smtClean="0"/>
              <a:t>specific task</a:t>
            </a:r>
          </a:p>
          <a:p>
            <a:endParaRPr lang="en-US" u="sn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1628" y="3456761"/>
            <a:ext cx="2710999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Sequence of instructions</a:t>
            </a:r>
          </a:p>
          <a:p>
            <a:r>
              <a:rPr lang="en-US" dirty="0" smtClean="0"/>
              <a:t>Step-by-step method</a:t>
            </a:r>
          </a:p>
          <a:p>
            <a:r>
              <a:rPr lang="en-US" dirty="0" smtClean="0"/>
              <a:t>Set of instructions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8474" y="3609109"/>
            <a:ext cx="1005403" cy="7109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Solve</a:t>
            </a:r>
          </a:p>
          <a:p>
            <a:r>
              <a:rPr lang="en-US" dirty="0" smtClean="0"/>
              <a:t>Perform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09724" y="3621446"/>
            <a:ext cx="2681183" cy="7109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Well formulated problem</a:t>
            </a:r>
          </a:p>
          <a:p>
            <a:r>
              <a:rPr lang="en-US" dirty="0" smtClean="0"/>
              <a:t>Specific task</a:t>
            </a:r>
          </a:p>
        </p:txBody>
      </p:sp>
    </p:spTree>
    <p:extLst>
      <p:ext uri="{BB962C8B-B14F-4D97-AF65-F5344CB8AC3E}">
        <p14:creationId xmlns:p14="http://schemas.microsoft.com/office/powerpoint/2010/main" val="62537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9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112021" y="114750"/>
            <a:ext cx="7689279" cy="1015663"/>
            <a:chOff x="1901628" y="3456761"/>
            <a:chExt cx="7689279" cy="1015663"/>
          </a:xfrm>
        </p:grpSpPr>
        <p:sp>
          <p:nvSpPr>
            <p:cNvPr id="5" name="TextBox 4"/>
            <p:cNvSpPr txBox="1"/>
            <p:nvPr/>
          </p:nvSpPr>
          <p:spPr>
            <a:xfrm>
              <a:off x="1901628" y="3456761"/>
              <a:ext cx="2710999" cy="101566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Sequence of instructions</a:t>
              </a:r>
            </a:p>
            <a:p>
              <a:r>
                <a:rPr lang="en-US" dirty="0" smtClean="0"/>
                <a:t>Step-by-step method</a:t>
              </a:r>
            </a:p>
            <a:p>
              <a:r>
                <a:rPr lang="en-US" dirty="0" smtClean="0"/>
                <a:t>Set of instructions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58474" y="3609109"/>
              <a:ext cx="1005403" cy="71096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Solve</a:t>
              </a:r>
            </a:p>
            <a:p>
              <a:r>
                <a:rPr lang="en-US" dirty="0" smtClean="0"/>
                <a:t>Perform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09724" y="3621446"/>
              <a:ext cx="2681183" cy="71096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Well formulated problem</a:t>
              </a:r>
            </a:p>
            <a:p>
              <a:r>
                <a:rPr lang="en-US" dirty="0" smtClean="0"/>
                <a:t>Specific task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392" y="1554893"/>
            <a:ext cx="2562225" cy="3333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392" y="1989726"/>
            <a:ext cx="6885985" cy="34812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488" y="2281955"/>
            <a:ext cx="3723131" cy="279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3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CEITEC">
      <a:dk1>
        <a:srgbClr val="39464A"/>
      </a:dk1>
      <a:lt1>
        <a:srgbClr val="F2F2F2"/>
      </a:lt1>
      <a:dk2>
        <a:srgbClr val="39464A"/>
      </a:dk2>
      <a:lt2>
        <a:srgbClr val="D8D8D8"/>
      </a:lt2>
      <a:accent1>
        <a:srgbClr val="62BB46"/>
      </a:accent1>
      <a:accent2>
        <a:srgbClr val="21A9C0"/>
      </a:accent2>
      <a:accent3>
        <a:srgbClr val="39464A"/>
      </a:accent3>
      <a:accent4>
        <a:srgbClr val="F2F2F2"/>
      </a:accent4>
      <a:accent5>
        <a:srgbClr val="BFBFBF"/>
      </a:accent5>
      <a:accent6>
        <a:srgbClr val="7F7F7F"/>
      </a:accent6>
      <a:hlink>
        <a:srgbClr val="21A9C0"/>
      </a:hlink>
      <a:folHlink>
        <a:srgbClr val="39464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ITEC_2018_Presentation.potx" id="{E48A03DA-D02B-4828-AB81-2E0A3A1968A3}" vid="{D87DA677-CFD7-4928-885D-0CCC18AB99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2365</TotalTime>
  <Words>1244</Words>
  <Application>Microsoft Office PowerPoint</Application>
  <PresentationFormat>Widescreen</PresentationFormat>
  <Paragraphs>283</Paragraphs>
  <Slides>45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Calibri</vt:lpstr>
      <vt:lpstr>Motiv Office</vt:lpstr>
      <vt:lpstr> Week 1 : Introduction; Algorithm Basics </vt:lpstr>
      <vt:lpstr>Introduction to LF:DSIB01 - Course Goals</vt:lpstr>
      <vt:lpstr>Introduction to LF:DSIB01 - Course Material</vt:lpstr>
      <vt:lpstr>Course Schedule</vt:lpstr>
      <vt:lpstr>Introduction to LF:DSIB01 - Student Responsibilities</vt:lpstr>
      <vt:lpstr>PowerPoint Presentation</vt:lpstr>
      <vt:lpstr>Basics of Algorithms</vt:lpstr>
      <vt:lpstr>What is an algorithm</vt:lpstr>
      <vt:lpstr>PowerPoint Presentation</vt:lpstr>
      <vt:lpstr>Pseudocode Notation</vt:lpstr>
      <vt:lpstr>Pseudocode Notation</vt:lpstr>
      <vt:lpstr>Pseudocode Notation</vt:lpstr>
      <vt:lpstr>Pseudocode Notation</vt:lpstr>
      <vt:lpstr>Pseudocode Notation</vt:lpstr>
      <vt:lpstr>Pseudocode Notation</vt:lpstr>
      <vt:lpstr>Pseudocode vs Computer Code</vt:lpstr>
      <vt:lpstr>Pseudocode Exercise: Coin Change (Euro coins)</vt:lpstr>
      <vt:lpstr>Pseudocode Exercise: Coin Change (Generalised)</vt:lpstr>
      <vt:lpstr>Pseudocode Exercise: Coin Change (US coins)</vt:lpstr>
      <vt:lpstr>Pseudocode Exercise: Coin Change (US coins)</vt:lpstr>
      <vt:lpstr>Pseudocode Exercise: Coin Change (US coins)</vt:lpstr>
      <vt:lpstr>Pseudocode Exercise: Coin Change</vt:lpstr>
      <vt:lpstr>Brute Force Algorithm</vt:lpstr>
      <vt:lpstr>Recursive Algorithms</vt:lpstr>
      <vt:lpstr>Towers of Hanoi (3 disks)</vt:lpstr>
      <vt:lpstr>Towers of Hanoi: N disks</vt:lpstr>
      <vt:lpstr>Towers of Hanoi: N disks</vt:lpstr>
      <vt:lpstr>Towers of Hanoi: N disks</vt:lpstr>
      <vt:lpstr>Towers of Hanoi: 4 disks</vt:lpstr>
      <vt:lpstr>Towers of Hanoi: 4 disks</vt:lpstr>
      <vt:lpstr>Iterative Algorithms – Fibonacci Series</vt:lpstr>
      <vt:lpstr>Iterative Algorithms – Immortal Rabbits</vt:lpstr>
      <vt:lpstr>Iterative Algorithms vs Recursive Algorithms</vt:lpstr>
      <vt:lpstr>PowerPoint Presentation</vt:lpstr>
      <vt:lpstr>Algorithms</vt:lpstr>
      <vt:lpstr>Fast vs Slow algorithms</vt:lpstr>
      <vt:lpstr>Guess random number (up/down)</vt:lpstr>
      <vt:lpstr>Guess random number (up/down)</vt:lpstr>
      <vt:lpstr>Guess random number (up/down)</vt:lpstr>
      <vt:lpstr>Guess random number (up/down)</vt:lpstr>
      <vt:lpstr>Guess random number (up/down)</vt:lpstr>
      <vt:lpstr>PowerPoint Presentation</vt:lpstr>
      <vt:lpstr>Common Big-Os</vt:lpstr>
      <vt:lpstr>Week 1 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Zdeňka Lipovská</dc:creator>
  <cp:lastModifiedBy>Panagiotis Alexiou</cp:lastModifiedBy>
  <cp:revision>88</cp:revision>
  <cp:lastPrinted>2019-09-20T07:11:32Z</cp:lastPrinted>
  <dcterms:created xsi:type="dcterms:W3CDTF">2018-06-18T13:01:41Z</dcterms:created>
  <dcterms:modified xsi:type="dcterms:W3CDTF">2019-09-20T11:28:48Z</dcterms:modified>
</cp:coreProperties>
</file>