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7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00" r:id="rId25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6"/>
    <a:srgbClr val="FFFFFF"/>
    <a:srgbClr val="21A9C0"/>
    <a:srgbClr val="7AC143"/>
    <a:srgbClr val="39464A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87127" autoAdjust="0"/>
  </p:normalViewPr>
  <p:slideViewPr>
    <p:cSldViewPr snapToGrid="0" showGuides="1">
      <p:cViewPr varScale="1">
        <p:scale>
          <a:sx n="158" d="100"/>
          <a:sy n="158" d="100"/>
        </p:scale>
        <p:origin x="108" y="284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788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E936EE-4FBC-4323-8C30-7EEC88E67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22" y="397746"/>
            <a:ext cx="1247372" cy="12470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hyperlink" Target="https://erilllab.umbc.edu/files/2016/04/Introduction_Information_Theory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mcbioinformatics.biomedcentral.com/articles/10.1186/1471-2105-15-7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meme-suite.org/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meme-suite.org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meme-suite.org/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me-suite.org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regex.asp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python_regex.asp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w3schools.com/python/python_regex.asp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python_regex.asp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debuggex.com/cheatsheet/regex/python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rilllab.umbc.edu/files/2016/04/Introduction_Information_Theory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cs-CZ" sz="4800" dirty="0"/>
              <a:t/>
            </a:r>
            <a:br>
              <a:rPr lang="en-GB" altLang="cs-CZ" sz="4800" dirty="0"/>
            </a:br>
            <a:r>
              <a:rPr lang="en-US" altLang="cs-CZ" sz="4800" dirty="0" smtClean="0"/>
              <a:t>Week </a:t>
            </a:r>
            <a:r>
              <a:rPr lang="en-US" altLang="cs-CZ" sz="4800" dirty="0" smtClean="0"/>
              <a:t>3 </a:t>
            </a:r>
            <a:r>
              <a:rPr lang="en-US" altLang="cs-CZ" sz="4800" dirty="0"/>
              <a:t>: </a:t>
            </a:r>
            <a:r>
              <a:rPr lang="en-US" altLang="cs-CZ" sz="4800" dirty="0" smtClean="0"/>
              <a:t>Pattern Recognition</a:t>
            </a:r>
            <a:r>
              <a:rPr lang="en-GB" altLang="cs-CZ" sz="4800" dirty="0"/>
              <a:t/>
            </a:r>
            <a:br>
              <a:rPr lang="en-GB" altLang="cs-CZ" sz="4800" dirty="0"/>
            </a:br>
            <a:endParaRPr lang="en-GB" altLang="cs-CZ" sz="4800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to Bioinformatics (LF:DSIB01)</a:t>
            </a:r>
            <a:endParaRPr lang="en-GB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" y="345438"/>
            <a:ext cx="4277238" cy="15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9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83086" y="637775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2"/>
              </a:rPr>
              <a:t>https://erilllab.umbc.edu/files/2016/04/Introduction_Information_Theory.pdf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892754"/>
            <a:ext cx="7124700" cy="148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1395453"/>
            <a:ext cx="3810000" cy="447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9822" y="976495"/>
            <a:ext cx="889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 is a measure of the </a:t>
            </a:r>
            <a:r>
              <a:rPr lang="en-US" i="1" dirty="0"/>
              <a:t>unpredictability</a:t>
            </a:r>
            <a:r>
              <a:rPr lang="en-US" dirty="0"/>
              <a:t> of </a:t>
            </a:r>
            <a:r>
              <a:rPr lang="en-US" dirty="0" smtClean="0"/>
              <a:t>a state (</a:t>
            </a:r>
            <a:r>
              <a:rPr lang="en-US" i="1" dirty="0" smtClean="0"/>
              <a:t>average </a:t>
            </a:r>
            <a:r>
              <a:rPr lang="en-US" i="1" dirty="0"/>
              <a:t>information </a:t>
            </a:r>
            <a:r>
              <a:rPr lang="en-US" i="1" dirty="0" smtClean="0"/>
              <a:t>content)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" y="3428280"/>
            <a:ext cx="4295775" cy="781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5" y="4258956"/>
            <a:ext cx="4524375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25" y="5108682"/>
            <a:ext cx="7096125" cy="1076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987" y="5766313"/>
            <a:ext cx="885825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8055" y="3461617"/>
            <a:ext cx="47910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a Seq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190626"/>
            <a:ext cx="10855122" cy="3388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4256" y="4653643"/>
            <a:ext cx="7135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 height indicates the Information Content per position (</a:t>
            </a:r>
            <a:r>
              <a:rPr lang="en-US" dirty="0" err="1" smtClean="0"/>
              <a:t>Rseq</a:t>
            </a:r>
            <a:r>
              <a:rPr lang="en-US" dirty="0" smtClean="0"/>
              <a:t>(I))</a:t>
            </a:r>
          </a:p>
          <a:p>
            <a:r>
              <a:rPr lang="en-US" dirty="0" smtClean="0"/>
              <a:t>Letter height indicates the Base Frequency per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5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rules or a machine learning method</a:t>
            </a:r>
          </a:p>
          <a:p>
            <a:endParaRPr lang="en-US" dirty="0"/>
          </a:p>
          <a:p>
            <a:r>
              <a:rPr lang="en-US" dirty="0" smtClean="0"/>
              <a:t>Must be able to discriminate / classify / score sequence</a:t>
            </a:r>
          </a:p>
          <a:p>
            <a:endParaRPr lang="en-US" dirty="0"/>
          </a:p>
          <a:p>
            <a:r>
              <a:rPr lang="en-US" dirty="0" smtClean="0"/>
              <a:t>Commonly used: Hidden Markov Models</a:t>
            </a:r>
          </a:p>
          <a:p>
            <a:endParaRPr lang="en-US" dirty="0"/>
          </a:p>
          <a:p>
            <a:r>
              <a:rPr lang="en-US" dirty="0" smtClean="0"/>
              <a:t>We will not talk about stochastic models in this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 descr="Image result for hidden markov model dna sequ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9" y="2205824"/>
            <a:ext cx="3643993" cy="2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3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Logo (PFAM)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13</a:t>
            </a:fld>
            <a:endParaRPr lang="en-US"/>
          </a:p>
        </p:txBody>
      </p:sp>
      <p:pic>
        <p:nvPicPr>
          <p:cNvPr id="6146" name="Picture 2" descr="HMM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" y="1917246"/>
            <a:ext cx="12170189" cy="30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76699" y="5204056"/>
            <a:ext cx="8880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https://bmcbioinformatics.biomedcentral.com/articles/10.1186/1471-2105-15-7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7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14</a:t>
            </a:fld>
            <a:endParaRPr lang="en-US"/>
          </a:p>
        </p:txBody>
      </p:sp>
      <p:pic>
        <p:nvPicPr>
          <p:cNvPr id="7170" name="Picture 2" descr="Image result for hu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986" y="5582758"/>
            <a:ext cx="4056289" cy="825500"/>
          </a:xfrm>
        </p:spPr>
        <p:txBody>
          <a:bodyPr/>
          <a:lstStyle/>
          <a:p>
            <a:pPr algn="ctr"/>
            <a:r>
              <a:rPr lang="en-US" dirty="0" smtClean="0"/>
              <a:t>Hunting for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1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 Discovery with MEME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44405" y="633159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http://meme-suite.org/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883229"/>
            <a:ext cx="102393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6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 Discovery with MEME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44405" y="633159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http://meme-suite.org/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343" y="365126"/>
            <a:ext cx="5123326" cy="5344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981218"/>
            <a:ext cx="6763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&gt;SEQ1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TCAGTGCAGTCATGCACATGCATGCATGCATGCATGCATGCATGCATG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&gt;SEQ2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TGTGCTGACTGCATGACTCTATCTGCATGACTGTTTCTGCGCGGC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&gt;SEQ3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TGCATGCATGCACTGAAAAAAAAAATGCATGCATGCACTGACATGCTGACTGA</a:t>
            </a:r>
          </a:p>
        </p:txBody>
      </p:sp>
    </p:spTree>
    <p:extLst>
      <p:ext uri="{BB962C8B-B14F-4D97-AF65-F5344CB8AC3E}">
        <p14:creationId xmlns:p14="http://schemas.microsoft.com/office/powerpoint/2010/main" val="256229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 Discovery with MEME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44405" y="633159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http://meme-suite.org/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508" y="1142548"/>
            <a:ext cx="8960983" cy="52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28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Motif Discovery with MEME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8" y="1265464"/>
            <a:ext cx="11978984" cy="54664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44405" y="633159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http://meme-suite.org/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92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Deterministic Patterns</a:t>
            </a:r>
          </a:p>
          <a:p>
            <a:r>
              <a:rPr lang="en-US" dirty="0" smtClean="0"/>
              <a:t>Regex is a commonly used language for definition of Deterministic Patterns</a:t>
            </a:r>
          </a:p>
          <a:p>
            <a:r>
              <a:rPr lang="en-US" dirty="0" smtClean="0"/>
              <a:t>Extremely powerful syntax – but ATTENTION for unintended results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Meta-characters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Special Characters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02769" y="6331592"/>
            <a:ext cx="566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https://www.w3schools.com/python/python_regex.asp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3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Patterns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will learn: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How to define a pattern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How to identify the presence of a pattern in a sequence</a:t>
            </a:r>
          </a:p>
          <a:p>
            <a:pPr marL="0" indent="0">
              <a:buNone/>
            </a:pPr>
            <a:r>
              <a:rPr lang="en-US" dirty="0" smtClean="0"/>
              <a:t>	3. How to count pattern occurrences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4. Calculation of overrepresentation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5. Creation of elaborate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3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Meta-characters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190626"/>
            <a:ext cx="8101012" cy="5072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2769" y="6331592"/>
            <a:ext cx="566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https://www.w3schools.com/python/python_regex.asp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737" y="2326821"/>
            <a:ext cx="3766271" cy="193798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115300" y="3355522"/>
            <a:ext cx="370794" cy="138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57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Characters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02769" y="6331592"/>
            <a:ext cx="566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https://www.w3schools.com/python/python_regex.asp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586" y="295874"/>
            <a:ext cx="6494689" cy="5830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1003642"/>
            <a:ext cx="4160384" cy="373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53" y="1619930"/>
            <a:ext cx="4972050" cy="3667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153" y="5962260"/>
            <a:ext cx="691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\A vs ^ : ^ matches start of LINE while \A start of string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47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1" y="279709"/>
            <a:ext cx="9132433" cy="5601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2769" y="6331592"/>
            <a:ext cx="566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https://www.w3schools.com/python/python_regex.asp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05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regex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0" y="6331592"/>
            <a:ext cx="553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https://www.debuggex.com/cheatsheet/regex/python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81" y="146958"/>
            <a:ext cx="6641584" cy="6045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2" y="1284949"/>
            <a:ext cx="5197929" cy="181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53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A9DF2A-7504-4297-9750-D7A7B9B36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B94687-3D37-479A-9006-A17808AF2807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C357198-AEB7-4CEC-9D4D-3FF14D1E2F83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93543-86A3-45C5-8BA9-E53E19222F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31816A4-8995-4003-9892-C5C90C60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274273" y="3044848"/>
            <a:ext cx="334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your attention!</a:t>
            </a:r>
          </a:p>
          <a:p>
            <a:r>
              <a:rPr lang="en-US" dirty="0" smtClean="0"/>
              <a:t>60 minutes lunch break.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6" y="3624941"/>
            <a:ext cx="2999317" cy="29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several ways to define a pattern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Deterministic Patterns</a:t>
            </a:r>
          </a:p>
          <a:p>
            <a:endParaRPr lang="en-US" dirty="0"/>
          </a:p>
          <a:p>
            <a:r>
              <a:rPr lang="en-US" dirty="0" smtClean="0"/>
              <a:t>Patterns with mismatches</a:t>
            </a:r>
          </a:p>
          <a:p>
            <a:endParaRPr lang="en-US" dirty="0"/>
          </a:p>
          <a:p>
            <a:r>
              <a:rPr lang="en-US" dirty="0" smtClean="0"/>
              <a:t>Position Weight Matrices</a:t>
            </a:r>
          </a:p>
          <a:p>
            <a:endParaRPr lang="en-US" dirty="0"/>
          </a:p>
          <a:p>
            <a:r>
              <a:rPr lang="en-US" dirty="0" smtClean="0"/>
              <a:t>Stochastic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9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Alphabet </a:t>
            </a:r>
            <a:r>
              <a:rPr lang="el-GR" dirty="0" smtClean="0"/>
              <a:t>Σ=</a:t>
            </a:r>
            <a:r>
              <a:rPr lang="en-US" dirty="0" smtClean="0"/>
              <a:t>[A,T,G,C]</a:t>
            </a:r>
          </a:p>
          <a:p>
            <a:endParaRPr lang="en-US" dirty="0"/>
          </a:p>
          <a:p>
            <a:r>
              <a:rPr lang="en-US" dirty="0" smtClean="0"/>
              <a:t>Simple Sequence: e.g. TATAAAA</a:t>
            </a:r>
          </a:p>
          <a:p>
            <a:endParaRPr lang="en-US" dirty="0" smtClean="0"/>
          </a:p>
          <a:p>
            <a:r>
              <a:rPr lang="en-US" dirty="0" smtClean="0"/>
              <a:t>Ambiguous character: e.g. TAT[AT]AAA : [AT] = either A or T</a:t>
            </a:r>
          </a:p>
          <a:p>
            <a:endParaRPr lang="en-US" dirty="0" smtClean="0"/>
          </a:p>
          <a:p>
            <a:r>
              <a:rPr lang="en-US" dirty="0" smtClean="0"/>
              <a:t>Wildcard: TAT </a:t>
            </a:r>
            <a:r>
              <a:rPr lang="en-US" b="1" dirty="0" smtClean="0"/>
              <a:t>. </a:t>
            </a:r>
            <a:r>
              <a:rPr lang="en-US" dirty="0" smtClean="0"/>
              <a:t>AAA : </a:t>
            </a:r>
            <a:r>
              <a:rPr lang="en-US" b="1" dirty="0" smtClean="0"/>
              <a:t>. </a:t>
            </a:r>
            <a:r>
              <a:rPr lang="en-US" dirty="0" smtClean="0"/>
              <a:t>= any character</a:t>
            </a:r>
          </a:p>
          <a:p>
            <a:endParaRPr lang="en-US" dirty="0" smtClean="0"/>
          </a:p>
          <a:p>
            <a:r>
              <a:rPr lang="en-US" dirty="0" smtClean="0"/>
              <a:t>Flexible gap: TAT</a:t>
            </a:r>
            <a:r>
              <a:rPr lang="en-US" b="1" dirty="0" smtClean="0"/>
              <a:t>. {1,3}</a:t>
            </a:r>
            <a:r>
              <a:rPr lang="en-US" dirty="0" smtClean="0"/>
              <a:t>AAA : </a:t>
            </a:r>
            <a:r>
              <a:rPr lang="en-US" b="1" dirty="0" smtClean="0"/>
              <a:t>.{1,3}</a:t>
            </a:r>
            <a:r>
              <a:rPr lang="en-US" dirty="0" smtClean="0"/>
              <a:t> = one to three times any character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with mismatches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exact matching of Deterministic Pattern + a certain number of mistakes</a:t>
            </a:r>
          </a:p>
          <a:p>
            <a:endParaRPr lang="en-US" dirty="0"/>
          </a:p>
          <a:p>
            <a:r>
              <a:rPr lang="en-US" dirty="0" smtClean="0"/>
              <a:t>This category will be covered in depth over the next 2 lectures (Week 4,5)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2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Probability Matrices (PPM)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Ambiguous symbol [AT] gives the same % on both symbols</a:t>
            </a:r>
          </a:p>
          <a:p>
            <a:endParaRPr lang="en-US" dirty="0"/>
          </a:p>
          <a:p>
            <a:r>
              <a:rPr lang="en-US" dirty="0" smtClean="0"/>
              <a:t>PPM is a table Position x Alphabet containing probability (%) scores</a:t>
            </a:r>
          </a:p>
          <a:p>
            <a:endParaRPr lang="en-US" dirty="0"/>
          </a:p>
          <a:p>
            <a:r>
              <a:rPr lang="en-US" dirty="0" smtClean="0"/>
              <a:t>Using this PPM one can score the probability that this pattern produces this sequence.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4304620"/>
            <a:ext cx="6238875" cy="15144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618334" y="4415196"/>
            <a:ext cx="1966233" cy="1154772"/>
            <a:chOff x="6618334" y="4415196"/>
            <a:chExt cx="1966233" cy="11547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8334" y="4415196"/>
              <a:ext cx="1966233" cy="115477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332029" y="4623250"/>
              <a:ext cx="26942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36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Weight Matrices (PWM)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useful is the log-odds score (weight)</a:t>
            </a:r>
          </a:p>
          <a:p>
            <a:r>
              <a:rPr lang="en-US" dirty="0" smtClean="0"/>
              <a:t>Odds Score = log2 (frequency / background frequency)</a:t>
            </a:r>
          </a:p>
          <a:p>
            <a:r>
              <a:rPr lang="en-US" dirty="0" smtClean="0"/>
              <a:t>Sum: </a:t>
            </a:r>
            <a:r>
              <a:rPr lang="en-US" dirty="0" smtClean="0">
                <a:solidFill>
                  <a:srgbClr val="62BB46"/>
                </a:solidFill>
              </a:rPr>
              <a:t>How different </a:t>
            </a:r>
            <a:r>
              <a:rPr lang="en-US" dirty="0" smtClean="0"/>
              <a:t>is the scored </a:t>
            </a:r>
            <a:r>
              <a:rPr lang="en-US" dirty="0" err="1" smtClean="0"/>
              <a:t>seq</a:t>
            </a:r>
            <a:r>
              <a:rPr lang="en-US" dirty="0" smtClean="0"/>
              <a:t> from a background random 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/>
              <a:t>0</a:t>
            </a:r>
            <a:r>
              <a:rPr lang="en-US" dirty="0" smtClean="0"/>
              <a:t> =&gt; equal </a:t>
            </a:r>
            <a:r>
              <a:rPr lang="en-US" dirty="0" err="1" smtClean="0"/>
              <a:t>prob</a:t>
            </a:r>
            <a:r>
              <a:rPr lang="en-US" dirty="0" smtClean="0"/>
              <a:t> of being M or Background, + =&gt; M more </a:t>
            </a:r>
            <a:r>
              <a:rPr lang="en-US" dirty="0" err="1" smtClean="0"/>
              <a:t>prob</a:t>
            </a:r>
            <a:r>
              <a:rPr lang="en-US" dirty="0" smtClean="0"/>
              <a:t>, - =&gt; M less </a:t>
            </a:r>
            <a:r>
              <a:rPr lang="en-US" dirty="0" err="1" smtClean="0"/>
              <a:t>prob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5154616"/>
            <a:ext cx="8620125" cy="146685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66725" y="3640141"/>
            <a:ext cx="8205108" cy="1514475"/>
            <a:chOff x="466725" y="2774734"/>
            <a:chExt cx="8205108" cy="15144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725" y="2774734"/>
              <a:ext cx="6238875" cy="1514475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6705600" y="2850060"/>
              <a:ext cx="1966233" cy="1154772"/>
              <a:chOff x="6618334" y="4415196"/>
              <a:chExt cx="1966233" cy="115477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8334" y="4415196"/>
                <a:ext cx="1966233" cy="1154772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332029" y="4623250"/>
                <a:ext cx="269421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</a:t>
                </a:r>
                <a:endParaRPr lang="en-US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9279177" y="5154616"/>
            <a:ext cx="1942098" cy="1317852"/>
            <a:chOff x="9279177" y="5154616"/>
            <a:chExt cx="1942098" cy="13178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9177" y="5154616"/>
              <a:ext cx="1942098" cy="131785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980805" y="5662366"/>
              <a:ext cx="26942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784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1" y="1722665"/>
            <a:ext cx="10881274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0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082" y="1190626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Height = Information content (</a:t>
            </a:r>
            <a:r>
              <a:rPr lang="en-US" dirty="0" smtClean="0">
                <a:solidFill>
                  <a:srgbClr val="62BB46"/>
                </a:solidFill>
              </a:rPr>
              <a:t>bits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83086" y="637775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2"/>
              </a:rPr>
              <a:t>https://erilllab.umbc.edu/files/2016/04/Introduction_Information_Theory.pdf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85082" y="1559958"/>
            <a:ext cx="502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Information = degree of decrease in uncertainty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5082" y="2522765"/>
            <a:ext cx="2896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Hartley 1928: I(N) = log(N)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Shannon 1948: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2996973"/>
            <a:ext cx="6543675" cy="962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12" y="3932348"/>
            <a:ext cx="5629275" cy="100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923" y="4790777"/>
            <a:ext cx="3429000" cy="1047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53049" y="5149593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Definition of a </a:t>
            </a:r>
            <a:r>
              <a:rPr lang="en-US" dirty="0" smtClean="0">
                <a:solidFill>
                  <a:srgbClr val="62BB46"/>
                </a:solidFill>
              </a:rPr>
              <a:t>bit</a:t>
            </a:r>
            <a:endParaRPr lang="en-US" dirty="0">
              <a:solidFill>
                <a:srgbClr val="62BB4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146917"/>
            <a:ext cx="47910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54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TEC_2018_Presentation.potx" id="{E48A03DA-D02B-4828-AB81-2E0A3A1968A3}" vid="{D87DA677-CFD7-4928-885D-0CCC18AB99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492</Words>
  <Application>Microsoft Office PowerPoint</Application>
  <PresentationFormat>Widescreen</PresentationFormat>
  <Paragraphs>134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Consolas</vt:lpstr>
      <vt:lpstr>Motiv Office</vt:lpstr>
      <vt:lpstr> Week 3 : Pattern Recognition </vt:lpstr>
      <vt:lpstr>Sequence Patterns</vt:lpstr>
      <vt:lpstr>Defining pattern</vt:lpstr>
      <vt:lpstr>Deterministic Patterns</vt:lpstr>
      <vt:lpstr>Patterns with mismatches</vt:lpstr>
      <vt:lpstr>Position Probability Matrices (PPM)</vt:lpstr>
      <vt:lpstr>Position Weight Matrices (PWM)</vt:lpstr>
      <vt:lpstr>Information Content</vt:lpstr>
      <vt:lpstr>Information Content</vt:lpstr>
      <vt:lpstr>Entropy</vt:lpstr>
      <vt:lpstr>How to read a Seq Logo</vt:lpstr>
      <vt:lpstr>Stochastic models</vt:lpstr>
      <vt:lpstr>HMM Logo (PFAM)</vt:lpstr>
      <vt:lpstr>Hunting for Models</vt:lpstr>
      <vt:lpstr>Motif Discovery with MEME</vt:lpstr>
      <vt:lpstr>Motif Discovery with MEME</vt:lpstr>
      <vt:lpstr>Motif Discovery with MEME</vt:lpstr>
      <vt:lpstr>Motif Discovery with MEME</vt:lpstr>
      <vt:lpstr>Regular Expressions</vt:lpstr>
      <vt:lpstr>Meta-characters</vt:lpstr>
      <vt:lpstr>Special Characters</vt:lpstr>
      <vt:lpstr>Sets</vt:lpstr>
      <vt:lpstr>Python regex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Zdeňka Lipovská</dc:creator>
  <cp:lastModifiedBy>Panagiotis Alexiou</cp:lastModifiedBy>
  <cp:revision>128</cp:revision>
  <cp:lastPrinted>2017-09-20T07:48:49Z</cp:lastPrinted>
  <dcterms:created xsi:type="dcterms:W3CDTF">2018-06-18T13:01:41Z</dcterms:created>
  <dcterms:modified xsi:type="dcterms:W3CDTF">2019-10-02T10:50:37Z</dcterms:modified>
</cp:coreProperties>
</file>